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handoutMasterIdLst>
    <p:handoutMasterId r:id="rId178"/>
  </p:handoutMasterIdLst>
  <p:sldIdLst>
    <p:sldId id="458" r:id="rId2"/>
    <p:sldId id="625" r:id="rId3"/>
    <p:sldId id="477" r:id="rId4"/>
    <p:sldId id="262" r:id="rId5"/>
    <p:sldId id="258" r:id="rId6"/>
    <p:sldId id="259" r:id="rId7"/>
    <p:sldId id="260" r:id="rId8"/>
    <p:sldId id="261" r:id="rId9"/>
    <p:sldId id="27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91" r:id="rId29"/>
    <p:sldId id="622" r:id="rId30"/>
    <p:sldId id="493" r:id="rId31"/>
    <p:sldId id="494" r:id="rId32"/>
    <p:sldId id="495" r:id="rId33"/>
    <p:sldId id="496" r:id="rId34"/>
    <p:sldId id="624" r:id="rId35"/>
    <p:sldId id="497" r:id="rId36"/>
    <p:sldId id="498" r:id="rId37"/>
    <p:sldId id="501" r:id="rId38"/>
    <p:sldId id="502" r:id="rId39"/>
    <p:sldId id="503" r:id="rId40"/>
    <p:sldId id="504" r:id="rId41"/>
    <p:sldId id="499" r:id="rId42"/>
    <p:sldId id="500" r:id="rId43"/>
    <p:sldId id="505" r:id="rId44"/>
    <p:sldId id="506" r:id="rId45"/>
    <p:sldId id="508" r:id="rId46"/>
    <p:sldId id="509" r:id="rId47"/>
    <p:sldId id="510" r:id="rId48"/>
    <p:sldId id="511" r:id="rId49"/>
    <p:sldId id="512" r:id="rId50"/>
    <p:sldId id="513" r:id="rId51"/>
    <p:sldId id="514" r:id="rId52"/>
    <p:sldId id="515" r:id="rId53"/>
    <p:sldId id="516" r:id="rId54"/>
    <p:sldId id="517" r:id="rId55"/>
    <p:sldId id="518" r:id="rId56"/>
    <p:sldId id="519" r:id="rId57"/>
    <p:sldId id="520" r:id="rId58"/>
    <p:sldId id="521" r:id="rId59"/>
    <p:sldId id="522" r:id="rId60"/>
    <p:sldId id="523" r:id="rId61"/>
    <p:sldId id="524" r:id="rId62"/>
    <p:sldId id="525" r:id="rId63"/>
    <p:sldId id="526" r:id="rId64"/>
    <p:sldId id="527" r:id="rId65"/>
    <p:sldId id="528" r:id="rId66"/>
    <p:sldId id="529" r:id="rId67"/>
    <p:sldId id="530" r:id="rId68"/>
    <p:sldId id="531" r:id="rId69"/>
    <p:sldId id="532" r:id="rId70"/>
    <p:sldId id="533" r:id="rId71"/>
    <p:sldId id="534" r:id="rId72"/>
    <p:sldId id="535" r:id="rId73"/>
    <p:sldId id="536" r:id="rId74"/>
    <p:sldId id="537" r:id="rId75"/>
    <p:sldId id="538" r:id="rId76"/>
    <p:sldId id="539" r:id="rId77"/>
    <p:sldId id="540" r:id="rId78"/>
    <p:sldId id="541" r:id="rId79"/>
    <p:sldId id="542" r:id="rId80"/>
    <p:sldId id="543" r:id="rId81"/>
    <p:sldId id="544" r:id="rId82"/>
    <p:sldId id="545" r:id="rId83"/>
    <p:sldId id="546" r:id="rId84"/>
    <p:sldId id="547" r:id="rId85"/>
    <p:sldId id="548" r:id="rId86"/>
    <p:sldId id="478" r:id="rId87"/>
    <p:sldId id="479" r:id="rId88"/>
    <p:sldId id="480" r:id="rId89"/>
    <p:sldId id="481" r:id="rId90"/>
    <p:sldId id="482" r:id="rId91"/>
    <p:sldId id="483" r:id="rId92"/>
    <p:sldId id="484" r:id="rId93"/>
    <p:sldId id="485" r:id="rId94"/>
    <p:sldId id="486" r:id="rId95"/>
    <p:sldId id="487" r:id="rId96"/>
    <p:sldId id="488" r:id="rId97"/>
    <p:sldId id="489" r:id="rId98"/>
    <p:sldId id="549" r:id="rId99"/>
    <p:sldId id="550" r:id="rId100"/>
    <p:sldId id="551" r:id="rId101"/>
    <p:sldId id="552" r:id="rId102"/>
    <p:sldId id="553" r:id="rId103"/>
    <p:sldId id="554" r:id="rId104"/>
    <p:sldId id="555" r:id="rId105"/>
    <p:sldId id="556" r:id="rId106"/>
    <p:sldId id="557" r:id="rId107"/>
    <p:sldId id="558" r:id="rId108"/>
    <p:sldId id="559" r:id="rId109"/>
    <p:sldId id="560" r:id="rId110"/>
    <p:sldId id="561" r:id="rId111"/>
    <p:sldId id="562" r:id="rId112"/>
    <p:sldId id="563" r:id="rId113"/>
    <p:sldId id="631" r:id="rId114"/>
    <p:sldId id="568" r:id="rId115"/>
    <p:sldId id="621" r:id="rId116"/>
    <p:sldId id="569" r:id="rId117"/>
    <p:sldId id="570" r:id="rId118"/>
    <p:sldId id="571" r:id="rId119"/>
    <p:sldId id="572" r:id="rId120"/>
    <p:sldId id="573" r:id="rId121"/>
    <p:sldId id="574" r:id="rId122"/>
    <p:sldId id="575" r:id="rId123"/>
    <p:sldId id="576" r:id="rId124"/>
    <p:sldId id="577" r:id="rId125"/>
    <p:sldId id="578" r:id="rId126"/>
    <p:sldId id="579" r:id="rId127"/>
    <p:sldId id="580" r:id="rId128"/>
    <p:sldId id="581" r:id="rId129"/>
    <p:sldId id="582" r:id="rId130"/>
    <p:sldId id="583" r:id="rId131"/>
    <p:sldId id="584" r:id="rId132"/>
    <p:sldId id="585" r:id="rId133"/>
    <p:sldId id="586" r:id="rId134"/>
    <p:sldId id="587" r:id="rId135"/>
    <p:sldId id="588" r:id="rId136"/>
    <p:sldId id="589" r:id="rId137"/>
    <p:sldId id="626" r:id="rId138"/>
    <p:sldId id="590" r:id="rId139"/>
    <p:sldId id="591" r:id="rId140"/>
    <p:sldId id="592" r:id="rId141"/>
    <p:sldId id="593" r:id="rId142"/>
    <p:sldId id="594" r:id="rId143"/>
    <p:sldId id="595" r:id="rId144"/>
    <p:sldId id="596" r:id="rId145"/>
    <p:sldId id="597" r:id="rId146"/>
    <p:sldId id="627" r:id="rId147"/>
    <p:sldId id="598" r:id="rId148"/>
    <p:sldId id="599" r:id="rId149"/>
    <p:sldId id="600" r:id="rId150"/>
    <p:sldId id="601" r:id="rId151"/>
    <p:sldId id="602" r:id="rId152"/>
    <p:sldId id="603" r:id="rId153"/>
    <p:sldId id="628" r:id="rId154"/>
    <p:sldId id="629" r:id="rId155"/>
    <p:sldId id="604" r:id="rId156"/>
    <p:sldId id="605" r:id="rId157"/>
    <p:sldId id="606" r:id="rId158"/>
    <p:sldId id="607" r:id="rId159"/>
    <p:sldId id="608" r:id="rId160"/>
    <p:sldId id="609" r:id="rId161"/>
    <p:sldId id="610" r:id="rId162"/>
    <p:sldId id="630" r:id="rId163"/>
    <p:sldId id="611" r:id="rId164"/>
    <p:sldId id="613" r:id="rId165"/>
    <p:sldId id="614" r:id="rId166"/>
    <p:sldId id="615" r:id="rId167"/>
    <p:sldId id="616" r:id="rId168"/>
    <p:sldId id="617" r:id="rId169"/>
    <p:sldId id="632" r:id="rId170"/>
    <p:sldId id="633" r:id="rId171"/>
    <p:sldId id="634" r:id="rId172"/>
    <p:sldId id="612" r:id="rId173"/>
    <p:sldId id="619" r:id="rId174"/>
    <p:sldId id="623" r:id="rId175"/>
    <p:sldId id="567" r:id="rId176"/>
  </p:sldIdLst>
  <p:sldSz cx="12192000" cy="6858000"/>
  <p:notesSz cx="9144000" cy="6858000"/>
  <p:defaultTextStyle>
    <a:defPPr rtl="0">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Welcome Screen" id="{E9C2FEB5-AEB9-4B26-8F3B-708705F3F30F}">
          <p14:sldIdLst>
            <p14:sldId id="458"/>
            <p14:sldId id="625"/>
          </p14:sldIdLst>
        </p14:section>
        <p14:section name="About SAIA" id="{BEA61332-6F39-49E8-AF60-E069E9504F41}">
          <p14:sldIdLst>
            <p14:sldId id="477"/>
          </p14:sldIdLst>
        </p14:section>
        <p14:section name="Welcome &amp; Agenda" id="{AFA68832-9AC7-4B56-832F-AD89619294C8}">
          <p14:sldIdLst>
            <p14:sldId id="262"/>
            <p14:sldId id="258"/>
            <p14:sldId id="259"/>
            <p14:sldId id="260"/>
            <p14:sldId id="261"/>
          </p14:sldIdLst>
        </p14:section>
        <p14:section name="Course Expectations" id="{93916110-A90C-4700-90E0-0D5D631B329B}">
          <p14:sldIdLst>
            <p14:sldId id="278"/>
          </p14:sldIdLst>
        </p14:section>
        <p14:section name="Types of Scaffolds" id="{1EE2B456-996F-491F-8E27-DEF0877C2D1B}">
          <p14:sldIdLst>
            <p14:sldId id="459"/>
            <p14:sldId id="460"/>
            <p14:sldId id="461"/>
            <p14:sldId id="462"/>
            <p14:sldId id="463"/>
            <p14:sldId id="464"/>
            <p14:sldId id="465"/>
            <p14:sldId id="466"/>
            <p14:sldId id="467"/>
            <p14:sldId id="468"/>
            <p14:sldId id="469"/>
            <p14:sldId id="470"/>
            <p14:sldId id="471"/>
            <p14:sldId id="472"/>
            <p14:sldId id="473"/>
            <p14:sldId id="474"/>
            <p14:sldId id="475"/>
            <p14:sldId id="476"/>
          </p14:sldIdLst>
        </p14:section>
        <p14:section name="Scaffold Hazards" id="{EE6F4EF7-FF3A-4C16-94A2-07BA15D2856D}">
          <p14:sldIdLst>
            <p14:sldId id="491"/>
            <p14:sldId id="622"/>
            <p14:sldId id="493"/>
            <p14:sldId id="494"/>
            <p14:sldId id="495"/>
            <p14:sldId id="496"/>
            <p14:sldId id="624"/>
            <p14:sldId id="497"/>
            <p14:sldId id="498"/>
            <p14:sldId id="501"/>
            <p14:sldId id="502"/>
            <p14:sldId id="503"/>
            <p14:sldId id="504"/>
            <p14:sldId id="499"/>
            <p14:sldId id="500"/>
            <p14:sldId id="505"/>
            <p14:sldId id="506"/>
            <p14:sldId id="508"/>
            <p14:sldId id="509"/>
            <p14:sldId id="510"/>
            <p14:sldId id="511"/>
            <p14:sldId id="512"/>
            <p14:sldId id="513"/>
          </p14:sldIdLst>
        </p14:section>
        <p14:section name="Foundations" id="{06CE2DC7-1F5F-E94A-8572-39461BA6BFDB}">
          <p14:sldIdLst>
            <p14:sldId id="514"/>
            <p14:sldId id="515"/>
            <p14:sldId id="516"/>
            <p14:sldId id="517"/>
            <p14:sldId id="518"/>
            <p14:sldId id="519"/>
            <p14:sldId id="520"/>
            <p14:sldId id="521"/>
            <p14:sldId id="522"/>
            <p14:sldId id="523"/>
            <p14:sldId id="524"/>
            <p14:sldId id="525"/>
            <p14:sldId id="526"/>
            <p14:sldId id="527"/>
            <p14:sldId id="528"/>
            <p14:sldId id="529"/>
            <p14:sldId id="530"/>
          </p14:sldIdLst>
        </p14:section>
        <p14:section name="Platforms" id="{A378887C-BFBC-AC45-8E41-EA6FE6522179}">
          <p14:sldIdLst>
            <p14:sldId id="531"/>
            <p14:sldId id="532"/>
            <p14:sldId id="533"/>
            <p14:sldId id="534"/>
            <p14:sldId id="535"/>
            <p14:sldId id="536"/>
            <p14:sldId id="537"/>
            <p14:sldId id="538"/>
            <p14:sldId id="539"/>
            <p14:sldId id="540"/>
            <p14:sldId id="541"/>
            <p14:sldId id="542"/>
            <p14:sldId id="543"/>
            <p14:sldId id="544"/>
            <p14:sldId id="545"/>
            <p14:sldId id="546"/>
            <p14:sldId id="547"/>
            <p14:sldId id="548"/>
          </p14:sldIdLst>
        </p14:section>
        <p14:section name="Guardrails &amp; Toeboards" id="{A3F75876-06EA-574E-87DF-1036FB0AC2CF}">
          <p14:sldIdLst>
            <p14:sldId id="478"/>
            <p14:sldId id="479"/>
            <p14:sldId id="480"/>
            <p14:sldId id="481"/>
            <p14:sldId id="482"/>
            <p14:sldId id="483"/>
            <p14:sldId id="484"/>
            <p14:sldId id="485"/>
            <p14:sldId id="486"/>
            <p14:sldId id="487"/>
            <p14:sldId id="488"/>
            <p14:sldId id="489"/>
          </p14:sldIdLst>
        </p14:section>
        <p14:section name="Ties &amp; Guys" id="{AEECC431-FA78-A148-9D1A-705A15FC7847}">
          <p14:sldIdLst>
            <p14:sldId id="549"/>
            <p14:sldId id="550"/>
            <p14:sldId id="551"/>
            <p14:sldId id="552"/>
            <p14:sldId id="553"/>
            <p14:sldId id="554"/>
            <p14:sldId id="555"/>
            <p14:sldId id="556"/>
            <p14:sldId id="557"/>
            <p14:sldId id="558"/>
            <p14:sldId id="559"/>
            <p14:sldId id="560"/>
            <p14:sldId id="561"/>
            <p14:sldId id="562"/>
            <p14:sldId id="563"/>
            <p14:sldId id="631"/>
            <p14:sldId id="568"/>
            <p14:sldId id="621"/>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626"/>
            <p14:sldId id="590"/>
            <p14:sldId id="591"/>
            <p14:sldId id="592"/>
            <p14:sldId id="593"/>
            <p14:sldId id="594"/>
            <p14:sldId id="595"/>
            <p14:sldId id="596"/>
            <p14:sldId id="597"/>
            <p14:sldId id="627"/>
            <p14:sldId id="598"/>
            <p14:sldId id="599"/>
            <p14:sldId id="600"/>
            <p14:sldId id="601"/>
            <p14:sldId id="602"/>
            <p14:sldId id="603"/>
            <p14:sldId id="628"/>
            <p14:sldId id="629"/>
            <p14:sldId id="604"/>
            <p14:sldId id="605"/>
            <p14:sldId id="606"/>
            <p14:sldId id="607"/>
            <p14:sldId id="608"/>
            <p14:sldId id="609"/>
            <p14:sldId id="610"/>
            <p14:sldId id="630"/>
            <p14:sldId id="611"/>
            <p14:sldId id="613"/>
            <p14:sldId id="614"/>
            <p14:sldId id="615"/>
            <p14:sldId id="616"/>
            <p14:sldId id="617"/>
            <p14:sldId id="632"/>
            <p14:sldId id="633"/>
            <p14:sldId id="634"/>
          </p14:sldIdLst>
        </p14:section>
        <p14:section name="Practical Assessment" id="{3D43416D-B6BC-DA49-8ED2-28D31F1F5375}">
          <p14:sldIdLst>
            <p14:sldId id="612"/>
            <p14:sldId id="619"/>
            <p14:sldId id="623"/>
          </p14:sldIdLst>
        </p14:section>
        <p14:section name="Closing" id="{2861596E-912E-5C48-B6EE-09704A15A423}">
          <p14:sldIdLst>
            <p14:sldId id="56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9AD"/>
    <a:srgbClr val="93BC00"/>
    <a:srgbClr val="BFAFBB"/>
    <a:srgbClr val="AF9BAA"/>
    <a:srgbClr val="8E7287"/>
    <a:srgbClr val="6F4B65"/>
    <a:srgbClr val="5C3352"/>
    <a:srgbClr val="42213D"/>
    <a:srgbClr val="244489"/>
    <a:srgbClr val="97BA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00" autoAdjust="0"/>
    <p:restoredTop sz="94118" autoAdjust="0"/>
  </p:normalViewPr>
  <p:slideViewPr>
    <p:cSldViewPr snapToGrid="0">
      <p:cViewPr varScale="1">
        <p:scale>
          <a:sx n="62" d="100"/>
          <a:sy n="62" d="100"/>
        </p:scale>
        <p:origin x="336" y="56"/>
      </p:cViewPr>
      <p:guideLst>
        <p:guide orient="horz" pos="2160"/>
        <p:guide pos="3840"/>
      </p:guideLst>
    </p:cSldViewPr>
  </p:slideViewPr>
  <p:outlineViewPr>
    <p:cViewPr>
      <p:scale>
        <a:sx n="33" d="100"/>
        <a:sy n="33" d="100"/>
      </p:scale>
      <p:origin x="0" y="2768"/>
    </p:cViewPr>
  </p:outlineViewPr>
  <p:notesTextViewPr>
    <p:cViewPr>
      <p:scale>
        <a:sx n="3" d="2"/>
        <a:sy n="3" d="2"/>
      </p:scale>
      <p:origin x="0" y="0"/>
    </p:cViewPr>
  </p:notesTextViewPr>
  <p:sorterViewPr>
    <p:cViewPr varScale="1">
      <p:scale>
        <a:sx n="100" d="100"/>
        <a:sy n="100" d="100"/>
      </p:scale>
      <p:origin x="0" y="11424"/>
    </p:cViewPr>
  </p:sorterViewPr>
  <p:notesViewPr>
    <p:cSldViewPr snapToGrid="0">
      <p:cViewPr varScale="1">
        <p:scale>
          <a:sx n="125" d="100"/>
          <a:sy n="125" d="100"/>
        </p:scale>
        <p:origin x="-1200" y="-11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10/01/20</a:t>
            </a: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rtl="0"/>
            <a:endParaRPr lang="id-ID"/>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pPr rtl="0"/>
            <a:r>
              <a:rPr lang="id-ID"/>
              <a:t>10/01/20</a:t>
            </a: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rtl="0"/>
            <a:endParaRPr lang="id-ID"/>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pPr rtl="0"/>
            <a:endParaRPr lang="id-ID"/>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pPr rtl="0"/>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Deje esta diapositiva en la pantalla hasta que lleguen todos los alumnos, o hasta la hora oficial de inicio.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 a los alumnos que comenzará con una breve introducción (o revisión) de los diferentes tipos de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10</a:t>
            </a:fld>
            <a:endParaRPr lang="id-ID"/>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solicite a los alumnos que imaginen que están construyendo un andamio con marcos de 5 pies (1.52 m) de ancho.</a:t>
            </a:r>
          </a:p>
          <a:p>
            <a:pPr rtl="0"/>
            <a:r>
              <a:rPr lang="es-US"/>
              <a:t>HAGA CLIC: cuando agrega una elevación adicional, sigue siendo estable porque la relación entre la altura y la base sigue estando entre 3:1 o 4:1.</a:t>
            </a:r>
          </a:p>
          <a:p>
            <a:pPr rtl="0"/>
            <a:r>
              <a:rPr lang="es-US"/>
              <a:t>HAGA CLIC: este es un andamio estable.</a:t>
            </a:r>
          </a:p>
          <a:p>
            <a:pPr rtl="0"/>
            <a:r>
              <a:rPr lang="es-US"/>
              <a:t>HAGA CLIC: supongamos que tuviera que añadir varias elevaciones adicionales: este andamio se volverá inestable.</a:t>
            </a:r>
          </a:p>
          <a:p>
            <a:pPr rtl="0"/>
            <a:r>
              <a:rPr lang="es-US"/>
              <a:t>HAGA CLIC: una forma de estabilizar este andamio es unirlo a una estructura segura con amarres; ahora se vuelve estable.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102</a:t>
            </a:fld>
            <a:endParaRPr lang="id-ID"/>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junten las manos como se muestra y que las empujen juntas. Explique que esta fuerza es lo que llamamos compresión. Pídales a los alumnos que junten los dedos como se muestra y que intenten separarlos. Explique que esta fuerza es lo que llamamos tensión.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103</a:t>
            </a:fld>
            <a:endParaRPr lang="id-ID"/>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este es un tipo común de amarre y HAGA CLIC para la animación.</a:t>
            </a:r>
          </a:p>
          <a:p>
            <a:pPr rtl="0"/>
            <a:r>
              <a:rPr lang="es-US"/>
              <a:t>Pídales a los alumnos que deduzcan cuál fue el componente de tensión y cuál el de compresión.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104</a:t>
            </a:fld>
            <a:endParaRPr lang="id-ID"/>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las opciones de punto de anclaje y cómo se sujetan a una estructura.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105</a:t>
            </a:fld>
            <a:endParaRPr lang="id-ID"/>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aplicables a nivel local con respecto al espaciamiento de los amarres verticales (aclare si las regulaciones locales difieren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106</a:t>
            </a:fld>
            <a:endParaRPr lang="id-ID"/>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regulaciones relacionadas con el espaciamiento de los amarres horizontales y señale la colocación de los amarres que se exige en su jurisdicción (si es diferente de lo que se muestra en la ilustración).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107</a:t>
            </a:fld>
            <a:endParaRPr lang="id-ID"/>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sería necesario atar con cables de amarre y cómo se hace normalmente.</a:t>
            </a:r>
          </a:p>
          <a:p>
            <a:pPr rtl="0"/>
            <a:r>
              <a:rPr lang="es-US"/>
              <a:t>Recuerde a los alumnos las consecuencias si los cables están muy apretados o muy flojos y la importancia de una inspección regular.</a:t>
            </a:r>
          </a:p>
          <a:p>
            <a:pPr rtl="0"/>
            <a:r>
              <a:rPr lang="es-US"/>
              <a:t>Hable acerca de las consideraciones importantes al construir y desarmar los andamios atados con cables de amarre.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108</a:t>
            </a:fld>
            <a:endParaRPr lang="id-ID"/>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el ESPACIO DE AMARRE requerido a nivel local y pídales que lo escriban en el espacio provisto en la página 88 de la guía de estudio. HAGA CLIC: y proporcione a los alumnos un espacio de amarre VERTICAL. HAGA CLIC: y proporcione a los alumnos un espacio de amarre HORIZONTAL.</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109</a:t>
            </a:fld>
            <a:endParaRPr lang="id-ID"/>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 a un alumno que se ofrezca como voluntario para señalar en la pizarra (dibuje con un marcador de borrado en seco si está proyectando en una pizarra) dónde debe ir el primer amarre - SEGÚN LAS NORMAS LOCALES. </a:t>
            </a:r>
          </a:p>
          <a:p>
            <a:pPr rtl="0"/>
            <a:r>
              <a:rPr lang="es-US"/>
              <a:t>Continúe con cada ubicación de amarre subsiguiente.</a:t>
            </a:r>
          </a:p>
          <a:p>
            <a:pPr rtl="0"/>
            <a:r>
              <a:rPr lang="es-US"/>
              <a:t>Mencione cuántos amarres podría agregar (y dónde se ubicarían) si el andamio se cerrara, y cómo determinarlo.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110</a:t>
            </a:fld>
            <a:endParaRPr lang="id-ID"/>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111</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diferencia entre los andamios soportados y los suspendidos y dé algunos ejemplos de cada tipo.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11</a:t>
            </a:fld>
            <a:endParaRPr lang="id-ID"/>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112</a:t>
            </a:fld>
            <a:endParaRPr lang="id-ID"/>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Repase brevemente la sección Resultados del aprendizaje para la parte del curso sobre los marcos.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115</a:t>
            </a:fld>
            <a:endParaRPr lang="id-ID"/>
          </a:p>
        </p:txBody>
      </p:sp>
    </p:spTree>
    <p:extLst>
      <p:ext uri="{BB962C8B-B14F-4D97-AF65-F5344CB8AC3E}">
        <p14:creationId xmlns:p14="http://schemas.microsoft.com/office/powerpoint/2010/main" val="17029852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el rango de usos para los andamios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116</a:t>
            </a:fld>
            <a:endParaRPr lang="id-ID"/>
          </a:p>
        </p:txBody>
      </p:sp>
    </p:spTree>
    <p:extLst>
      <p:ext uri="{BB962C8B-B14F-4D97-AF65-F5344CB8AC3E}">
        <p14:creationId xmlns:p14="http://schemas.microsoft.com/office/powerpoint/2010/main" val="29940370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Refiérase a las diversas incompatibilidades posibles de los andamios de marco y/o de los componentes, y las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117</a:t>
            </a:fld>
            <a:endParaRPr lang="id-ID"/>
          </a:p>
        </p:txBody>
      </p:sp>
    </p:spTree>
    <p:extLst>
      <p:ext uri="{BB962C8B-B14F-4D97-AF65-F5344CB8AC3E}">
        <p14:creationId xmlns:p14="http://schemas.microsoft.com/office/powerpoint/2010/main" val="33811697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sobre la importancia de inspeccionar el equipo antes de comenzar a construir 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118</a:t>
            </a:fld>
            <a:endParaRPr lang="id-ID"/>
          </a:p>
        </p:txBody>
      </p:sp>
    </p:spTree>
    <p:extLst>
      <p:ext uri="{BB962C8B-B14F-4D97-AF65-F5344CB8AC3E}">
        <p14:creationId xmlns:p14="http://schemas.microsoft.com/office/powerpoint/2010/main" val="6804598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tipos de bases y describa cuándo y cómo se utilizan.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119</a:t>
            </a:fld>
            <a:endParaRPr lang="id-ID"/>
          </a:p>
        </p:txBody>
      </p:sp>
    </p:spTree>
    <p:extLst>
      <p:ext uri="{BB962C8B-B14F-4D97-AF65-F5344CB8AC3E}">
        <p14:creationId xmlns:p14="http://schemas.microsoft.com/office/powerpoint/2010/main" val="42097301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 que debe buscar cuando inspecciona las bases.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120</a:t>
            </a:fld>
            <a:endParaRPr lang="id-ID"/>
          </a:p>
        </p:txBody>
      </p:sp>
    </p:spTree>
    <p:extLst>
      <p:ext uri="{BB962C8B-B14F-4D97-AF65-F5344CB8AC3E}">
        <p14:creationId xmlns:p14="http://schemas.microsoft.com/office/powerpoint/2010/main" val="31225587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diferentes tipos de ménsulas y cómo se unen a los marcos. Asegúrese de enfatizar que solo están destinados a soportar trabajadores.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121</a:t>
            </a:fld>
            <a:endParaRPr lang="id-ID"/>
          </a:p>
        </p:txBody>
      </p:sp>
    </p:spTree>
    <p:extLst>
      <p:ext uri="{BB962C8B-B14F-4D97-AF65-F5344CB8AC3E}">
        <p14:creationId xmlns:p14="http://schemas.microsoft.com/office/powerpoint/2010/main" val="17390187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partes de las ménsulas y explique qué buscar al inspeccionarlas.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122</a:t>
            </a:fld>
            <a:endParaRPr lang="id-ID"/>
          </a:p>
        </p:txBody>
      </p:sp>
    </p:spTree>
    <p:extLst>
      <p:ext uri="{BB962C8B-B14F-4D97-AF65-F5344CB8AC3E}">
        <p14:creationId xmlns:p14="http://schemas.microsoft.com/office/powerpoint/2010/main" val="2327698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diferentes tipos de marcos y enumere algunos tamaños típicos. Explique la importancia de utilizar marcos compatibles (en cuanto al tamaño) y los problemas que puede enfrentar si utiliza marcos incompatibles.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123</a:t>
            </a:fld>
            <a:endParaRPr lang="id-ID"/>
          </a:p>
        </p:txBody>
      </p:sp>
    </p:spTree>
    <p:extLst>
      <p:ext uri="{BB962C8B-B14F-4D97-AF65-F5344CB8AC3E}">
        <p14:creationId xmlns:p14="http://schemas.microsoft.com/office/powerpoint/2010/main" val="4025198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Proporcione la definición de andamios soportados e introduzca brevemente los tres tipos principales.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12</a:t>
            </a:fld>
            <a:endParaRPr lang="id-ID"/>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los tubos del marco y las diferencias en los materiales y la resistencia. Explique por qué solo los marcos con tubos compatibles deben usarse juntos.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124</a:t>
            </a:fld>
            <a:endParaRPr lang="id-ID"/>
          </a:p>
        </p:txBody>
      </p:sp>
    </p:spTree>
    <p:extLst>
      <p:ext uri="{BB962C8B-B14F-4D97-AF65-F5344CB8AC3E}">
        <p14:creationId xmlns:p14="http://schemas.microsoft.com/office/powerpoint/2010/main" val="32699823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importancia de las dimensiones del marco que se muestran.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125</a:t>
            </a:fld>
            <a:endParaRPr lang="id-ID"/>
          </a:p>
        </p:txBody>
      </p:sp>
    </p:spTree>
    <p:extLst>
      <p:ext uri="{BB962C8B-B14F-4D97-AF65-F5344CB8AC3E}">
        <p14:creationId xmlns:p14="http://schemas.microsoft.com/office/powerpoint/2010/main" val="19209473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diferentes partes de los marcos de los andamios y explique qué buscar al inspeccionarlos.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126</a:t>
            </a:fld>
            <a:endParaRPr lang="id-ID"/>
          </a:p>
        </p:txBody>
      </p:sp>
    </p:spTree>
    <p:extLst>
      <p:ext uri="{BB962C8B-B14F-4D97-AF65-F5344CB8AC3E}">
        <p14:creationId xmlns:p14="http://schemas.microsoft.com/office/powerpoint/2010/main" val="34320977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diferentes tipos de extremos de crucetas y enumere brevemente las ventajas y desventajas de cada uno de ellos.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127</a:t>
            </a:fld>
            <a:endParaRPr lang="id-ID"/>
          </a:p>
        </p:txBody>
      </p:sp>
    </p:spTree>
    <p:extLst>
      <p:ext uri="{BB962C8B-B14F-4D97-AF65-F5344CB8AC3E}">
        <p14:creationId xmlns:p14="http://schemas.microsoft.com/office/powerpoint/2010/main" val="14521772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 que debe buscar al inspeccionar las crucetas.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128</a:t>
            </a:fld>
            <a:endParaRPr lang="id-ID"/>
          </a:p>
        </p:txBody>
      </p:sp>
    </p:spTree>
    <p:extLst>
      <p:ext uri="{BB962C8B-B14F-4D97-AF65-F5344CB8AC3E}">
        <p14:creationId xmlns:p14="http://schemas.microsoft.com/office/powerpoint/2010/main" val="31394247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que los alumnos se levanten e inspeccionen el equipo que se utilizará para la evaluación práctica.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129</a:t>
            </a:fld>
            <a:endParaRPr lang="id-ID"/>
          </a:p>
        </p:txBody>
      </p:sp>
    </p:spTree>
    <p:extLst>
      <p:ext uri="{BB962C8B-B14F-4D97-AF65-F5344CB8AC3E}">
        <p14:creationId xmlns:p14="http://schemas.microsoft.com/office/powerpoint/2010/main" val="26555286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130</a:t>
            </a:fld>
            <a:endParaRPr lang="id-ID"/>
          </a:p>
        </p:txBody>
      </p:sp>
    </p:spTree>
    <p:extLst>
      <p:ext uri="{BB962C8B-B14F-4D97-AF65-F5344CB8AC3E}">
        <p14:creationId xmlns:p14="http://schemas.microsoft.com/office/powerpoint/2010/main" val="9895253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131</a:t>
            </a:fld>
            <a:endParaRPr lang="id-ID"/>
          </a:p>
        </p:txBody>
      </p:sp>
    </p:spTree>
    <p:extLst>
      <p:ext uri="{BB962C8B-B14F-4D97-AF65-F5344CB8AC3E}">
        <p14:creationId xmlns:p14="http://schemas.microsoft.com/office/powerpoint/2010/main" val="39583974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marco básico y analice la importancia de incluir barandales y plataformas completamente entablonadas, y de proporcionar un acceso adecuado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133</a:t>
            </a:fld>
            <a:endParaRPr lang="id-ID"/>
          </a:p>
        </p:txBody>
      </p:sp>
    </p:spTree>
    <p:extLst>
      <p:ext uri="{BB962C8B-B14F-4D97-AF65-F5344CB8AC3E}">
        <p14:creationId xmlns:p14="http://schemas.microsoft.com/office/powerpoint/2010/main" val="29769220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Describa brevemente cada paso del proceso de construcción de una unidad básica de andamio de marco.</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134</a:t>
            </a:fld>
            <a:endParaRPr lang="id-ID"/>
          </a:p>
        </p:txBody>
      </p:sp>
    </p:spTree>
    <p:extLst>
      <p:ext uri="{BB962C8B-B14F-4D97-AF65-F5344CB8AC3E}">
        <p14:creationId xmlns:p14="http://schemas.microsoft.com/office/powerpoint/2010/main" val="1533921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los diferentes componentes del andamio de marco. HAGA CLIC una vez para que aparezcan las etiquetas.</a:t>
            </a:r>
          </a:p>
          <a:p>
            <a:pPr rtl="0"/>
            <a:r>
              <a:rPr lang="es-US"/>
              <a:t>Explique el propósito de cada componente cuando aparezca la etiqueta.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13</a:t>
            </a:fld>
            <a:endParaRPr lang="id-ID"/>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la importancia de asegurar que el andamio esté nivelado, plomado y encuadrado. Describa el proceso de cuadrar el andamio (tal como se muestra en la imagen de arriba)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135</a:t>
            </a:fld>
            <a:endParaRPr lang="id-ID"/>
          </a:p>
        </p:txBody>
      </p:sp>
    </p:spTree>
    <p:extLst>
      <p:ext uri="{BB962C8B-B14F-4D97-AF65-F5344CB8AC3E}">
        <p14:creationId xmlns:p14="http://schemas.microsoft.com/office/powerpoint/2010/main" val="30200992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el acceso adecuado y las mejores prácticas al instalarlo. Consulte el reglamento pertinente relacionado con el acceso (este ya se debería haber tratado en la sección 2 de Fundamentos del andamio, así que es solo un breve recordatorio). Analice la importancia de los tres puntos de contacto al subir las escaleras.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136</a:t>
            </a:fld>
            <a:endParaRPr lang="id-ID"/>
          </a:p>
        </p:txBody>
      </p:sp>
    </p:spTree>
    <p:extLst>
      <p:ext uri="{BB962C8B-B14F-4D97-AF65-F5344CB8AC3E}">
        <p14:creationId xmlns:p14="http://schemas.microsoft.com/office/powerpoint/2010/main" val="1141731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Analice en grupos la actividad de aprendizaje, o solicite a los alumnos que trabajen en parejas para responder las preguntas de la página 38.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137</a:t>
            </a:fld>
            <a:endParaRPr lang="id-ID"/>
          </a:p>
        </p:txBody>
      </p:sp>
    </p:spTree>
    <p:extLst>
      <p:ext uri="{BB962C8B-B14F-4D97-AF65-F5344CB8AC3E}">
        <p14:creationId xmlns:p14="http://schemas.microsoft.com/office/powerpoint/2010/main" val="264889686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138</a:t>
            </a:fld>
            <a:endParaRPr lang="id-ID"/>
          </a:p>
        </p:txBody>
      </p:sp>
    </p:spTree>
    <p:extLst>
      <p:ext uri="{BB962C8B-B14F-4D97-AF65-F5344CB8AC3E}">
        <p14:creationId xmlns:p14="http://schemas.microsoft.com/office/powerpoint/2010/main" val="273902742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139</a:t>
            </a:fld>
            <a:endParaRPr lang="id-ID"/>
          </a:p>
        </p:txBody>
      </p:sp>
    </p:spTree>
    <p:extLst>
      <p:ext uri="{BB962C8B-B14F-4D97-AF65-F5344CB8AC3E}">
        <p14:creationId xmlns:p14="http://schemas.microsoft.com/office/powerpoint/2010/main" val="18120650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situaciones en las que es conveniente utilizar una torre de andamio rodante. Señale los elementos que difieren de una torre de andamio de marco estacionario.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141</a:t>
            </a:fld>
            <a:endParaRPr lang="id-ID"/>
          </a:p>
        </p:txBody>
      </p:sp>
    </p:spTree>
    <p:extLst>
      <p:ext uri="{BB962C8B-B14F-4D97-AF65-F5344CB8AC3E}">
        <p14:creationId xmlns:p14="http://schemas.microsoft.com/office/powerpoint/2010/main" val="32754242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características de una rueda giratoria adecuada para andamios.</a:t>
            </a:r>
          </a:p>
          <a:p>
            <a:pPr rtl="0"/>
            <a:r>
              <a:rPr lang="es-us"/>
              <a:t>Explique la manera correcta de unir las ruedas giratorias a las patas del andamio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142</a:t>
            </a:fld>
            <a:endParaRPr lang="id-ID"/>
          </a:p>
        </p:txBody>
      </p:sp>
    </p:spTree>
    <p:extLst>
      <p:ext uri="{BB962C8B-B14F-4D97-AF65-F5344CB8AC3E}">
        <p14:creationId xmlns:p14="http://schemas.microsoft.com/office/powerpoint/2010/main" val="37251575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el propósito de un refuerzo horizontal y por qué es necesario para los andamios rodantes.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143</a:t>
            </a:fld>
            <a:endParaRPr lang="id-ID"/>
          </a:p>
        </p:txBody>
      </p:sp>
    </p:spTree>
    <p:extLst>
      <p:ext uri="{BB962C8B-B14F-4D97-AF65-F5344CB8AC3E}">
        <p14:creationId xmlns:p14="http://schemas.microsoft.com/office/powerpoint/2010/main" val="22684461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cada tipo de marco y cuándo se utilizan típicamente.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144</a:t>
            </a:fld>
            <a:endParaRPr lang="id-ID"/>
          </a:p>
        </p:txBody>
      </p:sp>
    </p:spTree>
    <p:extLst>
      <p:ext uri="{BB962C8B-B14F-4D97-AF65-F5344CB8AC3E}">
        <p14:creationId xmlns:p14="http://schemas.microsoft.com/office/powerpoint/2010/main" val="42570934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el propósito de los estabilizadores, cómo ayudan a estabilizar los andamios y cuándo deben utilizarse.</a:t>
            </a:r>
          </a:p>
          <a:p>
            <a:pPr rtl="0"/>
            <a:r>
              <a:rPr lang="es-us"/>
              <a:t>Describa la ubicación y el proceso adecuados para instalar los estabilizadores.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145</a:t>
            </a:fld>
            <a:endParaRPr lang="id-ID"/>
          </a:p>
        </p:txBody>
      </p:sp>
    </p:spTree>
    <p:extLst>
      <p:ext uri="{BB962C8B-B14F-4D97-AF65-F5344CB8AC3E}">
        <p14:creationId xmlns:p14="http://schemas.microsoft.com/office/powerpoint/2010/main" val="349994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revelar cada componente del andamio de marco y describa brevemente su función.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14</a:t>
            </a:fld>
            <a:endParaRPr lang="id-ID"/>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Repase la actividad de aprendizaje con el grupo y hable acerca del equipo requerido (consulte la lista de equipos en la página 52).</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146</a:t>
            </a:fld>
            <a:endParaRPr lang="id-ID"/>
          </a:p>
        </p:txBody>
      </p:sp>
    </p:spTree>
    <p:extLst>
      <p:ext uri="{BB962C8B-B14F-4D97-AF65-F5344CB8AC3E}">
        <p14:creationId xmlns:p14="http://schemas.microsoft.com/office/powerpoint/2010/main" val="2679538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147</a:t>
            </a:fld>
            <a:endParaRPr lang="id-ID"/>
          </a:p>
        </p:txBody>
      </p:sp>
    </p:spTree>
    <p:extLst>
      <p:ext uri="{BB962C8B-B14F-4D97-AF65-F5344CB8AC3E}">
        <p14:creationId xmlns:p14="http://schemas.microsoft.com/office/powerpoint/2010/main" val="19640867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148</a:t>
            </a:fld>
            <a:endParaRPr lang="id-ID"/>
          </a:p>
        </p:txBody>
      </p:sp>
    </p:spTree>
    <p:extLst>
      <p:ext uri="{BB962C8B-B14F-4D97-AF65-F5344CB8AC3E}">
        <p14:creationId xmlns:p14="http://schemas.microsoft.com/office/powerpoint/2010/main" val="33584686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un andamio de tendido continuo y dónde se utiliza normalmente.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150</a:t>
            </a:fld>
            <a:endParaRPr lang="id-ID"/>
          </a:p>
        </p:txBody>
      </p:sp>
    </p:spTree>
    <p:extLst>
      <p:ext uri="{BB962C8B-B14F-4D97-AF65-F5344CB8AC3E}">
        <p14:creationId xmlns:p14="http://schemas.microsoft.com/office/powerpoint/2010/main" val="40917403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dos formas en que se pueden construir andamios de área. Explique los pasos y señale los componentes involucrados.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151</a:t>
            </a:fld>
            <a:endParaRPr lang="id-ID"/>
          </a:p>
        </p:txBody>
      </p:sp>
    </p:spTree>
    <p:extLst>
      <p:ext uri="{BB962C8B-B14F-4D97-AF65-F5344CB8AC3E}">
        <p14:creationId xmlns:p14="http://schemas.microsoft.com/office/powerpoint/2010/main" val="36233258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152</a:t>
            </a:fld>
            <a:endParaRPr lang="id-ID"/>
          </a:p>
        </p:txBody>
      </p:sp>
    </p:spTree>
    <p:extLst>
      <p:ext uri="{BB962C8B-B14F-4D97-AF65-F5344CB8AC3E}">
        <p14:creationId xmlns:p14="http://schemas.microsoft.com/office/powerpoint/2010/main" val="303364580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 68 y haga un bosquejo aproximado (si tiene una pizarra) de cómo debería ser el diseño del andamio para este escenario. Discuta qué equipo se necesitará para este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153</a:t>
            </a:fld>
            <a:endParaRPr lang="id-ID"/>
          </a:p>
        </p:txBody>
      </p:sp>
    </p:spTree>
    <p:extLst>
      <p:ext uri="{BB962C8B-B14F-4D97-AF65-F5344CB8AC3E}">
        <p14:creationId xmlns:p14="http://schemas.microsoft.com/office/powerpoint/2010/main" val="27464862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 72 y haga un bosquejo aproximado (si tiene una pizarra) de cómo debería ser el diseño del andamio para este escenario. Discuta qué equipo se necesitará para este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154</a:t>
            </a:fld>
            <a:endParaRPr lang="id-ID"/>
          </a:p>
        </p:txBody>
      </p:sp>
    </p:spTree>
    <p:extLst>
      <p:ext uri="{BB962C8B-B14F-4D97-AF65-F5344CB8AC3E}">
        <p14:creationId xmlns:p14="http://schemas.microsoft.com/office/powerpoint/2010/main" val="256170525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155</a:t>
            </a:fld>
            <a:endParaRPr lang="id-ID"/>
          </a:p>
        </p:txBody>
      </p:sp>
    </p:spTree>
    <p:extLst>
      <p:ext uri="{BB962C8B-B14F-4D97-AF65-F5344CB8AC3E}">
        <p14:creationId xmlns:p14="http://schemas.microsoft.com/office/powerpoint/2010/main" val="6743004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156</a:t>
            </a:fld>
            <a:endParaRPr lang="id-ID"/>
          </a:p>
        </p:txBody>
      </p:sp>
    </p:spTree>
    <p:extLst>
      <p:ext uri="{BB962C8B-B14F-4D97-AF65-F5344CB8AC3E}">
        <p14:creationId xmlns:p14="http://schemas.microsoft.com/office/powerpoint/2010/main" val="267578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algunas VENTAJAS de los andamios de marco.</a:t>
            </a:r>
          </a:p>
          <a:p>
            <a:pPr rtl="0"/>
            <a:r>
              <a:rPr lang="es-US"/>
              <a:t>HAGA CLIC en el análisis de algunas DESVENTAJAS de los andamios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15</a:t>
            </a:fld>
            <a:endParaRPr lang="id-ID"/>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los diferentes tipos de amarres y las diferentes maneras en que se pueden construir. Destaque la importancia de los amarres para estabilizar los andamios de múltiples elevaciones de mayor altura.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158</a:t>
            </a:fld>
            <a:endParaRPr lang="id-ID"/>
          </a:p>
        </p:txBody>
      </p:sp>
    </p:spTree>
    <p:extLst>
      <p:ext uri="{BB962C8B-B14F-4D97-AF65-F5344CB8AC3E}">
        <p14:creationId xmlns:p14="http://schemas.microsoft.com/office/powerpoint/2010/main" val="40581511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del aumento de las cargas a las que están sujetos los andamios cerrados y la importancia de que una persona calificada diseñe el andamio (incluidos los amarres necesarios).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159</a:t>
            </a:fld>
            <a:endParaRPr lang="id-ID"/>
          </a:p>
        </p:txBody>
      </p:sp>
    </p:spTree>
    <p:extLst>
      <p:ext uri="{BB962C8B-B14F-4D97-AF65-F5344CB8AC3E}">
        <p14:creationId xmlns:p14="http://schemas.microsoft.com/office/powerpoint/2010/main" val="20599859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Indique claramente las responsabilidades de la persona competente con respecto a las inspecciones de los andamios.</a:t>
            </a:r>
          </a:p>
          <a:p>
            <a:pPr rtl="0"/>
            <a:r>
              <a:rPr lang="es-us"/>
              <a:t>Explique con qué frecuencia se deben inspeccionar los andamios, y que esto es un MÍNIMO.</a:t>
            </a:r>
          </a:p>
          <a:p>
            <a:pPr rtl="0"/>
            <a:r>
              <a:rPr lang="es-us"/>
              <a:t>Describa el sistema de etiquetas de tres colores y cómo funciona.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160</a:t>
            </a:fld>
            <a:endParaRPr lang="id-ID"/>
          </a:p>
        </p:txBody>
      </p:sp>
    </p:spTree>
    <p:extLst>
      <p:ext uri="{BB962C8B-B14F-4D97-AF65-F5344CB8AC3E}">
        <p14:creationId xmlns:p14="http://schemas.microsoft.com/office/powerpoint/2010/main" val="423047988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Comente la actividad de aprendizaje de la página 80. Si es posible, esboce el diseño del andamio (en una pizarra) y el tipo de amarre que se debe utilizar en este escenario.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161</a:t>
            </a:fld>
            <a:endParaRPr lang="id-ID"/>
          </a:p>
        </p:txBody>
      </p:sp>
    </p:spTree>
    <p:extLst>
      <p:ext uri="{BB962C8B-B14F-4D97-AF65-F5344CB8AC3E}">
        <p14:creationId xmlns:p14="http://schemas.microsoft.com/office/powerpoint/2010/main" val="48174222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162</a:t>
            </a:fld>
            <a:endParaRPr lang="id-ID"/>
          </a:p>
        </p:txBody>
      </p:sp>
    </p:spTree>
    <p:extLst>
      <p:ext uri="{BB962C8B-B14F-4D97-AF65-F5344CB8AC3E}">
        <p14:creationId xmlns:p14="http://schemas.microsoft.com/office/powerpoint/2010/main" val="26103458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163</a:t>
            </a:fld>
            <a:endParaRPr lang="id-ID"/>
          </a:p>
        </p:txBody>
      </p:sp>
    </p:spTree>
    <p:extLst>
      <p:ext uri="{BB962C8B-B14F-4D97-AF65-F5344CB8AC3E}">
        <p14:creationId xmlns:p14="http://schemas.microsoft.com/office/powerpoint/2010/main" val="427074895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Señale cuáles son los puntos más importantes a recordar al desarmar los andamios de marco.</a:t>
            </a:r>
          </a:p>
          <a:p>
            <a:pPr rtl="0"/>
            <a:r>
              <a:rPr lang="es-us"/>
              <a:t>Recuerde a los alumnos que el desarmado del andamio es una parte tan importante de la EVALUACIÓN PRÁCTICA como el armado en sí, y que espera que trabajen de manera segura y retiren los componentes en el orden correcto. No importa cuán corto sea el tiempo, NO permita que aceleren el proceso de desarmado.</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165</a:t>
            </a:fld>
            <a:endParaRPr lang="id-ID"/>
          </a:p>
        </p:txBody>
      </p:sp>
    </p:spTree>
    <p:extLst>
      <p:ext uri="{BB962C8B-B14F-4D97-AF65-F5344CB8AC3E}">
        <p14:creationId xmlns:p14="http://schemas.microsoft.com/office/powerpoint/2010/main" val="207759056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si bien es posible que los aprendices no sean responsables del almacenamiento del equipo que están utilizando, sigue siendo importante apilar el equipo de manera ordenada y agrupar los componentes de tamaño similar, para facilitar su recogida y almacenamiento. Puede ser importante comparar lo que está allí con la lista de envío original, para asegurarse de que no falte nada. Destaque la importancia de separar y etiquetar los componentes dañados para que no se vuelvan a utilizar.</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166</a:t>
            </a:fld>
            <a:endParaRPr lang="id-ID"/>
          </a:p>
        </p:txBody>
      </p:sp>
    </p:spTree>
    <p:extLst>
      <p:ext uri="{BB962C8B-B14F-4D97-AF65-F5344CB8AC3E}">
        <p14:creationId xmlns:p14="http://schemas.microsoft.com/office/powerpoint/2010/main" val="199482884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167</a:t>
            </a:fld>
            <a:endParaRPr lang="id-ID"/>
          </a:p>
        </p:txBody>
      </p:sp>
    </p:spTree>
    <p:extLst>
      <p:ext uri="{BB962C8B-B14F-4D97-AF65-F5344CB8AC3E}">
        <p14:creationId xmlns:p14="http://schemas.microsoft.com/office/powerpoint/2010/main" val="7275833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168</a:t>
            </a:fld>
            <a:endParaRPr lang="id-ID"/>
          </a:p>
        </p:txBody>
      </p:sp>
    </p:spTree>
    <p:extLst>
      <p:ext uri="{BB962C8B-B14F-4D97-AF65-F5344CB8AC3E}">
        <p14:creationId xmlns:p14="http://schemas.microsoft.com/office/powerpoint/2010/main" val="4121185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diferentes componentes de los andamios de sistema: haga CLIC una vez para que aparezca cada etiqueta.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16</a:t>
            </a:fld>
            <a:endParaRPr lang="id-ID"/>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Detenga la presentación aquí y revise los requisitos de la evaluación práctica con los alumnos.</a:t>
            </a:r>
          </a:p>
          <a:p>
            <a:pPr rtl="0"/>
            <a:r>
              <a:rPr lang="es-us"/>
              <a:t>Proporcióneles un dibujo o un plano del andamio que desea que construyan.</a:t>
            </a:r>
          </a:p>
          <a:p>
            <a:pPr rtl="0"/>
            <a:r>
              <a:rPr lang="es-us"/>
              <a:t>Asegúrese de que estén utilizando todos los equipos de protección personal correspondientes.</a:t>
            </a:r>
          </a:p>
          <a:p>
            <a:pPr rtl="0"/>
            <a:r>
              <a:rPr lang="es-us"/>
              <a:t>Después de construir el o los andamios, haga que los alumnos los inspeccionen utilizando las listas de verificación.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169</a:t>
            </a:fld>
            <a:endParaRPr lang="id-ID"/>
          </a:p>
        </p:txBody>
      </p:sp>
    </p:spTree>
    <p:extLst>
      <p:ext uri="{BB962C8B-B14F-4D97-AF65-F5344CB8AC3E}">
        <p14:creationId xmlns:p14="http://schemas.microsoft.com/office/powerpoint/2010/main" val="410645127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Después de que el equipo haya sido apilado o guardado. Comparta sus observaciones acerca de la construcción con los alumnos (lo que vio que hicieron bien y lo que siente que podrían haber mejorado). Permítales la oportunidad de compartir sus respuestas a estas preguntas informativas. RECUERDE: ESTA ES SU OPORTUNIDAD DE CORREGIR CUALQUIER PRÁCTICA INSEGURA O INCORRECTA.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170</a:t>
            </a:fld>
            <a:endParaRPr lang="id-ID"/>
          </a:p>
        </p:txBody>
      </p:sp>
    </p:spTree>
    <p:extLst>
      <p:ext uri="{BB962C8B-B14F-4D97-AF65-F5344CB8AC3E}">
        <p14:creationId xmlns:p14="http://schemas.microsoft.com/office/powerpoint/2010/main" val="105857948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RECUERDE: ESTA ES SU OPORTUNIDAD DE ACLARAR CUALQUIER INFORMACIÓN O EXPLICAR CUALQUIER CONCEPTO QUE LOS ALUMNOS PAREZCAN NO TENER CLAROS.</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171</a:t>
            </a:fld>
            <a:endParaRPr lang="id-ID"/>
          </a:p>
        </p:txBody>
      </p:sp>
    </p:spTree>
    <p:extLst>
      <p:ext uri="{BB962C8B-B14F-4D97-AF65-F5344CB8AC3E}">
        <p14:creationId xmlns:p14="http://schemas.microsoft.com/office/powerpoint/2010/main" val="61812851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Detenga la presentación aquí y revise los requisitos de la evaluación práctica con los alumnos.</a:t>
            </a:r>
          </a:p>
          <a:p>
            <a:pPr rtl="0"/>
            <a:r>
              <a:rPr lang="es-US"/>
              <a:t>Proporcióneles un dibujo o un plano del andamio que desea que construyan.</a:t>
            </a:r>
          </a:p>
          <a:p>
            <a:pPr rtl="0"/>
            <a:r>
              <a:rPr lang="es-US"/>
              <a:t>Asegúrese de que estén utilizando todos los equipos de protección personal correspondientes.</a:t>
            </a:r>
          </a:p>
          <a:p>
            <a:pPr rtl="0"/>
            <a:r>
              <a:rPr lang="es-US"/>
              <a:t>Después de construir el o los andamios, haga que los alumnos los inspeccionen utilizando las listas de verificación.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172</a:t>
            </a:fld>
            <a:endParaRPr lang="id-ID"/>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alumnos en equipos según la cantidad de andamios que se construyeron. (Si solo se construyó un andamio, trabaje como un solo grupo). </a:t>
            </a:r>
          </a:p>
          <a:p>
            <a:pPr rtl="0"/>
            <a:r>
              <a:rPr lang="es-US"/>
              <a:t>Indique a los equipos (o grupo) que discutan el proceso de desarmado del andamio. (¿Qué se debe hacer antes de desarmar?, ¿qué componentes se deben quitar primero?, etc.) </a:t>
            </a:r>
          </a:p>
          <a:p>
            <a:pPr rtl="0"/>
            <a:r>
              <a:rPr lang="es-US"/>
              <a:t>Utilice la lista de verificación para el desarmado que se proporciona (así como la sección de desarmado del código de prácticas seguras de la SAIA o el código de prácticas seguras de la SIAC) como guía. </a:t>
            </a:r>
          </a:p>
          <a:p>
            <a:pPr rtl="0"/>
            <a:r>
              <a:rPr lang="es-US"/>
              <a:t>Almacene o guarde el equipo siguiendo las mejores prácticas. Retire o separe todos los equipos dañados. </a:t>
            </a:r>
          </a:p>
          <a:p>
            <a:pPr rtl="0"/>
            <a:r>
              <a:rPr lang="es-US"/>
              <a:t>Comparta sus observaciones acerca de la construcción con los alumnos (lo que vio que hicieron bien y lo que siente que podrían haber mejorado). Permítales la oportunidad de compartir sus respuestas a estas preguntas informativas.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173</a:t>
            </a:fld>
            <a:endParaRPr lang="id-ID"/>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brevemente el contenido del curso antes del examen.</a:t>
            </a:r>
          </a:p>
          <a:p>
            <a:pPr rtl="0"/>
            <a:r>
              <a:rPr lang="es-US"/>
              <a:t>RECUERDE: ESTA ES SU OPORTUNIDAD DE ACLARAR CUALQUIER INFORMACIÓN O EXPLICAR CUALQUIER CONCEPTO QUE LOS ALUMNOS PAREZCAN NO TENER CLAROS.</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174</a:t>
            </a:fld>
            <a:endParaRPr lang="id-ID"/>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175</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cada uno de los diferentes tipos de conexiones y explique las características únicas de cada tipo. HAGA CLIC para que aparezca cada tipo de conexión. Describa cómo se realiza la conexión y discuta las ventajas y desventajas de cada tipo.</a:t>
            </a:r>
          </a:p>
          <a:p>
            <a:pPr marL="0" marR="0" indent="0" algn="l" defTabSz="914400" rtl="0" eaLnBrk="1" fontAlgn="auto" latinLnBrk="0" hangingPunct="1">
              <a:lnSpc>
                <a:spcPct val="100000"/>
              </a:lnSpc>
              <a:spcBef>
                <a:spcPts val="0"/>
              </a:spcBef>
              <a:spcAft>
                <a:spcPts val="0"/>
              </a:spcAft>
              <a:buClrTx/>
              <a:buSzTx/>
              <a:buFontTx/>
              <a:buNone/>
              <a:tabLst/>
              <a:defRPr/>
            </a:pPr>
            <a:r>
              <a:rPr lang="es-US"/>
              <a:t>(OPCIONAL) Si tiene algunos ejemplos, muéstrelos a los alumnos y demuestre cómo funcionan.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17</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sistema.</a:t>
            </a:r>
          </a:p>
          <a:p>
            <a:pPr rtl="0"/>
            <a:r>
              <a:rPr lang="es-US"/>
              <a:t>HAGA CLIC - Describa las DESVENTAJAS de los andamios de sistema.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18</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Identifique los diferentes componentes de los andamios de tubos y abrazaderas y explique su función. </a:t>
            </a:r>
          </a:p>
          <a:p>
            <a:pPr rtl="0"/>
            <a:r>
              <a:rPr lang="es-US"/>
              <a:t>HAGA CLIC una vez para que aparezca la etiqueta de cada componente y describa el propósito de cada uno de ellos.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19</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Muestre esta diapositiva brevemente</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que cada componente aparezca y describa brevemente cómo se usan y para qué se usan.</a:t>
            </a:r>
          </a:p>
          <a:p>
            <a:pPr rtl="0"/>
            <a:r>
              <a:rPr lang="es-US"/>
              <a:t>(OPCIONAL) Si tiene algunos ejemplos, muéstreselos a los alumnos y demuestre cómo se usan.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20</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VENTAJAS de los andamios de tubos y abrazaderas.</a:t>
            </a:r>
          </a:p>
          <a:p>
            <a:pPr rtl="0"/>
            <a:r>
              <a:rPr lang="es-US"/>
              <a:t>HAGA CLIC: describa las DESVENTAJAS de los andamios de tubos y abrazaderas.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21</a:t>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torres de andamios y explique sus usos típicos.</a:t>
            </a:r>
          </a:p>
          <a:p>
            <a:pPr rtl="0"/>
            <a:r>
              <a:rPr lang="es-US"/>
              <a:t>HAGA CLIC: describa los andamios de tendido continuo y explique sus usos típicos.</a:t>
            </a:r>
          </a:p>
          <a:p>
            <a:pPr rtl="0"/>
            <a:r>
              <a:rPr lang="es-US"/>
              <a:t>HAGA CLIC: describa los andamios de área y explique sus usos típicos. Explique que veremos esto con más detalle más adelante en el curso.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22</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andamios rodantes y explique sus usos típicos.</a:t>
            </a:r>
          </a:p>
          <a:p>
            <a:pPr rtl="0"/>
            <a:r>
              <a:rPr lang="es-US"/>
              <a:t>HAGA CLIC: describa los andamios de puente y explique sus usos típicos.</a:t>
            </a:r>
          </a:p>
          <a:p>
            <a:pPr rtl="0"/>
            <a:r>
              <a:rPr lang="es-US"/>
              <a:t>HAGA CLIC: describa los andamios circulares y explique sus usos típicos.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23</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los factores que se consideran al elegir un andamio para un trabajo determinado. Proporcione ejemplos para darles a los alumnos algo que puedan visualizar. Pida a los alumnos que piensen cuáles podrían ser algunas otras consideraciones: </a:t>
            </a:r>
            <a:r>
              <a:rPr lang="es-US" i="1"/>
              <a:t>(experiencia de los trabajadores usando el tipo de andamio, disponibilidad, seguridad, etc.)</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24</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Dígales a los alumnos que vamos a aplicar lo que acabamos de aprender a un escenario de trabajo específico. Dígales que este escenario se puede encontrar en la página 28 de la guía de estudio. </a:t>
            </a:r>
          </a:p>
          <a:p>
            <a:pPr rtl="0"/>
            <a:r>
              <a:rPr lang="es-US"/>
              <a:t>HAGA CLIC: pregunte qué es lo primero que hay que saber, haga una pausa y espere a que los alumnos respondan.</a:t>
            </a:r>
          </a:p>
          <a:p>
            <a:pPr rtl="0"/>
            <a:r>
              <a:rPr lang="es-US"/>
              <a:t>HAGA CLIC: TRABAJO/ACTIVIDAD: pida a los alumnos que lean el escenario y digan qué trabajo o actividad se debe realizar en el andamio (espere la respuesta y luego HAGA CLIC). Repita para cada factor y luego comente cuál podría ser el tipo de andamio más adecuado de utilizar. *Recuerde señalar la necesidad de que el andamio sea cerrado para proteger el medio ambiente, y mencione la necesidad de usar amarres.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25</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a:t>
            </a:r>
            <a:r>
              <a:rPr lang="es-US" cap="all"/>
              <a:t>puntos clave</a:t>
            </a:r>
            <a:r>
              <a:rPr lang="es-US"/>
              <a:t>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26</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27</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latin typeface="Zapf Dingbats"/>
                <a:ea typeface="Zapf Dingbats"/>
                <a:cs typeface="Zapf Dingbats"/>
              </a:rPr>
              <a:t>Revise esta lista de responsabilidades de la persona competente y discuta la importancia de capacitarse continuamente y mantenerse actualizado sobre las regulaciones, códigos y normas locales para poder desempeñar estas responsabilidades con eficacia.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29</a:t>
            </a:fld>
            <a:endParaRPr lang="id-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los diferentes reglamentos, códigos y normas que se relacionan con los andamios (y dónde encontrarlos). Deje muy en claro cuáles son exigibles por ley y cuáles reemplazan a los otros.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30</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Hable brevemente acerca de la SAIA y la capacitación que brinda la Universidad de la SAIA.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3</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Dígales a los alumnos que va a enumerar los 5 peligros más comunes de los andamios.</a:t>
            </a:r>
          </a:p>
          <a:p>
            <a:r>
              <a:rPr lang="en-CA" sz="1200" kern="1200" dirty="0">
                <a:solidFill>
                  <a:schemeClr val="tx1"/>
                </a:solidFill>
                <a:effectLst/>
                <a:latin typeface="+mn-lt"/>
                <a:ea typeface="+mn-ea"/>
                <a:cs typeface="+mn-cs"/>
              </a:rPr>
              <a:t>CAÍDAS</a:t>
            </a:r>
          </a:p>
          <a:p>
            <a:r>
              <a:rPr lang="en-CA" sz="1200" kern="1200" dirty="0">
                <a:solidFill>
                  <a:schemeClr val="tx1"/>
                </a:solidFill>
                <a:effectLst/>
                <a:latin typeface="+mn-lt"/>
                <a:ea typeface="+mn-ea"/>
                <a:cs typeface="+mn-cs"/>
              </a:rPr>
              <a:t>ACCESO INSEGURO</a:t>
            </a:r>
          </a:p>
          <a:p>
            <a:r>
              <a:rPr lang="en-CA" sz="1200" kern="1200" dirty="0">
                <a:solidFill>
                  <a:schemeClr val="tx1"/>
                </a:solidFill>
                <a:effectLst/>
                <a:latin typeface="+mn-lt"/>
                <a:ea typeface="+mn-ea"/>
                <a:cs typeface="+mn-cs"/>
              </a:rPr>
              <a:t>“SSS” - ELECTROCUCIÓN</a:t>
            </a:r>
          </a:p>
          <a:p>
            <a:r>
              <a:rPr lang="en-CA" sz="1200" kern="1200" dirty="0">
                <a:solidFill>
                  <a:schemeClr val="tx1"/>
                </a:solidFill>
                <a:effectLst/>
                <a:latin typeface="+mn-lt"/>
                <a:ea typeface="+mn-ea"/>
                <a:cs typeface="+mn-cs"/>
              </a:rPr>
              <a:t>COLAPSO DE ANDAMIOS </a:t>
            </a:r>
          </a:p>
          <a:p>
            <a:r>
              <a:rPr lang="en-CA" sz="1200" kern="1200" dirty="0">
                <a:solidFill>
                  <a:schemeClr val="tx1"/>
                </a:solidFill>
                <a:effectLst/>
                <a:latin typeface="+mn-lt"/>
                <a:ea typeface="+mn-ea"/>
                <a:cs typeface="+mn-cs"/>
              </a:rPr>
              <a:t>OBJETO (GOLPE POR LA CAÍDA DE UN OBJETO)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31</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las caídas con más detalle y comparta una historia personal o pida a los alumnos que compartan una historia relacionada con las caídas.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32</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None/>
            </a:pPr>
            <a:r>
              <a:rPr lang="es-US" sz="1200" kern="1200">
                <a:solidFill>
                  <a:schemeClr val="tx1"/>
                </a:solidFill>
                <a:latin typeface="+mn-lt"/>
                <a:ea typeface="+mn-ea"/>
                <a:cs typeface="+mn-cs"/>
              </a:rPr>
              <a:t>Analice la protección personal contra caídas y las responsabilidades de la persona competente en relación con la protección contra caídas en los andamios. Señale los diferentes componentes del sistema personal de protección contra caídas y explique brevemente cómo funcionan.</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33</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RELACIONADAS CON LAS CAÍDAS y pídales que las escriban en el espacio provisto en sus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34</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otros ejemplos de acceso inseguro que haya visto.</a:t>
            </a:r>
          </a:p>
          <a:p>
            <a:pPr rtl="0"/>
            <a:r>
              <a:rPr lang="es-US"/>
              <a:t>Mencione las opciones disponibles y las consideraciones importantes para un acceso seguro.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35</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EL ACCESO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36</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Discuta los peligros eléctricos y de electrocución y comparta una historia relacionada (o pídale a los alumnos que compartan una). Asegúrese de hablar acerca de las distancias mínimas seguras de acuerdo con las regulaciones locales aplicables.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37</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NORMAS RELACIONADAS CON LA ELECTRICIDAD relevantes y pídales que las escriban en el espacio provisto en las guías de estudio. Asegúrese de informar a los alumnos si las distancias mínimas seguras de su jurisdicción difieren de las indicadas en el cuadro de la página 40.</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38</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Enumere y explique algunas de las razones por las que los andamios colapsan.</a:t>
            </a:r>
          </a:p>
          <a:p>
            <a:pPr rtl="0"/>
            <a:r>
              <a:rPr lang="es-US"/>
              <a:t>(</a:t>
            </a:r>
            <a:r>
              <a:rPr lang="es-US" i="1"/>
              <a:t>Si alguien pregunta sobre el colapso de esta imagen:</a:t>
            </a:r>
            <a:r>
              <a:rPr lang="es-US"/>
              <a:t> Este colapso sucedió en Houston. Una de las compañías recibió una multa de $ 14,700 por las siguientes infracciones: a los postes del andamio de apoyo le faltaban placas de base, la base de los andamios no era rígida ni sólida y el andamio no fue inspeccionado por una persona competente antes de cada turno de trabajo, o después de un evento que pudiera afectar la integridad estructural del andamio. La segunda empresa involucrada recibió una multa de $ 6,300 por no iniciar y mantener un programa de seguridad que inspeccionara con regularidad los sitios de trabajo, materiales y equipos, y porque el andamio y los componentes no habían sido inspeccionados).</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39</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Explique que, como hay muchas razones por las que los andamios colapsan, existen varias regulaciones relacionadas. Puede que no haya espacio en las guías de estudio para escribir todas las regulaciones, pero al menos deberían escribir en el espacio provisto los números de página de la regulación o norma.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40</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este curso está diseñado para proporcionar a los alumnos los conocimientos y las habilidades necesarias para que su empleador los considere personas competentes. DESTAQUE que SOLO su empleador tiene la autoridad para designarlos como persona competente.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4</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los rodapiés. </a:t>
            </a:r>
          </a:p>
          <a:p>
            <a:pPr rtl="0"/>
            <a:r>
              <a:rPr lang="es-US"/>
              <a:t>Si es posible, comparta una experiencia personal. </a:t>
            </a:r>
          </a:p>
          <a:p>
            <a:pPr rtl="0"/>
            <a:r>
              <a:rPr lang="es-US"/>
              <a:t>Indique a los participantes que entrará en más detalles sobre rodapiés en la sección 5.</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41</a:t>
            </a:fld>
            <a:endParaRPr lang="id-ID"/>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NORMAS RELACIONADAS CON LA CAÍDA DE OBJETOS y pídales que las escriban en el espacio provisto en las guías de estudio.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42</a:t>
            </a:fld>
            <a:endParaRPr lang="id-ID"/>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Pida a los alumnos que trabajen en parejas y asigne a cada pareja algunas preguntas de la actividad de aprendizaje. </a:t>
            </a:r>
          </a:p>
          <a:p>
            <a:pPr rtl="0"/>
            <a:r>
              <a:rPr lang="es-US"/>
              <a:t>Bríndeles copias de las reglamentaciones aplicables a nivel local y haga que las parejas practiquen, revisándolas para encontrar las respuestas.</a:t>
            </a:r>
          </a:p>
          <a:p>
            <a:pPr rtl="0"/>
            <a:r>
              <a:rPr lang="es-US"/>
              <a:t>Pídales a los alumnos que compartan las respuestas que hayan encontrado.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43</a:t>
            </a:fld>
            <a:endParaRPr lang="id-ID"/>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a los participantes que cada año la OSHA publica las diez violaciones más comunes. Las violaciones de andamios ocupan el tercer lugar en el top 10 de la OSHA. En la lista de las violaciones más graves, los andamios ocupan incluso el segundo lugar. En promedio, con el cinco por ciento de las inspecciones de la OSHA, se detecta una violación.</a:t>
            </a:r>
          </a:p>
          <a:p>
            <a:pPr rtl="0"/>
            <a:endParaRPr lang="en-US" baseline="0"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44</a:t>
            </a:fld>
            <a:endParaRPr lang="id-ID"/>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las plataformas de andamios y describa brevemente algunas prácticas inseguras de la plataforma y las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45</a:t>
            </a:fld>
            <a:endParaRPr lang="id-ID"/>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las regulaciones con respecto a la protección contra caídas y las responsabilidades de la persona competente en relación con la protección contra caídas en andamios.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46</a:t>
            </a:fld>
            <a:endParaRPr lang="id-ID"/>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algunas infracciones comunes relacionadas con las bases y sus posibles consecuencias.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47</a:t>
            </a:fld>
            <a:endParaRPr lang="id-ID"/>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Solicite a los alumnos que enumeren las posibles consecuencias de la violación de las normas (lesiones, muerte, multas, daños a la reputación, etc.).</a:t>
            </a:r>
          </a:p>
          <a:p>
            <a:pPr rtl="0"/>
            <a:r>
              <a:rPr lang="es-US"/>
              <a:t>Discuta las razones por las que los constructores de andamios violan estas regulaciones.</a:t>
            </a:r>
          </a:p>
          <a:p>
            <a:pPr rtl="0"/>
            <a:r>
              <a:rPr lang="es-US"/>
              <a:t>Pregunte a los alumnos si creen que las posibles consecuencias justifican el riesgo.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48</a:t>
            </a:fld>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puntos clave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49</a:t>
            </a:fld>
            <a:endParaRPr lang="id-ID"/>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puntos clave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50</a:t>
            </a:fld>
            <a:endParaRPr lang="id-I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Resuma brevemente la agenda del curso y deje que los alumnos sepan qué esperar que suceda durante el día.</a:t>
            </a:r>
          </a:p>
          <a:p>
            <a:pPr rtl="0"/>
            <a:r>
              <a:rPr lang="es-US"/>
              <a:t>HAGA CLIC: para que cada elemento de la agenda aparezca en la pantalla (continúa hasta la diapositiva 8).</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5</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tres tipos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52</a:t>
            </a:fld>
            <a:endParaRPr lang="id-ID"/>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identifiquen las diferentes cargas que están sobre este andamio.</a:t>
            </a:r>
          </a:p>
          <a:p>
            <a:pPr rtl="0"/>
            <a:r>
              <a:rPr lang="es-US"/>
              <a:t>(Asegúrese de hablar acerca del efecto del viento en un andamio cerrado).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53</a:t>
            </a:fld>
            <a:endParaRPr lang="id-ID"/>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brevemente cómo se combinan estos componentes básicos. </a:t>
            </a:r>
          </a:p>
          <a:p>
            <a:pPr rtl="0"/>
            <a:r>
              <a:rPr lang="es-US"/>
              <a:t>HAGA CLIC: TORNILLOS NIVELADORES: señale que hay tornillos niveladores que no tienen placas de base conectadas.</a:t>
            </a:r>
          </a:p>
          <a:p>
            <a:pPr rtl="0"/>
            <a:r>
              <a:rPr lang="es-US"/>
              <a:t>HAGA CLIC: PLACAS DE BASE: recuerde a los alumnos que es una buena práctica clavar las placas de base en los durmientes.</a:t>
            </a:r>
          </a:p>
          <a:p>
            <a:pPr rtl="0"/>
            <a:r>
              <a:rPr lang="es-US"/>
              <a:t>HAGA CLIC: Círculo: explique dónde se encuentran los agujeros en una placa de base.</a:t>
            </a:r>
          </a:p>
          <a:p>
            <a:pPr rtl="0"/>
            <a:r>
              <a:rPr lang="es-US"/>
              <a:t>HAGA CLIC: Flechas: explique que los clavos se deben colocar en los agujeros diagonales opuestos, tal como se muestra.</a:t>
            </a:r>
          </a:p>
          <a:p>
            <a:pPr rtl="0"/>
            <a:r>
              <a:rPr lang="es-US"/>
              <a:t>HAGA CLIC: Clavos: explique por qué clavamos las placas de base de esta manera.</a:t>
            </a:r>
          </a:p>
          <a:p>
            <a:pPr rtl="0"/>
            <a:r>
              <a:rPr lang="es-US"/>
              <a:t>HAGA CLIC: Durmiente: mencione brevemente el propósito de los durmientes (más información en la siguiente diapositiva).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54</a:t>
            </a:fld>
            <a:endParaRPr lang="id-ID"/>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durmientes se suelen cortar de tablones de andamio de 2 pulgadas por 10 pulgadas. </a:t>
            </a:r>
          </a:p>
          <a:p>
            <a:pPr rtl="0"/>
            <a:r>
              <a:rPr lang="es-US"/>
              <a:t>Los durmientes deben tener el tamaño y la resistencia suficientes para soportar las cargas que se les transmiten. La longitud dependerá del uso previsto. Si se utiliza un tablón de andamio como durmiente, NUNCA debe usarse como parte de una plataforma nuevamente.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55</a:t>
            </a:fld>
            <a:endParaRPr lang="id-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cómo se transfieren las cargas a través de la pata del andamio hacia abajo o hacia arriba. Dígales a los alumnos que veremos cómo cambia la distribución de esa carga cuando se agregan las bases. </a:t>
            </a:r>
          </a:p>
          <a:p>
            <a:pPr rtl="0"/>
            <a:r>
              <a:rPr lang="es-US"/>
              <a:t>HAGA CLIC (primer ejemplo): explique que la carga se concentra en un área muy pequeña.</a:t>
            </a:r>
          </a:p>
          <a:p>
            <a:pPr rtl="0"/>
            <a:r>
              <a:rPr lang="es-US"/>
              <a:t>HAGA CLIC (segundo ejemplo): explique que la carga se distribuye cuando se agrega una placa de base.</a:t>
            </a:r>
          </a:p>
          <a:p>
            <a:pPr rtl="0"/>
            <a:r>
              <a:rPr lang="es-US"/>
              <a:t>HAGA CLIC (tercer ejemplo): explique que la carga se extiende aún más cuando se agrega un durmiente.</a:t>
            </a:r>
          </a:p>
          <a:p>
            <a:pPr rtl="0"/>
            <a:r>
              <a:rPr lang="es-US"/>
              <a:t>Explica por qué es importante repartir la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56</a:t>
            </a:fld>
            <a:endParaRPr lang="id-ID"/>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cómo los durmientes distribuyen las cargas. Compare los dos ejemplos que se muestran y explique por qué la carga de la pata se reparte más en el segundo ejemplo. Explique cuándo y por qué un constructor de andamios podría usar más de un durmiente debajo de las patas del andamio.</a:t>
            </a:r>
          </a:p>
        </p:txBody>
      </p:sp>
      <p:sp>
        <p:nvSpPr>
          <p:cNvPr id="4" name="Slide Number Placeholder 3"/>
          <p:cNvSpPr>
            <a:spLocks noGrp="1"/>
          </p:cNvSpPr>
          <p:nvPr>
            <p:ph type="sldNum" sz="quarter" idx="5"/>
          </p:nvPr>
        </p:nvSpPr>
        <p:spPr/>
        <p:txBody>
          <a:bodyPr rtlCol="0"/>
          <a:lstStyle/>
          <a:p>
            <a:pPr rtl="0"/>
            <a:fld id="{55C38DD1-33AA-4996-977A-42B26A155BBE}" type="slidenum">
              <a:rPr lang="id-ID" smtClean="0"/>
              <a:pPr rtl="0"/>
              <a:t>57</a:t>
            </a:fld>
            <a:endParaRPr lang="id-ID"/>
          </a:p>
        </p:txBody>
      </p:sp>
    </p:spTree>
    <p:extLst>
      <p:ext uri="{BB962C8B-B14F-4D97-AF65-F5344CB8AC3E}">
        <p14:creationId xmlns:p14="http://schemas.microsoft.com/office/powerpoint/2010/main" val="4255838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Dedique un minuto a hablar acerca de la importancia de preparar una base antes de construir el andamio.</a:t>
            </a:r>
          </a:p>
          <a:p>
            <a:pPr rtl="0"/>
            <a:r>
              <a:rPr lang="es-US"/>
              <a:t>Dé ejemplos del tipo de preparación que puede ser necesaria.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58</a:t>
            </a:fld>
            <a:endParaRPr lang="id-ID"/>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 typeface="Zapf Dingbats" pitchFamily="-103" charset="2"/>
              <a:buChar char="★"/>
              <a:tabLst/>
              <a:defRPr/>
            </a:pPr>
            <a:r>
              <a:rPr lang="es-US" sz="1200" kern="1200">
                <a:solidFill>
                  <a:schemeClr val="tx1"/>
                </a:solidFill>
                <a:latin typeface="+mn-lt"/>
                <a:ea typeface="+mn-ea"/>
                <a:cs typeface="+mn-cs"/>
              </a:rPr>
              <a:t>  Proporcione a los alumnos las REGULACIONES RELACIONADAS CON LAS BASES y pídales que las escriban en el espacio provisto en la página 58 de las guías de estudio. </a:t>
            </a:r>
          </a:p>
          <a:p>
            <a:pPr rtl="0">
              <a:buFont typeface="Zapf Dingbats" pitchFamily="-103" charset="2"/>
              <a:buNone/>
            </a:pPr>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59</a:t>
            </a:fld>
            <a:endParaRPr lang="id-ID"/>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HAGA CLIC para mostrar cada una de las fotos y discutir los problemas con cada una de las bases - (No olvide señalar las áreas de trabajo desordenadas, como también los peligros).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60</a:t>
            </a:fld>
            <a:endParaRPr lang="id-ID"/>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Defina la capacidad de carga en relación con las superficies del suelo.</a:t>
            </a:r>
          </a:p>
          <a:p>
            <a:pPr rtl="0"/>
            <a:r>
              <a:rPr lang="es-US"/>
              <a:t>Describa las propiedades de las bases y las consideraciones para el hormigón</a:t>
            </a:r>
            <a:r>
              <a:rPr lang="es-US" i="1"/>
              <a:t>(capacidad de carga muy fuerte/alta, es posible que no se requieran durmientes).</a:t>
            </a:r>
          </a:p>
          <a:p>
            <a:pPr rtl="0"/>
            <a:r>
              <a:rPr lang="es-US" i="0"/>
              <a:t>HAGA CLIC: describa las propiedades y consideraciones de la base para el asfalto </a:t>
            </a:r>
            <a:r>
              <a:rPr lang="es-US" i="1"/>
              <a:t>(se ablanda cuando se calienta, la capacidad de carga disminuye).</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61</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6</a:t>
            </a:fld>
            <a:endParaRPr lang="id-ID"/>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62</a:t>
            </a:fld>
            <a:endParaRPr lang="id-ID"/>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Hable acerca de qué se puede hacer para poder construir andamios de forma segura en superficies de suelo con menor capacidad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63</a:t>
            </a:fld>
            <a:endParaRPr lang="id-ID"/>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Revise la lista de bases desafiantes, una por una (describiendo lo que se debe hacer para preparar la base para construir el andamio de forma segura) </a:t>
            </a:r>
            <a:r>
              <a:rPr lang="es-US" i="1"/>
              <a:t>(Es posible que deba remitir a los alumnos a las imágenes correspondientes de la guía de estudio para aclararlo).</a:t>
            </a:r>
            <a:endParaRPr lang="id-ID"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64</a:t>
            </a:fld>
            <a:endParaRPr lang="id-ID"/>
          </a:p>
        </p:txBody>
      </p:sp>
    </p:spTree>
    <p:extLst>
      <p:ext uri="{BB962C8B-B14F-4D97-AF65-F5344CB8AC3E}">
        <p14:creationId xmlns:p14="http://schemas.microsoft.com/office/powerpoint/2010/main" val="2384633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alumnos en tres grupos y asigne a cada grupo uno de los tres escenarios.</a:t>
            </a:r>
          </a:p>
          <a:p>
            <a:pPr rtl="0"/>
            <a:r>
              <a:rPr lang="es-US"/>
              <a:t>Dé a los alumnos de 10 a 15 minutos para leer sobre el escenario y discutir qué preparativos (si fueran necesarios) y qué componentes de base utilizarían. Pídales a los grupos que compartan sus soluciones a los problemas descritos en los escenarios.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65</a:t>
            </a:fld>
            <a:endParaRPr lang="id-ID"/>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66</a:t>
            </a:fld>
            <a:endParaRPr lang="id-ID"/>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67</a:t>
            </a:fld>
            <a:endParaRPr lang="id-ID"/>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68</a:t>
            </a:fld>
            <a:endParaRPr lang="id-ID"/>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tres tipos de materiales de plataforma.</a:t>
            </a:r>
          </a:p>
          <a:p>
            <a:pPr rtl="0"/>
            <a:r>
              <a:rPr lang="es-US"/>
              <a:t>Enumere algunas de las ventajas y desventajas de cada tipo.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69</a:t>
            </a:fld>
            <a:endParaRPr lang="id-ID"/>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de madera aserrada sólida y sus características y propiedades (explique por qué no puede utilizarse cualquier tipo de tablón).</a:t>
            </a:r>
          </a:p>
          <a:p>
            <a:pPr rtl="0"/>
            <a:r>
              <a:rPr lang="es-US"/>
              <a:t>HAGA CLIC: hable acerca de los tablones de andamios laminados y sus características y propiedades.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70</a:t>
            </a:fld>
            <a:endParaRPr lang="id-ID"/>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Señale las marcas obligatorias que se encuentran en un tablón de andamio.</a:t>
            </a:r>
          </a:p>
          <a:p>
            <a:pPr marL="0" marR="0" indent="0" algn="l" defTabSz="914400" rtl="0" eaLnBrk="1" fontAlgn="auto" latinLnBrk="0" hangingPunct="1">
              <a:lnSpc>
                <a:spcPct val="100000"/>
              </a:lnSpc>
              <a:spcBef>
                <a:spcPts val="0"/>
              </a:spcBef>
              <a:spcAft>
                <a:spcPts val="0"/>
              </a:spcAft>
              <a:buClrTx/>
              <a:buSzTx/>
              <a:buFontTx/>
              <a:buNone/>
              <a:tabLst/>
              <a:defRPr/>
            </a:pPr>
            <a:r>
              <a:rPr lang="es-US"/>
              <a:t>Explique algunas razones por las cuales un tablón de andamio podría no tener un sello visible </a:t>
            </a:r>
            <a:r>
              <a:rPr lang="es-US" i="1"/>
              <a:t>(descoloramiento, corte al recortar el tablón, etc.).</a:t>
            </a:r>
            <a:endParaRPr lang="en-US" i="1" dirty="0"/>
          </a:p>
          <a:p>
            <a:pPr rtl="0"/>
            <a:r>
              <a:rPr lang="es-US"/>
              <a:t>HAGA CLIC: hable acerca de los sellos falsos y lo que hay que tener en cuenta y lo que hay que hacer si no se está seguro de si un tablón es de andamio.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71</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7</a:t>
            </a:fld>
            <a:endParaRPr lang="id-ID"/>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los diferentes tipos de daños que pueden hacer que los tablones de madera sean inseguros. Explique qué hacer si se observa alguno de estos signos de daño (no permitir que se utilice o consultar con una persona calificada antes de usarlo). También mencione la deformación, la contaminación química y otros tipos de daños que no se muestran aquí.</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72</a:t>
            </a:fld>
            <a:endParaRPr lang="id-ID"/>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Aconseje o indique qué hacer y qué no hacer con respecto al almacenamiento y el manejo de los tablones.</a:t>
            </a:r>
          </a:p>
          <a:p>
            <a:pPr rtl="0"/>
            <a:r>
              <a:rPr lang="es-US"/>
              <a:t>Recuerde a los alumnos que los tablones que se cayeron o los tablones que se utilizaron como durmientes nunca se deben utilizar como plataformas.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73</a:t>
            </a:fld>
            <a:endParaRPr lang="id-ID"/>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74</a:t>
            </a:fld>
            <a:endParaRPr lang="id-ID"/>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El propósito de este juego es inspeccionar los tablones de los andamios y determinar si es seguro utilizarlos, o si no debe permitirse que se usen. </a:t>
            </a:r>
          </a:p>
          <a:p>
            <a:pPr rtl="0"/>
            <a:r>
              <a:rPr lang="es-US"/>
              <a:t>HAGA CLIC: muestre la primera imagen, solicite a los alumnos que voten si lo pueden utilizar o no, después de decidir. </a:t>
            </a:r>
          </a:p>
          <a:p>
            <a:pPr rtl="0"/>
            <a:r>
              <a:rPr lang="es-US"/>
              <a:t>HAGA CLIC para mostrar el resultado</a:t>
            </a:r>
            <a:r>
              <a:rPr lang="es-US">
                <a:latin typeface="Zapf Dingbats"/>
                <a:ea typeface="Zapf Dingbats"/>
                <a:cs typeface="Zapf Dingbats"/>
              </a:rPr>
              <a:t>✖</a:t>
            </a:r>
            <a:r>
              <a:rPr lang="es-US"/>
              <a:t>= No utilizar y</a:t>
            </a:r>
            <a:r>
              <a:rPr lang="es-US">
                <a:latin typeface="Zapf Dingbats"/>
                <a:ea typeface="Zapf Dingbats"/>
                <a:cs typeface="Zapf Dingbats"/>
              </a:rPr>
              <a:t>✓ = UTILIZAR (explique por qué y señale lo que está mal en las imágenes de los que no se deben utilizar).</a:t>
            </a:r>
          </a:p>
          <a:p>
            <a:pPr rtl="0"/>
            <a:r>
              <a:rPr lang="es-US">
                <a:latin typeface="Zapf Dingbats"/>
                <a:ea typeface="Zapf Dingbats"/>
                <a:cs typeface="Zapf Dingbats"/>
              </a:rPr>
              <a:t>Repita para cada imagen subsiguiente. Discuta cómo el almacenamiento adecuado puede evitar algunos daños.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75</a:t>
            </a:fld>
            <a:endParaRPr lang="id-ID"/>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Describa los diferentes tipos de plataformas de metal.</a:t>
            </a:r>
          </a:p>
          <a:p>
            <a:pPr rtl="0"/>
            <a:r>
              <a:rPr lang="es-US" dirty="0"/>
              <a:t>Comparta consejos sobre el almacenamiento y la manipulación adecuados.</a:t>
            </a:r>
          </a:p>
          <a:p>
            <a:pPr rtl="0"/>
            <a:r>
              <a:rPr lang="es-US" dirty="0"/>
              <a:t>Explique cómo se puede averiguar su capacidad máxima de carga.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76</a:t>
            </a:fld>
            <a:endParaRPr lang="id-ID"/>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las plataformas de andamios: también analice otros estilos disponibles (los que tienen compuertas, etc.). Mencione las ventajas y desventajas.</a:t>
            </a:r>
          </a:p>
          <a:p>
            <a:pPr rtl="0"/>
            <a:r>
              <a:rPr lang="es-US"/>
              <a:t>Explique que las plataformas de andamio se clasifican por cargas uniformes </a:t>
            </a:r>
            <a:r>
              <a:rPr lang="es-US" i="1"/>
              <a:t>(por lo general, 50 psf (2.5 kN/m²) o 75 psf (3.6 kN/m²).</a:t>
            </a:r>
            <a:r>
              <a:rPr lang="es-US"/>
              <a:t> </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77</a:t>
            </a:fld>
            <a:endParaRPr lang="id-ID"/>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tablones compuestos y sus ventajas y desventajas. Proporcione consejos sobre el almacenamiento y la manipulación adecuados, así como sobre cómo reconocer si están dañados.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78</a:t>
            </a:fld>
            <a:endParaRPr lang="id-ID"/>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la importancia de que las plataformas de andamios puedan soportar su propio peso y, por lo menos, cuatro veces la carga máxima prevista. Explique que los manufactureros de plataformas y tablones de metal proporcionan la capacidad de carga para sus productos en sus especificaciones.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79</a:t>
            </a:fld>
            <a:endParaRPr lang="id-ID"/>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Siga lentamente cada paso del cálculo y explique por qué se realiza cada uno. Recuerde que algunos alumnos pueden tener dificultades para seguirlo si no son buenos en matemática.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80</a:t>
            </a:fld>
            <a:endParaRPr lang="id-ID"/>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diversos peligros de la plataforma </a:t>
            </a:r>
            <a:r>
              <a:rPr lang="es-US" i="1"/>
              <a:t>(voladizo insuficiente o excesivo, solapado sin soporte debajo, etc.) </a:t>
            </a:r>
            <a:endParaRPr lang="en-US" i="1"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81</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8</a:t>
            </a:fld>
            <a:endParaRPr lang="id-ID"/>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REGULACIONES RELACIONADAS CON LA PLATAFORMA y pídales que las escriban en el espacio que se proporciona en la página 64 de sus guías de estudio. (Asegúrese de incluir: ancho mínimo del área de trabajo, espacio permitido entre la plataforma y el área de trabajo, espacio permitido entre los tablones/cubiertas, altura mínima donde las plataformas deben estar completamente entablonadas, deflexión máxima permitida, distancia mínima de la plataforma a la estructura, etc.).</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82</a:t>
            </a:fld>
            <a:endParaRPr lang="id-ID"/>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Divida a los participantes en parejas o en grupos pequeños.</a:t>
            </a:r>
          </a:p>
          <a:p>
            <a:pPr rtl="0"/>
            <a:r>
              <a:rPr lang="es-US"/>
              <a:t>Dele a cada grupo una de estas imágenes. Dígales que deben desempeñar el papel de un inspector de la OSHA y detectar violaciones y peligros.</a:t>
            </a:r>
          </a:p>
          <a:p>
            <a:pPr rtl="0"/>
            <a:r>
              <a:rPr lang="es-US" b="1"/>
              <a:t>PARA LOS ALUMNOS AVANZADOS:</a:t>
            </a:r>
            <a:r>
              <a:rPr lang="es-US"/>
              <a:t>haga que practiquen ubicar las regulaciones en línea o en las copias impresas de las regulaciones aplicables a nivel local.</a:t>
            </a:r>
          </a:p>
          <a:p>
            <a:pPr rtl="0"/>
            <a:r>
              <a:rPr lang="es-US"/>
              <a:t>Pídale a cada grupo que presente la lista de los peligros que identificaron y las posibles violaciones de la OSHA/OHS.</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83</a:t>
            </a:fld>
            <a:endParaRPr lang="id-ID"/>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84</a:t>
            </a:fld>
            <a:endParaRPr lang="id-ID"/>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85</a:t>
            </a:fld>
            <a:endParaRPr lang="id-ID"/>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86</a:t>
            </a:fld>
            <a:endParaRPr lang="id-ID"/>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que un sistema de barandales es una forma de protección contra caídas y señale los componentes básicos. Explique que un </a:t>
            </a:r>
            <a:r>
              <a:rPr lang="es-US" sz="1200" kern="1200" cap="none" dirty="0">
                <a:solidFill>
                  <a:srgbClr val="595959"/>
                </a:solidFill>
                <a:latin typeface="+mn-lt"/>
                <a:ea typeface="+mn-ea"/>
                <a:cs typeface="+mn-cs"/>
              </a:rPr>
              <a:t>rodapié. </a:t>
            </a:r>
            <a:r>
              <a:rPr lang="es-US" sz="1200" kern="1200" cap="all" dirty="0">
                <a:solidFill>
                  <a:srgbClr val="595959"/>
                </a:solidFill>
                <a:latin typeface="+mn-lt"/>
                <a:ea typeface="+mn-ea"/>
                <a:cs typeface="+mn-cs"/>
              </a:rPr>
              <a:t>s</a:t>
            </a:r>
            <a:r>
              <a:rPr lang="es-US" dirty="0"/>
              <a:t>es también un tipo de protección contra la caída de objetos, pero también puede evitar que el pie de un trabajador se resbale de la plataforma. Describa cómo se sujeta una tabla de capellada.</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87</a:t>
            </a:fld>
            <a:endParaRPr lang="id-ID"/>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cuándo se requieren barandales protectores y la altura requerida para las barandillas superior e intermedia (asegúrese de informar a los alumnos las regulaciones de barandales aplicables a nivel local).</a:t>
            </a:r>
          </a:p>
          <a:p>
            <a:pPr rtl="0"/>
            <a:r>
              <a:rPr lang="es-US"/>
              <a:t>Describa las puertas del barandal y cómo se deben sujetar. </a:t>
            </a:r>
          </a:p>
          <a:p>
            <a:pPr rtl="0"/>
            <a:r>
              <a:rPr lang="es-US"/>
              <a:t>Explique la razón por la que la puerta debe girar hacia la plataforma.</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88</a:t>
            </a:fld>
            <a:endParaRPr lang="id-ID"/>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cómo y cuándo se puede usar una cruceta como parte de un sistema de barandal en un andamio de marco.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89</a:t>
            </a:fld>
            <a:endParaRPr lang="id-ID"/>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también existen paneles de barandales especiales disponibles para los andamios de marco. Los paneles de barandales están hechos para adaptarse a tamaños de sección y marcos de andamios comunes.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90</a:t>
            </a:fld>
            <a:endParaRPr lang="id-ID"/>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los andamios de sistema y los andamios de tubos y abrazaderas suelen utilizar puertas con abrazaderas que se pueden usar en todas las ubicaciones de la plataforma. </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91</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s-US"/>
              <a:t>Explique que hay algunas reglas básicas y expectativas en las que desea ponerse de acuerdo para que todos se beneficien de esta capacitación. Revise cada una de estas reglas básicas: aclare sus expectativas con respecto a cada una de estas reglas.</a:t>
            </a:r>
          </a:p>
          <a:p>
            <a:pPr rtl="0"/>
            <a:r>
              <a:rPr lang="es-US"/>
              <a:t>COMENTARIOS: explique que al final del curso habrá una evaluación y que agradece los comentarios honestos.</a:t>
            </a:r>
          </a:p>
          <a:p>
            <a:pPr rtl="0"/>
            <a:r>
              <a:rPr lang="es-US"/>
              <a:t>GESTIÓN DEL ESPACIO: repase todos los detalles del espacio (ubicación de los baños, salidas de emergencia, etc.).</a:t>
            </a:r>
            <a:endParaRPr lang="id-ID"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a:t>9</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dirty="0"/>
              <a:t>Explique cuándo se necesitan las </a:t>
            </a:r>
            <a:r>
              <a:rPr lang="es-US" sz="1200" kern="1200" cap="none" dirty="0">
                <a:solidFill>
                  <a:srgbClr val="595959"/>
                </a:solidFill>
                <a:latin typeface="+mn-lt"/>
                <a:ea typeface="+mn-ea"/>
                <a:cs typeface="+mn-cs"/>
              </a:rPr>
              <a:t>rodapiés</a:t>
            </a:r>
            <a:r>
              <a:rPr lang="es-US" dirty="0"/>
              <a:t>, las especificaciones requeridas </a:t>
            </a:r>
            <a:r>
              <a:rPr lang="es-US" i="1" dirty="0"/>
              <a:t>(altura sobre la plataforma, espacio máximo permitido debajo, etc.)</a:t>
            </a:r>
            <a:r>
              <a:rPr lang="es-US" dirty="0"/>
              <a:t> y describa cómo se instalan.</a:t>
            </a:r>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92</a:t>
            </a:fld>
            <a:endParaRPr lang="id-ID"/>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Mencione las otras opciones de rodapiés que se pueden utilizar con los andamios.</a:t>
            </a:r>
          </a:p>
          <a:p>
            <a:pPr rtl="0"/>
            <a:r>
              <a:rPr lang="es-US"/>
              <a:t>Proporcione ejemplos de cada uno.</a:t>
            </a:r>
            <a:endParaRPr lang="en-US" baseline="0"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93</a:t>
            </a:fld>
            <a:endParaRPr lang="id-ID"/>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buFont typeface="Zapf Dingbats" pitchFamily="-103" charset="2"/>
              <a:buChar char="★"/>
            </a:pPr>
            <a:r>
              <a:rPr lang="es-US" sz="1200" kern="1200">
                <a:solidFill>
                  <a:schemeClr val="tx1"/>
                </a:solidFill>
                <a:latin typeface="+mn-lt"/>
                <a:ea typeface="+mn-ea"/>
                <a:cs typeface="+mn-cs"/>
              </a:rPr>
              <a:t>  Proporcione a los alumnos las REGLAMENTACIONES DE BARANDALES Y TABLAS DE CAPELLADA relevantes y pídales que las escriban en los espacios provistos en las páginas 74 y 77 de las guías de estudio.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94</a:t>
            </a:fld>
            <a:endParaRPr lang="id-ID"/>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alumnos que vayan a la página 78 de sus guías de estudio. Lea la primera oración (sin completar el espacio en blanco) y solicite a los alumnos que sugieran qué responder. HAGA CLIC para revelar la oración y HAGA CLIC DE NUEVO para mostrar las respuestas correctas. Explique o aclare las respuestas, si es necesario.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95</a:t>
            </a:fld>
            <a:endParaRPr lang="id-ID"/>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Revise los </a:t>
            </a:r>
            <a:r>
              <a:rPr lang="es-US" cap="all"/>
              <a:t>puntos clave</a:t>
            </a:r>
            <a:r>
              <a:rPr lang="es-US"/>
              <a:t> de esta sesión.</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96</a:t>
            </a:fld>
            <a:endParaRPr lang="id-ID"/>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a:t>Revise los </a:t>
            </a:r>
            <a:r>
              <a:rPr lang="es-US" cap="all"/>
              <a:t>puntos clave</a:t>
            </a:r>
            <a:r>
              <a:rPr lang="es-US"/>
              <a:t> de esta sesión.</a:t>
            </a:r>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97</a:t>
            </a:fld>
            <a:endParaRPr lang="id-ID"/>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98</a:t>
            </a:fld>
            <a:endParaRPr lang="id-ID"/>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Pídales a los participantes que miren cada una de las dos estructuras y que luego voten sobre la que consideren más estable.</a:t>
            </a:r>
          </a:p>
          <a:p>
            <a:pPr rtl="0"/>
            <a:r>
              <a:rPr lang="es-US"/>
              <a:t>(La mayoría votará por el #2) Pregunte a los alumnos por qué votaron por esta (base más amplia). </a:t>
            </a:r>
          </a:p>
          <a:p>
            <a:pPr rtl="0"/>
            <a:r>
              <a:rPr lang="es-US"/>
              <a:t>Explique la relación entre estos dos ejemplos y el concepto de relación entre altura y base.</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99</a:t>
            </a:fld>
            <a:endParaRPr lang="id-ID"/>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Explique que, cuando calculamos la relación entre altura y base, estamos tratando con el ancho de base MÍNIMO.</a:t>
            </a:r>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100</a:t>
            </a:fld>
            <a:endParaRPr lang="id-ID"/>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normAutofit/>
          </a:bodyPr>
          <a:lstStyle/>
          <a:p>
            <a:pPr rtl="0"/>
            <a:r>
              <a:rPr lang="es-US"/>
              <a:t>Describa los efectos de las cargas horizontales, como el viento o las cargas excéntricas, como las ménsulas laterales en la estabilidad del andamio.</a:t>
            </a:r>
            <a:endParaRPr lang="en-US" dirty="0"/>
          </a:p>
        </p:txBody>
      </p:sp>
      <p:sp>
        <p:nvSpPr>
          <p:cNvPr id="4" name="Slide Number Placeholder 3"/>
          <p:cNvSpPr>
            <a:spLocks noGrp="1"/>
          </p:cNvSpPr>
          <p:nvPr>
            <p:ph type="sldNum" sz="quarter" idx="10"/>
          </p:nvPr>
        </p:nvSpPr>
        <p:spPr/>
        <p:txBody>
          <a:bodyPr rtlCol="0"/>
          <a:lstStyle/>
          <a:p>
            <a:pPr rtl="0"/>
            <a:fld id="{55C38DD1-33AA-4996-977A-42B26A155BBE}" type="slidenum">
              <a:rPr lang="id-ID" smtClean="0"/>
              <a:pPr rtl="0"/>
              <a:t>101</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8" name="Picture Placeholder 3"/>
          <p:cNvSpPr>
            <a:spLocks noGrp="1"/>
          </p:cNvSpPr>
          <p:nvPr>
            <p:ph type="pic" sz="quarter" idx="11"/>
          </p:nvPr>
        </p:nvSpPr>
        <p:spPr>
          <a:xfrm>
            <a:off x="3971864"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9" name="Picture Placeholder 3"/>
          <p:cNvSpPr>
            <a:spLocks noGrp="1"/>
          </p:cNvSpPr>
          <p:nvPr>
            <p:ph type="pic" sz="quarter" idx="12"/>
          </p:nvPr>
        </p:nvSpPr>
        <p:spPr>
          <a:xfrm>
            <a:off x="6508785" y="2284944"/>
            <a:ext cx="1697846" cy="1697847"/>
          </a:xfrm>
          <a:prstGeom prst="rect">
            <a:avLst/>
          </a:prstGeom>
        </p:spPr>
        <p:txBody>
          <a:bodyPr rtlCol="0">
            <a:normAutofit/>
          </a:bodyPr>
          <a:lstStyle>
            <a:lvl1pPr>
              <a:defRPr sz="1600">
                <a:solidFill>
                  <a:schemeClr val="accent2"/>
                </a:solidFill>
              </a:defRPr>
            </a:lvl1pPr>
          </a:lstStyle>
          <a:p>
            <a:pPr rtl="0"/>
            <a:endParaRPr lang="id-ID" dirty="0"/>
          </a:p>
        </p:txBody>
      </p:sp>
      <p:sp>
        <p:nvSpPr>
          <p:cNvPr id="10" name="Picture Placeholder 3"/>
          <p:cNvSpPr>
            <a:spLocks noGrp="1"/>
          </p:cNvSpPr>
          <p:nvPr>
            <p:ph type="pic" sz="quarter" idx="13"/>
          </p:nvPr>
        </p:nvSpPr>
        <p:spPr>
          <a:xfrm>
            <a:off x="9030475" y="2284944"/>
            <a:ext cx="1697846" cy="1697847"/>
          </a:xfrm>
          <a:prstGeom prst="rect">
            <a:avLst/>
          </a:prstGeom>
        </p:spPr>
        <p:txBody>
          <a:bodyPr rtlCol="0">
            <a:normAutofit/>
          </a:bodyPr>
          <a:lstStyle>
            <a:lvl1pPr>
              <a:defRPr sz="1600">
                <a:solidFill>
                  <a:schemeClr val="accent2"/>
                </a:solidFill>
              </a:defRPr>
            </a:lvl1pPr>
          </a:lstStyle>
          <a:p>
            <a:pPr rtl="0"/>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rtlCol="0">
            <a:normAutofit/>
          </a:bodyPr>
          <a:lstStyle>
            <a:lvl1pPr>
              <a:defRPr sz="2000">
                <a:solidFill>
                  <a:schemeClr val="accent2"/>
                </a:solidFill>
              </a:defRPr>
            </a:lvl1pPr>
          </a:lstStyle>
          <a:p>
            <a:pPr rtl="0"/>
            <a:endParaRPr lang="id-ID"/>
          </a:p>
        </p:txBody>
      </p:sp>
      <p:sp>
        <p:nvSpPr>
          <p:cNvPr id="9" name="Picture Placeholder 2"/>
          <p:cNvSpPr>
            <a:spLocks noGrp="1"/>
          </p:cNvSpPr>
          <p:nvPr>
            <p:ph type="pic" sz="quarter" idx="11"/>
          </p:nvPr>
        </p:nvSpPr>
        <p:spPr>
          <a:xfrm>
            <a:off x="4533786" y="1945431"/>
            <a:ext cx="3106738" cy="2016211"/>
          </a:xfrm>
        </p:spPr>
        <p:txBody>
          <a:bodyPr rtlCol="0">
            <a:normAutofit/>
          </a:bodyPr>
          <a:lstStyle>
            <a:lvl1pPr>
              <a:defRPr sz="2000">
                <a:solidFill>
                  <a:schemeClr val="accent2"/>
                </a:solidFill>
              </a:defRPr>
            </a:lvl1pPr>
          </a:lstStyle>
          <a:p>
            <a:pPr rtl="0"/>
            <a:endParaRPr lang="id-ID"/>
          </a:p>
        </p:txBody>
      </p:sp>
      <p:sp>
        <p:nvSpPr>
          <p:cNvPr id="10" name="Picture Placeholder 2"/>
          <p:cNvSpPr>
            <a:spLocks noGrp="1"/>
          </p:cNvSpPr>
          <p:nvPr>
            <p:ph type="pic" sz="quarter" idx="12"/>
          </p:nvPr>
        </p:nvSpPr>
        <p:spPr>
          <a:xfrm>
            <a:off x="7858048" y="1945431"/>
            <a:ext cx="3106738" cy="2016211"/>
          </a:xfrm>
        </p:spPr>
        <p:txBody>
          <a:bodyPr rtlCol="0">
            <a:normAutofit/>
          </a:bodyPr>
          <a:lstStyle>
            <a:lvl1pPr>
              <a:defRPr sz="2000">
                <a:solidFill>
                  <a:schemeClr val="accent2"/>
                </a:solidFill>
              </a:defRPr>
            </a:lvl1pPr>
          </a:lstStyle>
          <a:p>
            <a:pPr rtl="0"/>
            <a:endParaRPr lang="id-ID"/>
          </a:p>
        </p:txBody>
      </p:sp>
      <p:sp>
        <p:nvSpPr>
          <p:cNvPr id="11" name="Picture Placeholder 2"/>
          <p:cNvSpPr>
            <a:spLocks noGrp="1"/>
          </p:cNvSpPr>
          <p:nvPr>
            <p:ph type="pic" sz="quarter" idx="13"/>
          </p:nvPr>
        </p:nvSpPr>
        <p:spPr>
          <a:xfrm>
            <a:off x="1222375" y="4177345"/>
            <a:ext cx="3106738" cy="2016211"/>
          </a:xfrm>
        </p:spPr>
        <p:txBody>
          <a:bodyPr rtlCol="0">
            <a:normAutofit/>
          </a:bodyPr>
          <a:lstStyle>
            <a:lvl1pPr>
              <a:defRPr sz="2000">
                <a:solidFill>
                  <a:schemeClr val="accent2"/>
                </a:solidFill>
              </a:defRPr>
            </a:lvl1pPr>
          </a:lstStyle>
          <a:p>
            <a:pPr rtl="0"/>
            <a:endParaRPr lang="id-ID"/>
          </a:p>
        </p:txBody>
      </p:sp>
      <p:sp>
        <p:nvSpPr>
          <p:cNvPr id="12" name="Picture Placeholder 2"/>
          <p:cNvSpPr>
            <a:spLocks noGrp="1"/>
          </p:cNvSpPr>
          <p:nvPr>
            <p:ph type="pic" sz="quarter" idx="14"/>
          </p:nvPr>
        </p:nvSpPr>
        <p:spPr>
          <a:xfrm>
            <a:off x="4533786" y="4177345"/>
            <a:ext cx="3106738" cy="2016211"/>
          </a:xfrm>
        </p:spPr>
        <p:txBody>
          <a:bodyPr rtlCol="0">
            <a:normAutofit/>
          </a:bodyPr>
          <a:lstStyle>
            <a:lvl1pPr>
              <a:defRPr sz="2000">
                <a:solidFill>
                  <a:schemeClr val="accent2"/>
                </a:solidFill>
              </a:defRPr>
            </a:lvl1pPr>
          </a:lstStyle>
          <a:p>
            <a:pPr rtl="0"/>
            <a:endParaRPr lang="id-ID"/>
          </a:p>
        </p:txBody>
      </p:sp>
      <p:sp>
        <p:nvSpPr>
          <p:cNvPr id="13" name="Picture Placeholder 2"/>
          <p:cNvSpPr>
            <a:spLocks noGrp="1"/>
          </p:cNvSpPr>
          <p:nvPr>
            <p:ph type="pic" sz="quarter" idx="15"/>
          </p:nvPr>
        </p:nvSpPr>
        <p:spPr>
          <a:xfrm>
            <a:off x="7858048" y="4177345"/>
            <a:ext cx="3106738" cy="2016211"/>
          </a:xfrm>
        </p:spPr>
        <p:txBody>
          <a:bodyPr rtlCol="0">
            <a:normAutofit/>
          </a:bodyPr>
          <a:lstStyle>
            <a:lvl1pPr>
              <a:defRPr sz="2000">
                <a:solidFill>
                  <a:schemeClr val="accent2"/>
                </a:solidFill>
              </a:defRPr>
            </a:lvl1pPr>
          </a:lstStyle>
          <a:p>
            <a:pPr rtl="0"/>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rtlCol="0" anchor="t" anchorCtr="0" compatLnSpc="1">
            <a:prstTxWarp prst="textNoShape">
              <a:avLst/>
            </a:prstTxWarp>
          </a:bodyPr>
          <a:lstStyle/>
          <a:p>
            <a:pPr rtl="0"/>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rtlCol="0">
            <a:normAutofit/>
          </a:bodyPr>
          <a:lstStyle>
            <a:lvl1pPr>
              <a:defRPr sz="1600">
                <a:solidFill>
                  <a:schemeClr val="accent2"/>
                </a:solidFill>
              </a:defRPr>
            </a:lvl1pPr>
          </a:lstStyle>
          <a:p>
            <a:pPr rtl="0"/>
            <a:endParaRPr lang="id-ID"/>
          </a:p>
        </p:txBody>
      </p:sp>
      <p:sp>
        <p:nvSpPr>
          <p:cNvPr id="16" name="Picture Placeholder 14"/>
          <p:cNvSpPr>
            <a:spLocks noGrp="1"/>
          </p:cNvSpPr>
          <p:nvPr>
            <p:ph type="pic" sz="quarter" idx="11"/>
          </p:nvPr>
        </p:nvSpPr>
        <p:spPr>
          <a:xfrm>
            <a:off x="4487822" y="2152650"/>
            <a:ext cx="3206750" cy="3138488"/>
          </a:xfrm>
        </p:spPr>
        <p:txBody>
          <a:bodyPr rtlCol="0">
            <a:normAutofit/>
          </a:bodyPr>
          <a:lstStyle>
            <a:lvl1pPr>
              <a:defRPr sz="1600">
                <a:solidFill>
                  <a:schemeClr val="accent2"/>
                </a:solidFill>
              </a:defRPr>
            </a:lvl1pPr>
          </a:lstStyle>
          <a:p>
            <a:pPr rtl="0"/>
            <a:endParaRPr lang="id-ID"/>
          </a:p>
        </p:txBody>
      </p:sp>
      <p:sp>
        <p:nvSpPr>
          <p:cNvPr id="17" name="Picture Placeholder 14"/>
          <p:cNvSpPr>
            <a:spLocks noGrp="1"/>
          </p:cNvSpPr>
          <p:nvPr>
            <p:ph type="pic" sz="quarter" idx="12"/>
          </p:nvPr>
        </p:nvSpPr>
        <p:spPr>
          <a:xfrm>
            <a:off x="7809924" y="2152650"/>
            <a:ext cx="3206750" cy="3138488"/>
          </a:xfrm>
        </p:spPr>
        <p:txBody>
          <a:bodyPr rtlCol="0">
            <a:normAutofit/>
          </a:bodyPr>
          <a:lstStyle>
            <a:lvl1pPr>
              <a:defRPr sz="1600">
                <a:solidFill>
                  <a:schemeClr val="accent2"/>
                </a:solidFill>
              </a:defRPr>
            </a:lvl1pPr>
          </a:lstStyle>
          <a:p>
            <a:pPr rtl="0"/>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rtlCol="0">
            <a:normAutofit/>
          </a:bodyPr>
          <a:lstStyle>
            <a:lvl1pPr>
              <a:defRPr sz="1800">
                <a:solidFill>
                  <a:schemeClr val="accent2"/>
                </a:solidFill>
              </a:defRPr>
            </a:lvl1pPr>
          </a:lstStyle>
          <a:p>
            <a:pPr rtl="0"/>
            <a:endParaRPr lang="id-ID"/>
          </a:p>
        </p:txBody>
      </p:sp>
      <p:sp>
        <p:nvSpPr>
          <p:cNvPr id="9" name="Picture Placeholder 3"/>
          <p:cNvSpPr>
            <a:spLocks noGrp="1"/>
          </p:cNvSpPr>
          <p:nvPr>
            <p:ph type="pic" sz="quarter" idx="11"/>
          </p:nvPr>
        </p:nvSpPr>
        <p:spPr>
          <a:xfrm>
            <a:off x="6516763" y="1937796"/>
            <a:ext cx="4969744" cy="3753338"/>
          </a:xfrm>
        </p:spPr>
        <p:txBody>
          <a:bodyPr rtlCol="0">
            <a:normAutofit/>
          </a:bodyPr>
          <a:lstStyle>
            <a:lvl1pPr>
              <a:defRPr sz="1800">
                <a:solidFill>
                  <a:schemeClr val="accent2"/>
                </a:solidFill>
              </a:defRPr>
            </a:lvl1pPr>
          </a:lstStyle>
          <a:p>
            <a:pPr rtl="0"/>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rtlCol="0">
            <a:normAutofit/>
          </a:bodyPr>
          <a:lstStyle>
            <a:lvl1pPr>
              <a:defRPr sz="1800">
                <a:solidFill>
                  <a:schemeClr val="accent2"/>
                </a:solidFill>
              </a:defRPr>
            </a:lvl1pPr>
          </a:lstStyle>
          <a:p>
            <a:pPr rtl="0"/>
            <a:endParaRPr lang="id-ID" dirty="0"/>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rtlCol="0"/>
          <a:lstStyle>
            <a:lvl1pPr>
              <a:defRPr>
                <a:solidFill>
                  <a:schemeClr val="accent2"/>
                </a:solidFill>
              </a:defRPr>
            </a:lvl1pPr>
          </a:lstStyle>
          <a:p>
            <a:pPr rtl="0"/>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rtlCol="0">
            <a:normAutofit/>
          </a:bodyPr>
          <a:lstStyle>
            <a:lvl1pPr>
              <a:defRPr sz="1600">
                <a:solidFill>
                  <a:schemeClr val="bg1"/>
                </a:solidFill>
              </a:defRPr>
            </a:lvl1pPr>
          </a:lstStyle>
          <a:p>
            <a:pPr rtl="0"/>
            <a:endParaRPr lang="id-ID" dirty="0"/>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rtl="0"/>
            <a:fld id="{260E2A6B-A809-4840-BF14-8648BC0BDF87}" type="slidenum">
              <a:rPr lang="id-ID" sz="1400" b="1" smtClean="0">
                <a:solidFill>
                  <a:schemeClr val="bg1"/>
                </a:solidFill>
              </a:rPr>
              <a:pPr algn="ctr"/>
              <a:t>‹#›</a:t>
            </a:fld>
            <a:endParaRPr lang="id-ID" sz="1100" dirty="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Picture Placeholder 2"/>
          <p:cNvSpPr>
            <a:spLocks noGrp="1"/>
          </p:cNvSpPr>
          <p:nvPr>
            <p:ph type="pic" sz="quarter" idx="10"/>
          </p:nvPr>
        </p:nvSpPr>
        <p:spPr>
          <a:xfrm>
            <a:off x="4265098" y="1704098"/>
            <a:ext cx="3633145" cy="2288465"/>
          </a:xfrm>
        </p:spPr>
        <p:txBody>
          <a:bodyPr rtlCol="0">
            <a:normAutofit/>
          </a:bodyPr>
          <a:lstStyle>
            <a:lvl1pPr>
              <a:defRPr sz="2000">
                <a:solidFill>
                  <a:schemeClr val="accent2"/>
                </a:solidFill>
              </a:defRPr>
            </a:lvl1pPr>
          </a:lstStyle>
          <a:p>
            <a:pPr rtl="0"/>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rtlCol="0"/>
          <a:lstStyle>
            <a:lvl1pPr>
              <a:defRPr>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045466" y="2283008"/>
            <a:ext cx="4969744" cy="3753338"/>
          </a:xfrm>
        </p:spPr>
        <p:txBody>
          <a:bodyPr rtlCol="0">
            <a:normAutofit/>
          </a:bodyPr>
          <a:lstStyle>
            <a:lvl1pPr>
              <a:defRPr sz="2000">
                <a:solidFill>
                  <a:schemeClr val="accent2"/>
                </a:solidFill>
              </a:defRPr>
            </a:lvl1pPr>
          </a:lstStyle>
          <a:p>
            <a:pPr rtl="0"/>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24741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516313"/>
            <a:ext cx="1366837" cy="1366837"/>
          </a:xfrm>
          <a:prstGeom prst="ellipse">
            <a:avLst/>
          </a:prstGeom>
          <a:ln w="57150">
            <a:solidFill>
              <a:schemeClr val="accent1"/>
            </a:solidFill>
          </a:ln>
        </p:spPr>
        <p:txBody>
          <a:bodyPr rtlCol="0">
            <a:normAutofit/>
          </a:bodyPr>
          <a:lstStyle>
            <a:lvl1pPr>
              <a:defRPr sz="1400">
                <a:solidFill>
                  <a:schemeClr val="accent2"/>
                </a:solidFill>
              </a:defRPr>
            </a:lvl1pPr>
          </a:lstStyle>
          <a:p>
            <a:pPr rtl="0"/>
            <a:endParaRPr lang="id-ID"/>
          </a:p>
        </p:txBody>
      </p:sp>
      <p:sp>
        <p:nvSpPr>
          <p:cNvPr id="16" name="Picture Placeholder 3"/>
          <p:cNvSpPr>
            <a:spLocks noGrp="1"/>
          </p:cNvSpPr>
          <p:nvPr>
            <p:ph type="pic" sz="quarter" idx="11"/>
          </p:nvPr>
        </p:nvSpPr>
        <p:spPr>
          <a:xfrm>
            <a:off x="9529057" y="4823209"/>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Tree>
    <p:extLst>
      <p:ext uri="{BB962C8B-B14F-4D97-AF65-F5344CB8AC3E}">
        <p14:creationId xmlns:p14="http://schemas.microsoft.com/office/powerpoint/2010/main" val="120402226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96106" y="3614791"/>
            <a:ext cx="1366837" cy="1366837"/>
          </a:xfrm>
          <a:prstGeom prst="ellipse">
            <a:avLst/>
          </a:prstGeom>
          <a:ln w="57150">
            <a:solidFill>
              <a:schemeClr val="accent5"/>
            </a:solidFill>
          </a:ln>
        </p:spPr>
        <p:txBody>
          <a:bodyPr rtlCol="0">
            <a:normAutofit/>
          </a:bodyPr>
          <a:lstStyle>
            <a:lvl1pPr>
              <a:defRPr sz="1400">
                <a:solidFill>
                  <a:schemeClr val="accent2"/>
                </a:solidFill>
              </a:defRPr>
            </a:lvl1pPr>
          </a:lstStyle>
          <a:p>
            <a:pPr rtl="0"/>
            <a:endParaRPr lang="id-ID" dirty="0"/>
          </a:p>
        </p:txBody>
      </p:sp>
      <p:sp>
        <p:nvSpPr>
          <p:cNvPr id="16" name="Picture Placeholder 3"/>
          <p:cNvSpPr>
            <a:spLocks noGrp="1"/>
          </p:cNvSpPr>
          <p:nvPr>
            <p:ph type="pic" sz="quarter" idx="11"/>
          </p:nvPr>
        </p:nvSpPr>
        <p:spPr>
          <a:xfrm>
            <a:off x="9529057" y="4921687"/>
            <a:ext cx="1366837" cy="1366837"/>
          </a:xfrm>
          <a:prstGeom prst="ellipse">
            <a:avLst/>
          </a:prstGeom>
          <a:ln w="57150">
            <a:solidFill>
              <a:schemeClr val="accent6"/>
            </a:solidFill>
          </a:ln>
        </p:spPr>
        <p:txBody>
          <a:bodyPr rtlCol="0">
            <a:normAutofit/>
          </a:bodyPr>
          <a:lstStyle>
            <a:lvl1pPr>
              <a:defRPr sz="1400">
                <a:solidFill>
                  <a:schemeClr val="accent2"/>
                </a:solidFill>
              </a:defRPr>
            </a:lvl1pPr>
          </a:lstStyle>
          <a:p>
            <a:pPr rtl="0"/>
            <a:endParaRPr lang="id-ID" dirty="0"/>
          </a:p>
        </p:txBody>
      </p:sp>
      <p:sp>
        <p:nvSpPr>
          <p:cNvPr id="49" name="Picture Placeholder 3"/>
          <p:cNvSpPr>
            <a:spLocks noGrp="1"/>
          </p:cNvSpPr>
          <p:nvPr>
            <p:ph type="pic" sz="quarter" idx="12"/>
          </p:nvPr>
        </p:nvSpPr>
        <p:spPr>
          <a:xfrm>
            <a:off x="1296106" y="971203"/>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
        <p:nvSpPr>
          <p:cNvPr id="50" name="Picture Placeholder 3"/>
          <p:cNvSpPr>
            <a:spLocks noGrp="1"/>
          </p:cNvSpPr>
          <p:nvPr>
            <p:ph type="pic" sz="quarter" idx="13"/>
          </p:nvPr>
        </p:nvSpPr>
        <p:spPr>
          <a:xfrm>
            <a:off x="9529057" y="2278099"/>
            <a:ext cx="1366837" cy="1366837"/>
          </a:xfrm>
          <a:prstGeom prst="ellipse">
            <a:avLst/>
          </a:prstGeom>
          <a:ln w="57150">
            <a:solidFill>
              <a:schemeClr val="accent4"/>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331578823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3"/>
          <p:cNvSpPr>
            <a:spLocks noGrp="1"/>
          </p:cNvSpPr>
          <p:nvPr>
            <p:ph type="pic" sz="quarter" idx="12"/>
          </p:nvPr>
        </p:nvSpPr>
        <p:spPr>
          <a:xfrm>
            <a:off x="1296106" y="971203"/>
            <a:ext cx="1366837" cy="1366837"/>
          </a:xfrm>
          <a:prstGeom prst="ellipse">
            <a:avLst/>
          </a:prstGeom>
          <a:ln w="57150">
            <a:solidFill>
              <a:schemeClr val="accent2"/>
            </a:solidFill>
          </a:ln>
        </p:spPr>
        <p:txBody>
          <a:bodyPr rtlCol="0">
            <a:normAutofit/>
          </a:bodyPr>
          <a:lstStyle>
            <a:lvl1pPr>
              <a:defRPr sz="1400">
                <a:solidFill>
                  <a:schemeClr val="accent5"/>
                </a:solidFill>
              </a:defRPr>
            </a:lvl1pPr>
          </a:lstStyle>
          <a:p>
            <a:pPr rtl="0"/>
            <a:endParaRPr lang="id-ID" dirty="0"/>
          </a:p>
        </p:txBody>
      </p:sp>
      <p:sp>
        <p:nvSpPr>
          <p:cNvPr id="10" name="Picture Placeholder 3"/>
          <p:cNvSpPr>
            <a:spLocks noGrp="1"/>
          </p:cNvSpPr>
          <p:nvPr>
            <p:ph type="pic" sz="quarter" idx="13"/>
          </p:nvPr>
        </p:nvSpPr>
        <p:spPr>
          <a:xfrm>
            <a:off x="9529057" y="2278099"/>
            <a:ext cx="1366837" cy="1366837"/>
          </a:xfrm>
          <a:prstGeom prst="ellipse">
            <a:avLst/>
          </a:prstGeom>
          <a:ln w="57150">
            <a:solidFill>
              <a:schemeClr val="accent3"/>
            </a:solidFill>
          </a:ln>
        </p:spPr>
        <p:txBody>
          <a:bodyPr rtlCol="0">
            <a:normAutofit/>
          </a:bodyPr>
          <a:lstStyle>
            <a:lvl1pPr>
              <a:defRPr sz="1400">
                <a:solidFill>
                  <a:schemeClr val="accent2"/>
                </a:solidFill>
              </a:defRPr>
            </a:lvl1pPr>
          </a:lstStyle>
          <a:p>
            <a:pPr rtl="0"/>
            <a:endParaRPr lang="id-ID" dirty="0"/>
          </a:p>
        </p:txBody>
      </p:sp>
    </p:spTree>
    <p:extLst>
      <p:ext uri="{BB962C8B-B14F-4D97-AF65-F5344CB8AC3E}">
        <p14:creationId xmlns:p14="http://schemas.microsoft.com/office/powerpoint/2010/main" val="2141053276"/>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rtlCol="0">
            <a:normAutofit/>
          </a:bodyPr>
          <a:lstStyle>
            <a:lvl1pPr>
              <a:defRPr sz="3600">
                <a:solidFill>
                  <a:schemeClr val="accent2"/>
                </a:solidFill>
              </a:defRPr>
            </a:lvl1pPr>
          </a:lstStyle>
          <a:p>
            <a:pPr rtl="0"/>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rtlCol="0">
            <a:normAutofit/>
          </a:bodyPr>
          <a:lstStyle>
            <a:lvl1pPr>
              <a:defRPr sz="1600">
                <a:solidFill>
                  <a:schemeClr val="accent2"/>
                </a:solidFill>
              </a:defRPr>
            </a:lvl1pPr>
          </a:lstStyle>
          <a:p>
            <a:pPr rtl="0"/>
            <a:endParaRPr lang="id-ID" dirty="0"/>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rtlCol="0">
            <a:normAutofit/>
          </a:bodyPr>
          <a:lstStyle>
            <a:lvl1pPr>
              <a:defRPr sz="1600">
                <a:solidFill>
                  <a:schemeClr val="accent2"/>
                </a:solidFill>
              </a:defRPr>
            </a:lvl1pPr>
          </a:lstStyle>
          <a:p>
            <a:pPr rtl="0"/>
            <a:endParaRPr lang="id-ID"/>
          </a:p>
        </p:txBody>
      </p:sp>
      <p:sp>
        <p:nvSpPr>
          <p:cNvPr id="11" name="Picture Placeholder 3"/>
          <p:cNvSpPr>
            <a:spLocks noGrp="1"/>
          </p:cNvSpPr>
          <p:nvPr>
            <p:ph type="pic" sz="quarter" idx="12"/>
          </p:nvPr>
        </p:nvSpPr>
        <p:spPr>
          <a:xfrm>
            <a:off x="0" y="1993246"/>
            <a:ext cx="4058337"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rtlCol="0">
            <a:normAutofit/>
          </a:bodyPr>
          <a:lstStyle>
            <a:lvl1pPr>
              <a:defRPr sz="1600">
                <a:solidFill>
                  <a:schemeClr val="accent2"/>
                </a:solidFill>
              </a:defRPr>
            </a:lvl1pPr>
          </a:lstStyle>
          <a:p>
            <a:pPr rtl="0"/>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rtlCol="0"/>
          <a:lstStyle>
            <a:lvl1pPr>
              <a:defRPr sz="1800">
                <a:solidFill>
                  <a:schemeClr val="accent2"/>
                </a:solidFill>
              </a:defRPr>
            </a:lvl1pPr>
          </a:lstStyle>
          <a:p>
            <a:pPr rtl="0"/>
            <a:endParaRPr lang="id-ID"/>
          </a:p>
        </p:txBody>
      </p:sp>
      <p:sp>
        <p:nvSpPr>
          <p:cNvPr id="8" name="Picture Placeholder 3"/>
          <p:cNvSpPr>
            <a:spLocks noGrp="1"/>
          </p:cNvSpPr>
          <p:nvPr>
            <p:ph type="pic" sz="quarter" idx="11"/>
          </p:nvPr>
        </p:nvSpPr>
        <p:spPr>
          <a:xfrm>
            <a:off x="0" y="2286000"/>
            <a:ext cx="2034000" cy="2286000"/>
          </a:xfrm>
        </p:spPr>
        <p:txBody>
          <a:bodyPr rtlCol="0"/>
          <a:lstStyle>
            <a:lvl1pPr>
              <a:defRPr sz="1800">
                <a:solidFill>
                  <a:schemeClr val="accent2"/>
                </a:solidFill>
              </a:defRPr>
            </a:lvl1pPr>
          </a:lstStyle>
          <a:p>
            <a:pPr rtl="0"/>
            <a:endParaRPr lang="id-ID"/>
          </a:p>
        </p:txBody>
      </p:sp>
      <p:sp>
        <p:nvSpPr>
          <p:cNvPr id="9" name="Picture Placeholder 3"/>
          <p:cNvSpPr>
            <a:spLocks noGrp="1"/>
          </p:cNvSpPr>
          <p:nvPr>
            <p:ph type="pic" sz="quarter" idx="12"/>
          </p:nvPr>
        </p:nvSpPr>
        <p:spPr>
          <a:xfrm>
            <a:off x="0" y="4572000"/>
            <a:ext cx="2034000" cy="2286000"/>
          </a:xfrm>
        </p:spPr>
        <p:txBody>
          <a:bodyPr rtlCol="0"/>
          <a:lstStyle>
            <a:lvl1pPr>
              <a:defRPr sz="1800">
                <a:solidFill>
                  <a:schemeClr val="accent2"/>
                </a:solidFill>
              </a:defRPr>
            </a:lvl1pPr>
          </a:lstStyle>
          <a:p>
            <a:pPr rtl="0"/>
            <a:endParaRPr lang="id-ID"/>
          </a:p>
        </p:txBody>
      </p:sp>
      <p:sp>
        <p:nvSpPr>
          <p:cNvPr id="10" name="Picture Placeholder 3"/>
          <p:cNvSpPr>
            <a:spLocks noGrp="1"/>
          </p:cNvSpPr>
          <p:nvPr>
            <p:ph type="pic" sz="quarter" idx="13"/>
          </p:nvPr>
        </p:nvSpPr>
        <p:spPr>
          <a:xfrm>
            <a:off x="2037319" y="0"/>
            <a:ext cx="2034000" cy="2286000"/>
          </a:xfrm>
        </p:spPr>
        <p:txBody>
          <a:bodyPr rtlCol="0"/>
          <a:lstStyle>
            <a:lvl1pPr>
              <a:defRPr sz="1800">
                <a:solidFill>
                  <a:schemeClr val="accent2"/>
                </a:solidFill>
              </a:defRPr>
            </a:lvl1pPr>
          </a:lstStyle>
          <a:p>
            <a:pPr rtl="0"/>
            <a:endParaRPr lang="id-ID"/>
          </a:p>
        </p:txBody>
      </p:sp>
      <p:sp>
        <p:nvSpPr>
          <p:cNvPr id="12" name="Picture Placeholder 3"/>
          <p:cNvSpPr>
            <a:spLocks noGrp="1"/>
          </p:cNvSpPr>
          <p:nvPr>
            <p:ph type="pic" sz="quarter" idx="14"/>
          </p:nvPr>
        </p:nvSpPr>
        <p:spPr>
          <a:xfrm>
            <a:off x="2037319" y="2286000"/>
            <a:ext cx="2034000" cy="2286000"/>
          </a:xfrm>
        </p:spPr>
        <p:txBody>
          <a:bodyPr rtlCol="0"/>
          <a:lstStyle>
            <a:lvl1pPr>
              <a:defRPr sz="1800">
                <a:solidFill>
                  <a:schemeClr val="accent2"/>
                </a:solidFill>
              </a:defRPr>
            </a:lvl1pPr>
          </a:lstStyle>
          <a:p>
            <a:pPr rtl="0"/>
            <a:endParaRPr lang="id-ID"/>
          </a:p>
        </p:txBody>
      </p:sp>
      <p:sp>
        <p:nvSpPr>
          <p:cNvPr id="13" name="Picture Placeholder 3"/>
          <p:cNvSpPr>
            <a:spLocks noGrp="1"/>
          </p:cNvSpPr>
          <p:nvPr>
            <p:ph type="pic" sz="quarter" idx="15"/>
          </p:nvPr>
        </p:nvSpPr>
        <p:spPr>
          <a:xfrm>
            <a:off x="2037319" y="4572000"/>
            <a:ext cx="2034000" cy="2286000"/>
          </a:xfrm>
        </p:spPr>
        <p:txBody>
          <a:bodyPr rtlCol="0"/>
          <a:lstStyle>
            <a:lvl1pPr>
              <a:defRPr sz="1800">
                <a:solidFill>
                  <a:schemeClr val="accent2"/>
                </a:solidFill>
              </a:defRPr>
            </a:lvl1pPr>
          </a:lstStyle>
          <a:p>
            <a:pPr rtl="0"/>
            <a:endParaRPr lang="id-ID"/>
          </a:p>
        </p:txBody>
      </p:sp>
      <p:sp>
        <p:nvSpPr>
          <p:cNvPr id="14" name="Picture Placeholder 3"/>
          <p:cNvSpPr>
            <a:spLocks noGrp="1"/>
          </p:cNvSpPr>
          <p:nvPr>
            <p:ph type="pic" sz="quarter" idx="16"/>
          </p:nvPr>
        </p:nvSpPr>
        <p:spPr>
          <a:xfrm>
            <a:off x="4071319" y="0"/>
            <a:ext cx="2034000" cy="2286000"/>
          </a:xfrm>
        </p:spPr>
        <p:txBody>
          <a:bodyPr rtlCol="0"/>
          <a:lstStyle>
            <a:lvl1pPr>
              <a:defRPr sz="1800">
                <a:solidFill>
                  <a:schemeClr val="accent2"/>
                </a:solidFill>
              </a:defRPr>
            </a:lvl1pPr>
          </a:lstStyle>
          <a:p>
            <a:pPr rtl="0"/>
            <a:endParaRPr lang="id-ID"/>
          </a:p>
        </p:txBody>
      </p:sp>
      <p:sp>
        <p:nvSpPr>
          <p:cNvPr id="15" name="Picture Placeholder 3"/>
          <p:cNvSpPr>
            <a:spLocks noGrp="1"/>
          </p:cNvSpPr>
          <p:nvPr>
            <p:ph type="pic" sz="quarter" idx="17"/>
          </p:nvPr>
        </p:nvSpPr>
        <p:spPr>
          <a:xfrm>
            <a:off x="4071319" y="2286000"/>
            <a:ext cx="2034000" cy="2286000"/>
          </a:xfrm>
        </p:spPr>
        <p:txBody>
          <a:bodyPr rtlCol="0"/>
          <a:lstStyle>
            <a:lvl1pPr>
              <a:defRPr sz="1800">
                <a:solidFill>
                  <a:schemeClr val="accent2"/>
                </a:solidFill>
              </a:defRPr>
            </a:lvl1pPr>
          </a:lstStyle>
          <a:p>
            <a:pPr rtl="0"/>
            <a:endParaRPr lang="id-ID"/>
          </a:p>
        </p:txBody>
      </p:sp>
      <p:sp>
        <p:nvSpPr>
          <p:cNvPr id="16" name="Picture Placeholder 3"/>
          <p:cNvSpPr>
            <a:spLocks noGrp="1"/>
          </p:cNvSpPr>
          <p:nvPr>
            <p:ph type="pic" sz="quarter" idx="18"/>
          </p:nvPr>
        </p:nvSpPr>
        <p:spPr>
          <a:xfrm>
            <a:off x="4071319" y="4572000"/>
            <a:ext cx="2034000" cy="2286000"/>
          </a:xfrm>
        </p:spPr>
        <p:txBody>
          <a:bodyPr rtlCol="0"/>
          <a:lstStyle>
            <a:lvl1pPr>
              <a:defRPr sz="1800">
                <a:solidFill>
                  <a:schemeClr val="accent2"/>
                </a:solidFill>
              </a:defRPr>
            </a:lvl1pPr>
          </a:lstStyle>
          <a:p>
            <a:pPr rtl="0"/>
            <a:endParaRPr lang="id-ID"/>
          </a:p>
        </p:txBody>
      </p:sp>
      <p:sp>
        <p:nvSpPr>
          <p:cNvPr id="17" name="Picture Placeholder 3"/>
          <p:cNvSpPr>
            <a:spLocks noGrp="1"/>
          </p:cNvSpPr>
          <p:nvPr>
            <p:ph type="pic" sz="quarter" idx="19"/>
          </p:nvPr>
        </p:nvSpPr>
        <p:spPr>
          <a:xfrm>
            <a:off x="6108638" y="0"/>
            <a:ext cx="2034000" cy="2286000"/>
          </a:xfrm>
        </p:spPr>
        <p:txBody>
          <a:bodyPr rtlCol="0"/>
          <a:lstStyle>
            <a:lvl1pPr>
              <a:defRPr sz="1800">
                <a:solidFill>
                  <a:schemeClr val="accent2"/>
                </a:solidFill>
              </a:defRPr>
            </a:lvl1pPr>
          </a:lstStyle>
          <a:p>
            <a:pPr rtl="0"/>
            <a:endParaRPr lang="id-ID"/>
          </a:p>
        </p:txBody>
      </p:sp>
      <p:sp>
        <p:nvSpPr>
          <p:cNvPr id="18" name="Picture Placeholder 3"/>
          <p:cNvSpPr>
            <a:spLocks noGrp="1"/>
          </p:cNvSpPr>
          <p:nvPr>
            <p:ph type="pic" sz="quarter" idx="20"/>
          </p:nvPr>
        </p:nvSpPr>
        <p:spPr>
          <a:xfrm>
            <a:off x="6108638" y="2286000"/>
            <a:ext cx="2034000" cy="2286000"/>
          </a:xfrm>
        </p:spPr>
        <p:txBody>
          <a:bodyPr rtlCol="0"/>
          <a:lstStyle>
            <a:lvl1pPr>
              <a:defRPr sz="1800">
                <a:solidFill>
                  <a:schemeClr val="accent2"/>
                </a:solidFill>
              </a:defRPr>
            </a:lvl1pPr>
          </a:lstStyle>
          <a:p>
            <a:pPr rtl="0"/>
            <a:endParaRPr lang="id-ID"/>
          </a:p>
        </p:txBody>
      </p:sp>
      <p:sp>
        <p:nvSpPr>
          <p:cNvPr id="19" name="Picture Placeholder 3"/>
          <p:cNvSpPr>
            <a:spLocks noGrp="1"/>
          </p:cNvSpPr>
          <p:nvPr>
            <p:ph type="pic" sz="quarter" idx="21"/>
          </p:nvPr>
        </p:nvSpPr>
        <p:spPr>
          <a:xfrm>
            <a:off x="6108638" y="4572000"/>
            <a:ext cx="2034000" cy="2286000"/>
          </a:xfrm>
        </p:spPr>
        <p:txBody>
          <a:bodyPr rtlCol="0"/>
          <a:lstStyle>
            <a:lvl1pPr>
              <a:defRPr sz="1800">
                <a:solidFill>
                  <a:schemeClr val="accent2"/>
                </a:solidFill>
              </a:defRPr>
            </a:lvl1pPr>
          </a:lstStyle>
          <a:p>
            <a:pPr rtl="0"/>
            <a:endParaRPr lang="id-ID"/>
          </a:p>
        </p:txBody>
      </p:sp>
      <p:sp>
        <p:nvSpPr>
          <p:cNvPr id="20" name="Picture Placeholder 3"/>
          <p:cNvSpPr>
            <a:spLocks noGrp="1"/>
          </p:cNvSpPr>
          <p:nvPr>
            <p:ph type="pic" sz="quarter" idx="22"/>
          </p:nvPr>
        </p:nvSpPr>
        <p:spPr>
          <a:xfrm>
            <a:off x="8139319" y="0"/>
            <a:ext cx="2034000" cy="2286000"/>
          </a:xfrm>
        </p:spPr>
        <p:txBody>
          <a:bodyPr rtlCol="0"/>
          <a:lstStyle>
            <a:lvl1pPr>
              <a:defRPr sz="1800">
                <a:solidFill>
                  <a:schemeClr val="accent2"/>
                </a:solidFill>
              </a:defRPr>
            </a:lvl1pPr>
          </a:lstStyle>
          <a:p>
            <a:pPr rtl="0"/>
            <a:endParaRPr lang="id-ID"/>
          </a:p>
        </p:txBody>
      </p:sp>
      <p:sp>
        <p:nvSpPr>
          <p:cNvPr id="21" name="Picture Placeholder 3"/>
          <p:cNvSpPr>
            <a:spLocks noGrp="1"/>
          </p:cNvSpPr>
          <p:nvPr>
            <p:ph type="pic" sz="quarter" idx="23"/>
          </p:nvPr>
        </p:nvSpPr>
        <p:spPr>
          <a:xfrm>
            <a:off x="8139319" y="2286000"/>
            <a:ext cx="2034000" cy="2286000"/>
          </a:xfrm>
        </p:spPr>
        <p:txBody>
          <a:bodyPr rtlCol="0"/>
          <a:lstStyle>
            <a:lvl1pPr>
              <a:defRPr sz="1800">
                <a:solidFill>
                  <a:schemeClr val="accent2"/>
                </a:solidFill>
              </a:defRPr>
            </a:lvl1pPr>
          </a:lstStyle>
          <a:p>
            <a:pPr rtl="0"/>
            <a:endParaRPr lang="id-ID"/>
          </a:p>
        </p:txBody>
      </p:sp>
      <p:sp>
        <p:nvSpPr>
          <p:cNvPr id="22" name="Picture Placeholder 3"/>
          <p:cNvSpPr>
            <a:spLocks noGrp="1"/>
          </p:cNvSpPr>
          <p:nvPr>
            <p:ph type="pic" sz="quarter" idx="24"/>
          </p:nvPr>
        </p:nvSpPr>
        <p:spPr>
          <a:xfrm>
            <a:off x="8139319" y="4572000"/>
            <a:ext cx="2034000" cy="2286000"/>
          </a:xfrm>
        </p:spPr>
        <p:txBody>
          <a:bodyPr rtlCol="0"/>
          <a:lstStyle>
            <a:lvl1pPr>
              <a:defRPr sz="1800">
                <a:solidFill>
                  <a:schemeClr val="accent2"/>
                </a:solidFill>
              </a:defRPr>
            </a:lvl1pPr>
          </a:lstStyle>
          <a:p>
            <a:pPr rtl="0"/>
            <a:endParaRPr lang="id-ID"/>
          </a:p>
        </p:txBody>
      </p:sp>
      <p:sp>
        <p:nvSpPr>
          <p:cNvPr id="23" name="Picture Placeholder 3"/>
          <p:cNvSpPr>
            <a:spLocks noGrp="1"/>
          </p:cNvSpPr>
          <p:nvPr>
            <p:ph type="pic" sz="quarter" idx="25"/>
          </p:nvPr>
        </p:nvSpPr>
        <p:spPr>
          <a:xfrm>
            <a:off x="10176638" y="0"/>
            <a:ext cx="2034000" cy="2286000"/>
          </a:xfrm>
        </p:spPr>
        <p:txBody>
          <a:bodyPr rtlCol="0"/>
          <a:lstStyle>
            <a:lvl1pPr>
              <a:defRPr sz="1800">
                <a:solidFill>
                  <a:schemeClr val="accent2"/>
                </a:solidFill>
              </a:defRPr>
            </a:lvl1pPr>
          </a:lstStyle>
          <a:p>
            <a:pPr rtl="0"/>
            <a:endParaRPr lang="id-ID"/>
          </a:p>
        </p:txBody>
      </p:sp>
      <p:sp>
        <p:nvSpPr>
          <p:cNvPr id="24" name="Picture Placeholder 3"/>
          <p:cNvSpPr>
            <a:spLocks noGrp="1"/>
          </p:cNvSpPr>
          <p:nvPr>
            <p:ph type="pic" sz="quarter" idx="26"/>
          </p:nvPr>
        </p:nvSpPr>
        <p:spPr>
          <a:xfrm>
            <a:off x="10176638" y="2286000"/>
            <a:ext cx="2034000" cy="2286000"/>
          </a:xfrm>
        </p:spPr>
        <p:txBody>
          <a:bodyPr rtlCol="0"/>
          <a:lstStyle>
            <a:lvl1pPr>
              <a:defRPr sz="1800">
                <a:solidFill>
                  <a:schemeClr val="accent2"/>
                </a:solidFill>
              </a:defRPr>
            </a:lvl1pPr>
          </a:lstStyle>
          <a:p>
            <a:pPr rtl="0"/>
            <a:endParaRPr lang="id-ID"/>
          </a:p>
        </p:txBody>
      </p:sp>
      <p:sp>
        <p:nvSpPr>
          <p:cNvPr id="25" name="Picture Placeholder 3"/>
          <p:cNvSpPr>
            <a:spLocks noGrp="1"/>
          </p:cNvSpPr>
          <p:nvPr>
            <p:ph type="pic" sz="quarter" idx="27"/>
          </p:nvPr>
        </p:nvSpPr>
        <p:spPr>
          <a:xfrm>
            <a:off x="10176638" y="4572000"/>
            <a:ext cx="2034000" cy="2286000"/>
          </a:xfrm>
        </p:spPr>
        <p:txBody>
          <a:bodyPr rtlCol="0"/>
          <a:lstStyle>
            <a:lvl1pPr>
              <a:defRPr sz="1800">
                <a:solidFill>
                  <a:schemeClr val="accent2"/>
                </a:solidFill>
              </a:defRPr>
            </a:lvl1pPr>
          </a:lstStyle>
          <a:p>
            <a:pPr rtl="0"/>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rtl="0"/>
            <a:fld id="{260E2A6B-A809-4840-BF14-8648BC0BDF87}" type="slidenum">
              <a:rPr lang="id-ID" sz="1100" b="1" smtClean="0">
                <a:solidFill>
                  <a:schemeClr val="bg1"/>
                </a:solidFill>
              </a:rPr>
              <a:pPr algn="ctr"/>
              <a:t>‹#›</a:t>
            </a:fld>
            <a:endParaRPr lang="id-ID" sz="1100" dirty="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7" name="Picture Placeholder 3"/>
          <p:cNvSpPr>
            <a:spLocks noGrp="1"/>
          </p:cNvSpPr>
          <p:nvPr>
            <p:ph type="pic" sz="quarter" idx="11"/>
          </p:nvPr>
        </p:nvSpPr>
        <p:spPr>
          <a:xfrm>
            <a:off x="3971864"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8" name="Picture Placeholder 3"/>
          <p:cNvSpPr>
            <a:spLocks noGrp="1"/>
          </p:cNvSpPr>
          <p:nvPr>
            <p:ph type="pic" sz="quarter" idx="12"/>
          </p:nvPr>
        </p:nvSpPr>
        <p:spPr>
          <a:xfrm>
            <a:off x="6508785" y="228494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sp>
        <p:nvSpPr>
          <p:cNvPr id="29" name="Picture Placeholder 3"/>
          <p:cNvSpPr>
            <a:spLocks noGrp="1"/>
          </p:cNvSpPr>
          <p:nvPr>
            <p:ph type="pic" sz="quarter" idx="13"/>
          </p:nvPr>
        </p:nvSpPr>
        <p:spPr>
          <a:xfrm>
            <a:off x="9030475" y="2284944"/>
            <a:ext cx="1697846" cy="1697847"/>
          </a:xfrm>
          <a:prstGeom prst="ellipse">
            <a:avLst/>
          </a:prstGeom>
        </p:spPr>
        <p:txBody>
          <a:bodyPr rtlCol="0">
            <a:normAutofit/>
          </a:bodyPr>
          <a:lstStyle>
            <a:lvl1pPr>
              <a:defRPr sz="1600">
                <a:solidFill>
                  <a:schemeClr val="accent2"/>
                </a:solidFill>
              </a:defRPr>
            </a:lvl1pPr>
          </a:lstStyle>
          <a:p>
            <a:pPr rtl="0"/>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rtlCol="0">
            <a:normAutofit/>
          </a:bodyPr>
          <a:lstStyle>
            <a:lvl1pPr>
              <a:defRPr sz="1600">
                <a:solidFill>
                  <a:schemeClr val="accent2"/>
                </a:solidFill>
              </a:defRPr>
            </a:lvl1pPr>
          </a:lstStyle>
          <a:p>
            <a:pPr rtl="0"/>
            <a:endParaRPr lang="id-ID" dirty="0"/>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id-ID"/>
              <a:t>10/01/20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4" r:id="rId19"/>
    <p:sldLayoutId id="2147483675" r:id="rId20"/>
    <p:sldLayoutId id="2147483676" r:id="rId21"/>
    <p:sldLayoutId id="2147483677" r:id="rId22"/>
    <p:sldLayoutId id="2147483678" r:id="rId23"/>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0.xml"/><Relationship Id="rId1" Type="http://schemas.openxmlformats.org/officeDocument/2006/relationships/slideLayout" Target="../slideLayouts/slideLayout14.xml"/><Relationship Id="rId5" Type="http://schemas.openxmlformats.org/officeDocument/2006/relationships/image" Target="../media/image162.jpeg"/><Relationship Id="rId4" Type="http://schemas.openxmlformats.org/officeDocument/2006/relationships/image" Target="../media/image16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164.png"/></Relationships>
</file>

<file path=ppt/slides/_rels/slide1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111.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s>
</file>

<file path=ppt/slides/_rels/slide118.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173.png"/></Relationships>
</file>

<file path=ppt/slides/_rels/slide1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4.jpg"/><Relationship Id="rId7" Type="http://schemas.openxmlformats.org/officeDocument/2006/relationships/image" Target="../media/image10.pdf"/><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1.pd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df"/><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df"/><Relationship Id="rId7" Type="http://schemas.openxmlformats.org/officeDocument/2006/relationships/image" Target="../media/image10.pdf"/><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5.pdf"/><Relationship Id="rId4" Type="http://schemas.openxmlformats.org/officeDocument/2006/relationships/image" Target="../media/image176.png"/></Relationships>
</file>

<file path=ppt/slides/_rels/slide121.xml.rels><?xml version="1.0" encoding="UTF-8" standalone="yes"?>
<Relationships xmlns="http://schemas.openxmlformats.org/package/2006/relationships"><Relationship Id="rId3" Type="http://schemas.openxmlformats.org/officeDocument/2006/relationships/image" Target="../media/image16.pdf"/><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8.pdf"/><Relationship Id="rId4" Type="http://schemas.openxmlformats.org/officeDocument/2006/relationships/image" Target="../media/image178.png"/></Relationships>
</file>

<file path=ppt/slides/_rels/slide122.xml.rels><?xml version="1.0" encoding="UTF-8" standalone="yes"?>
<Relationships xmlns="http://schemas.openxmlformats.org/package/2006/relationships"><Relationship Id="rId3" Type="http://schemas.openxmlformats.org/officeDocument/2006/relationships/image" Target="../media/image20.pdf"/><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23.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2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s>
</file>

<file path=ppt/slides/_rels/slide1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26.xml.rels><?xml version="1.0" encoding="UTF-8" standalone="yes"?>
<Relationships xmlns="http://schemas.openxmlformats.org/package/2006/relationships"><Relationship Id="rId8" Type="http://schemas.openxmlformats.org/officeDocument/2006/relationships/image" Target="../media/image185.png"/><Relationship Id="rId7" Type="http://schemas.openxmlformats.org/officeDocument/2006/relationships/image" Target="../media/image184.jp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s>
</file>

<file path=ppt/slides/_rels/slide12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df"/><Relationship Id="rId7" Type="http://schemas.openxmlformats.org/officeDocument/2006/relationships/image" Target="../media/image10.pdf"/><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88.jpg"/><Relationship Id="rId4" Type="http://schemas.openxmlformats.org/officeDocument/2006/relationships/image" Target="../media/image187.png"/></Relationships>
</file>

<file path=ppt/slides/_rels/slide129.xml.rels><?xml version="1.0" encoding="UTF-8" standalone="yes"?>
<Relationships xmlns="http://schemas.openxmlformats.org/package/2006/relationships"><Relationship Id="rId8" Type="http://schemas.openxmlformats.org/officeDocument/2006/relationships/image" Target="../media/image1.png"/><Relationship Id="rId7" Type="http://schemas.openxmlformats.org/officeDocument/2006/relationships/image" Target="../media/image10.pdf"/><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36.pdf"/><Relationship Id="rId9" Type="http://schemas.openxmlformats.org/officeDocument/2006/relationships/image" Target="../media/image190.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39.pdf"/><Relationship Id="rId7" Type="http://schemas.openxmlformats.org/officeDocument/2006/relationships/image" Target="../media/image43.pdf"/><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41.pdf"/><Relationship Id="rId4" Type="http://schemas.openxmlformats.org/officeDocument/2006/relationships/image" Target="../media/image192.png"/></Relationships>
</file>

<file path=ppt/slides/_rels/slide1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96.jpg"/></Relationships>
</file>

<file path=ppt/slides/_rels/slide137.xml.rels><?xml version="1.0" encoding="UTF-8" standalone="yes"?>
<Relationships xmlns="http://schemas.openxmlformats.org/package/2006/relationships"><Relationship Id="rId3" Type="http://schemas.openxmlformats.org/officeDocument/2006/relationships/image" Target="../media/image48.pdf"/><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90.jpg"/><Relationship Id="rId5" Type="http://schemas.openxmlformats.org/officeDocument/2006/relationships/image" Target="../media/image10.pdf"/><Relationship Id="rId10" Type="http://schemas.openxmlformats.org/officeDocument/2006/relationships/image" Target="../media/image198.png"/><Relationship Id="rId4" Type="http://schemas.openxmlformats.org/officeDocument/2006/relationships/image" Target="../media/image197.png"/><Relationship Id="rId9" Type="http://schemas.openxmlformats.org/officeDocument/2006/relationships/image" Target="../media/image50.pdf"/></Relationships>
</file>

<file path=ppt/slides/_rels/slide138.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8.pdf"/><Relationship Id="rId5" Type="http://schemas.openxmlformats.org/officeDocument/2006/relationships/image" Target="../media/image22.jpe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59.pdf"/></Relationships>
</file>

<file path=ppt/slides/_rels/slide14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44.xml.rels><?xml version="1.0" encoding="UTF-8" standalone="yes"?>
<Relationships xmlns="http://schemas.openxmlformats.org/package/2006/relationships"><Relationship Id="rId3" Type="http://schemas.openxmlformats.org/officeDocument/2006/relationships/image" Target="../media/image61.pdf"/><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202.png"/></Relationships>
</file>

<file path=ppt/slides/_rels/slide145.xml.rels><?xml version="1.0" encoding="UTF-8" standalone="yes"?>
<Relationships xmlns="http://schemas.openxmlformats.org/package/2006/relationships"><Relationship Id="rId3" Type="http://schemas.openxmlformats.org/officeDocument/2006/relationships/image" Target="../media/image63.pdf"/><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203.png"/></Relationships>
</file>

<file path=ppt/slides/_rels/slide146.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190.jpg"/><Relationship Id="rId7" Type="http://schemas.openxmlformats.org/officeDocument/2006/relationships/image" Target="../media/image65.pdf"/><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204.jpeg"/></Relationships>
</file>

<file path=ppt/slides/_rels/slide14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3" Type="http://schemas.openxmlformats.org/officeDocument/2006/relationships/image" Target="../media/image69.pdf"/><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206.png"/></Relationships>
</file>

<file path=ppt/slides/_rels/slide151.xml.rels><?xml version="1.0" encoding="UTF-8" standalone="yes"?>
<Relationships xmlns="http://schemas.openxmlformats.org/package/2006/relationships"><Relationship Id="rId3" Type="http://schemas.openxmlformats.org/officeDocument/2006/relationships/image" Target="../media/image71.pdf"/><Relationship Id="rId2" Type="http://schemas.openxmlformats.org/officeDocument/2006/relationships/notesSlide" Target="../notesSlides/notesSlide144.xml"/><Relationship Id="rId1" Type="http://schemas.openxmlformats.org/officeDocument/2006/relationships/slideLayout" Target="../slideLayouts/slideLayout14.xml"/><Relationship Id="rId6" Type="http://schemas.openxmlformats.org/officeDocument/2006/relationships/image" Target="../media/image208.png"/><Relationship Id="rId5" Type="http://schemas.openxmlformats.org/officeDocument/2006/relationships/image" Target="../media/image73.pdf"/><Relationship Id="rId4" Type="http://schemas.openxmlformats.org/officeDocument/2006/relationships/image" Target="../media/image207.png"/></Relationships>
</file>

<file path=ppt/slides/_rels/slide152.xml.rels><?xml version="1.0" encoding="UTF-8" standalone="yes"?>
<Relationships xmlns="http://schemas.openxmlformats.org/package/2006/relationships"><Relationship Id="rId3" Type="http://schemas.openxmlformats.org/officeDocument/2006/relationships/image" Target="../media/image209.jpg"/><Relationship Id="rId7" Type="http://schemas.openxmlformats.org/officeDocument/2006/relationships/image" Target="../media/image1.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10.pdf"/><Relationship Id="rId5" Type="http://schemas.openxmlformats.org/officeDocument/2006/relationships/image" Target="../media/image210.png"/><Relationship Id="rId4" Type="http://schemas.openxmlformats.org/officeDocument/2006/relationships/image" Target="../media/image75.pdf"/></Relationships>
</file>

<file path=ppt/slides/_rels/slide153.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1.png"/><Relationship Id="rId4" Type="http://schemas.openxmlformats.org/officeDocument/2006/relationships/image" Target="../media/image10.pdf"/></Relationships>
</file>

<file path=ppt/slides/_rels/slide154.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212.jpg"/></Relationships>
</file>

<file path=ppt/slides/_rels/slide155.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82.pdf"/><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image" Target="../media/image84.pdf"/><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6.pdf"/></Relationships>
</file>

<file path=ppt/slides/_rels/slide160.xml.rels><?xml version="1.0" encoding="UTF-8" standalone="yes"?>
<Relationships xmlns="http://schemas.openxmlformats.org/package/2006/relationships"><Relationship Id="rId3" Type="http://schemas.openxmlformats.org/officeDocument/2006/relationships/image" Target="../media/image86.pdf"/><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88.pdf"/><Relationship Id="rId4" Type="http://schemas.openxmlformats.org/officeDocument/2006/relationships/image" Target="../media/image215.png"/></Relationships>
</file>

<file path=ppt/slides/_rels/slide161.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190.jpg"/><Relationship Id="rId5" Type="http://schemas.openxmlformats.org/officeDocument/2006/relationships/image" Target="../media/image217.jpeg"/><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92.pdf"/><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218.png"/></Relationships>
</file>

<file path=ppt/slides/_rels/slide166.xml.rels><?xml version="1.0" encoding="UTF-8" standalone="yes"?>
<Relationships xmlns="http://schemas.openxmlformats.org/package/2006/relationships"><Relationship Id="rId3" Type="http://schemas.openxmlformats.org/officeDocument/2006/relationships/image" Target="../media/image94.pdf"/><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219.png"/></Relationships>
</file>

<file path=ppt/slides/_rels/slide16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4.pdf"/><Relationship Id="rId7" Type="http://schemas.openxmlformats.org/officeDocument/2006/relationships/image" Target="../media/image58.pd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56.pdf"/><Relationship Id="rId4" Type="http://schemas.openxmlformats.org/officeDocument/2006/relationships/image" Target="../media/image29.png"/><Relationship Id="rId9" Type="http://schemas.openxmlformats.org/officeDocument/2006/relationships/image" Target="../media/image31.jpeg"/></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71.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17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3" Type="http://schemas.openxmlformats.org/officeDocument/2006/relationships/image" Target="../media/image396.pdf"/><Relationship Id="rId2" Type="http://schemas.openxmlformats.org/officeDocument/2006/relationships/notesSlide" Target="../notesSlides/notesSlide166.xml"/><Relationship Id="rId1" Type="http://schemas.openxmlformats.org/officeDocument/2006/relationships/slideLayout" Target="../slideLayouts/slideLayout23.xml"/><Relationship Id="rId4" Type="http://schemas.openxmlformats.org/officeDocument/2006/relationships/image" Target="../media/image2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d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9.pdf"/><Relationship Id="rId18" Type="http://schemas.openxmlformats.org/officeDocument/2006/relationships/image" Target="../media/image39.png"/><Relationship Id="rId3" Type="http://schemas.openxmlformats.org/officeDocument/2006/relationships/image" Target="../media/image79.pdf"/><Relationship Id="rId7" Type="http://schemas.openxmlformats.org/officeDocument/2006/relationships/image" Target="../media/image83.pdf"/><Relationship Id="rId12" Type="http://schemas.openxmlformats.org/officeDocument/2006/relationships/image" Target="../media/image36.png"/><Relationship Id="rId17" Type="http://schemas.openxmlformats.org/officeDocument/2006/relationships/image" Target="../media/image93.pdf"/><Relationship Id="rId2" Type="http://schemas.openxmlformats.org/officeDocument/2006/relationships/notesSlide" Target="../notesSlides/notesSlide20.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87.pdf"/><Relationship Id="rId5" Type="http://schemas.openxmlformats.org/officeDocument/2006/relationships/image" Target="../media/image81.pdf"/><Relationship Id="rId15" Type="http://schemas.openxmlformats.org/officeDocument/2006/relationships/image" Target="../media/image91.pdf"/><Relationship Id="rId10" Type="http://schemas.openxmlformats.org/officeDocument/2006/relationships/image" Target="../media/image35.png"/><Relationship Id="rId19" Type="http://schemas.openxmlformats.org/officeDocument/2006/relationships/image" Target="../media/image95.pdf"/><Relationship Id="rId4" Type="http://schemas.openxmlformats.org/officeDocument/2006/relationships/image" Target="../media/image32.png"/><Relationship Id="rId9" Type="http://schemas.openxmlformats.org/officeDocument/2006/relationships/image" Target="../media/image85.pdf"/><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7.pdf"/><Relationship Id="rId7" Type="http://schemas.openxmlformats.org/officeDocument/2006/relationships/image" Target="../media/image101.pd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99.pdf"/><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df"/><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105.pdf"/><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13" Type="http://schemas.openxmlformats.org/officeDocument/2006/relationships/image" Target="../media/image76.png"/><Relationship Id="rId3" Type="http://schemas.openxmlformats.org/officeDocument/2006/relationships/image" Target="../media/image74.jpeg"/><Relationship Id="rId12" Type="http://schemas.openxmlformats.org/officeDocument/2006/relationships/image" Target="../media/image159.pdf"/><Relationship Id="rId2" Type="http://schemas.openxmlformats.org/officeDocument/2006/relationships/notesSlide" Target="../notesSlides/notesSlide52.xml"/><Relationship Id="rId1" Type="http://schemas.openxmlformats.org/officeDocument/2006/relationships/slideLayout" Target="../slideLayouts/slideLayout2.xml"/><Relationship Id="rId11" Type="http://schemas.openxmlformats.org/officeDocument/2006/relationships/image" Target="../media/image75.png"/><Relationship Id="rId10" Type="http://schemas.openxmlformats.org/officeDocument/2006/relationships/image" Target="../media/image157.pdf"/><Relationship Id="rId1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20.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1.png"/><Relationship Id="rId4" Type="http://schemas.openxmlformats.org/officeDocument/2006/relationships/image" Target="../media/image1.pdf"/></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tiff"/><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tiff"/></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0.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86.pdf"/><Relationship Id="rId7" Type="http://schemas.openxmlformats.org/officeDocument/2006/relationships/image" Target="../media/image190.pd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88.pdf"/><Relationship Id="rId4" Type="http://schemas.openxmlformats.org/officeDocument/2006/relationships/image" Target="../media/image102.png"/><Relationship Id="rId9"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92.pdf"/><Relationship Id="rId7" Type="http://schemas.openxmlformats.org/officeDocument/2006/relationships/image" Target="../media/image196.pd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94.pdf"/><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198.pd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200.pd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202.pdf"/><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204.pdf"/><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18.tiff"/><Relationship Id="rId7"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2.tiff"/><Relationship Id="rId7"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196.pdf"/><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8" Type="http://schemas.openxmlformats.org/officeDocument/2006/relationships/image" Target="../media/image127.png"/><Relationship Id="rId7" Type="http://schemas.openxmlformats.org/officeDocument/2006/relationships/image" Target="../media/image126.tiff"/><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s>
</file>

<file path=ppt/slides/_rels/slide78.xml.rels><?xml version="1.0" encoding="UTF-8" standalone="yes"?>
<Relationships xmlns="http://schemas.openxmlformats.org/package/2006/relationships"><Relationship Id="rId7" Type="http://schemas.openxmlformats.org/officeDocument/2006/relationships/image" Target="../media/image128.tiff"/><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s>
</file>

<file path=ppt/slides/_rels/slide79.xml.rels><?xml version="1.0" encoding="UTF-8" standalone="yes"?>
<Relationships xmlns="http://schemas.openxmlformats.org/package/2006/relationships"><Relationship Id="rId3" Type="http://schemas.openxmlformats.org/officeDocument/2006/relationships/image" Target="../media/image227.pdf"/><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229.pd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pdf"/><Relationship Id="rId4" Type="http://schemas.openxmlformats.org/officeDocument/2006/relationships/image" Target="../media/image130.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241.pdf"/><Relationship Id="rId7" Type="http://schemas.openxmlformats.org/officeDocument/2006/relationships/image" Target="../media/image235.pdf"/><Relationship Id="rId12" Type="http://schemas.openxmlformats.org/officeDocument/2006/relationships/image" Target="../media/image134.png"/><Relationship Id="rId17" Type="http://schemas.openxmlformats.org/officeDocument/2006/relationships/image" Target="../media/image92.png"/><Relationship Id="rId2" Type="http://schemas.openxmlformats.org/officeDocument/2006/relationships/notesSlide" Target="../notesSlides/notesSlide81.xml"/><Relationship Id="rId16"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239.pdf"/><Relationship Id="rId5" Type="http://schemas.openxmlformats.org/officeDocument/2006/relationships/image" Target="../media/image233.pdf"/><Relationship Id="rId15" Type="http://schemas.openxmlformats.org/officeDocument/2006/relationships/image" Target="../media/image243.pdf"/><Relationship Id="rId10" Type="http://schemas.openxmlformats.org/officeDocument/2006/relationships/image" Target="../media/image133.png"/><Relationship Id="rId9" Type="http://schemas.openxmlformats.org/officeDocument/2006/relationships/image" Target="../media/image237.pdf"/><Relationship Id="rId1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250.pdf"/><Relationship Id="rId13" Type="http://schemas.openxmlformats.org/officeDocument/2006/relationships/image" Target="../media/image142.png"/><Relationship Id="rId18" Type="http://schemas.openxmlformats.org/officeDocument/2006/relationships/image" Target="../media/image145.jpeg"/><Relationship Id="rId3" Type="http://schemas.openxmlformats.org/officeDocument/2006/relationships/image" Target="../media/image137.jpeg"/><Relationship Id="rId7" Type="http://schemas.openxmlformats.org/officeDocument/2006/relationships/image" Target="../media/image139.png"/><Relationship Id="rId12" Type="http://schemas.openxmlformats.org/officeDocument/2006/relationships/image" Target="../media/image254.pdf"/><Relationship Id="rId17" Type="http://schemas.openxmlformats.org/officeDocument/2006/relationships/image" Target="../media/image144.jpeg"/><Relationship Id="rId2" Type="http://schemas.openxmlformats.org/officeDocument/2006/relationships/notesSlide" Target="../notesSlides/notesSlide85.xml"/><Relationship Id="rId16"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248.pdf"/><Relationship Id="rId11" Type="http://schemas.openxmlformats.org/officeDocument/2006/relationships/image" Target="../media/image141.png"/><Relationship Id="rId5" Type="http://schemas.openxmlformats.org/officeDocument/2006/relationships/image" Target="../media/image138.png"/><Relationship Id="rId15" Type="http://schemas.openxmlformats.org/officeDocument/2006/relationships/image" Target="../media/image1.png"/><Relationship Id="rId10" Type="http://schemas.openxmlformats.org/officeDocument/2006/relationships/image" Target="../media/image252.pdf"/><Relationship Id="rId19" Type="http://schemas.openxmlformats.org/officeDocument/2006/relationships/image" Target="../media/image146.jpeg"/><Relationship Id="rId4" Type="http://schemas.openxmlformats.org/officeDocument/2006/relationships/image" Target="../media/image246.pdf"/><Relationship Id="rId9" Type="http://schemas.openxmlformats.org/officeDocument/2006/relationships/image" Target="../media/image140.png"/><Relationship Id="rId14" Type="http://schemas.openxmlformats.org/officeDocument/2006/relationships/image" Target="../media/image1.pdf"/></Relationships>
</file>

<file path=ppt/slides/_rels/slide8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6.pdf"/><Relationship Id="rId7" Type="http://schemas.openxmlformats.org/officeDocument/2006/relationships/image" Target="../media/image1.pd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7.png"/><Relationship Id="rId9" Type="http://schemas.openxmlformats.org/officeDocument/2006/relationships/image" Target="../media/image148.jpg"/></Relationships>
</file>

<file path=ppt/slides/_rels/slide8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4.pdf"/><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9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68.pdf"/><Relationship Id="rId7" Type="http://schemas.openxmlformats.org/officeDocument/2006/relationships/image" Target="../media/image272.pdf"/><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270.pdf"/><Relationship Id="rId4" Type="http://schemas.openxmlformats.org/officeDocument/2006/relationships/image" Target="../media/image153.png"/></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7.xml"/><Relationship Id="rId1" Type="http://schemas.openxmlformats.org/officeDocument/2006/relationships/slideLayout" Target="../slideLayouts/slideLayout14.xml"/><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611BA-54F7-CD4B-B8A4-F499CD61266A}"/>
              </a:ext>
            </a:extLst>
          </p:cNvPr>
          <p:cNvPicPr>
            <a:picLocks noChangeAspect="1"/>
          </p:cNvPicPr>
          <p:nvPr/>
        </p:nvPicPr>
        <p:blipFill>
          <a:blip r:embed="rId3"/>
          <a:stretch>
            <a:fillRect/>
          </a:stretch>
        </p:blipFill>
        <p:spPr>
          <a:xfrm>
            <a:off x="0" y="1334"/>
            <a:ext cx="12192000" cy="6855332"/>
          </a:xfrm>
          <a:prstGeom prst="rect">
            <a:avLst/>
          </a:prstGeom>
        </p:spPr>
      </p:pic>
    </p:spTree>
    <p:extLst>
      <p:ext uri="{BB962C8B-B14F-4D97-AF65-F5344CB8AC3E}">
        <p14:creationId xmlns:p14="http://schemas.microsoft.com/office/powerpoint/2010/main" val="24073833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0" name="Group 19"/>
          <p:cNvGrpSpPr/>
          <p:nvPr/>
        </p:nvGrpSpPr>
        <p:grpSpPr>
          <a:xfrm>
            <a:off x="2032002" y="6105525"/>
            <a:ext cx="10159998" cy="752475"/>
            <a:chOff x="2032002" y="6105525"/>
            <a:chExt cx="10159998" cy="752475"/>
          </a:xfrm>
        </p:grpSpPr>
        <p:sp>
          <p:nvSpPr>
            <p:cNvPr id="12" name="Rectangle 11"/>
            <p:cNvSpPr/>
            <p:nvPr/>
          </p:nvSpPr>
          <p:spPr>
            <a:xfrm rot="16200000">
              <a:off x="2671769" y="5465767"/>
              <a:ext cx="75246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81276" y="2534959"/>
            <a:ext cx="6429465" cy="830997"/>
          </a:xfrm>
          <a:prstGeom prst="rect">
            <a:avLst/>
          </a:prstGeom>
          <a:noFill/>
        </p:spPr>
        <p:txBody>
          <a:bodyPr wrap="none" rtlCol="0">
            <a:spAutoFit/>
          </a:bodyPr>
          <a:lstStyle/>
          <a:p>
            <a:pPr algn="ctr" rtl="0"/>
            <a:r>
              <a:rPr lang="es-US" sz="4800" cap="all">
                <a:solidFill>
                  <a:schemeClr val="bg1"/>
                </a:solidFill>
              </a:rPr>
              <a:t>Tipos de andamios</a:t>
            </a:r>
          </a:p>
        </p:txBody>
      </p:sp>
      <p:sp>
        <p:nvSpPr>
          <p:cNvPr id="41" name="Rectangle 40"/>
          <p:cNvSpPr/>
          <p:nvPr/>
        </p:nvSpPr>
        <p:spPr>
          <a:xfrm>
            <a:off x="2127378" y="3316229"/>
            <a:ext cx="7937244" cy="461665"/>
          </a:xfrm>
          <a:prstGeom prst="rect">
            <a:avLst/>
          </a:prstGeom>
          <a:noFill/>
        </p:spPr>
        <p:txBody>
          <a:bodyPr wrap="square" rtlCol="0">
            <a:spAutoFit/>
          </a:bodyPr>
          <a:lstStyle/>
          <a:p>
            <a:pPr algn="ctr" rtl="0"/>
            <a:r>
              <a:rPr lang="es-US" sz="2400" cap="all">
                <a:solidFill>
                  <a:srgbClr val="93F300"/>
                </a:solidFill>
                <a:latin typeface="+mj-lt"/>
              </a:rPr>
              <a:t>Diferentes tipos de andamios y sus usos.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 y="5191124"/>
            <a:ext cx="2032000" cy="1666875"/>
            <a:chOff x="1" y="5191124"/>
            <a:chExt cx="2032000" cy="1666875"/>
          </a:xfrm>
        </p:grpSpPr>
        <p:sp>
          <p:nvSpPr>
            <p:cNvPr id="17" name="Rectangle 16"/>
            <p:cNvSpPr/>
            <p:nvPr/>
          </p:nvSpPr>
          <p:spPr>
            <a:xfrm rot="16200000">
              <a:off x="182563" y="5008562"/>
              <a:ext cx="16668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739532" y="5613399"/>
              <a:ext cx="835269" cy="830997"/>
            </a:xfrm>
            <a:prstGeom prst="rect">
              <a:avLst/>
            </a:prstGeom>
            <a:noFill/>
          </p:spPr>
          <p:txBody>
            <a:bodyPr wrap="square" rtlCol="0">
              <a:spAutoFit/>
            </a:bodyPr>
            <a:lstStyle/>
            <a:p>
              <a:pPr rtl="0"/>
              <a:r>
                <a:rPr lang="es-US" sz="4800">
                  <a:solidFill>
                    <a:schemeClr val="bg1"/>
                  </a:solidFill>
                </a:rPr>
                <a:t>1</a:t>
              </a:r>
            </a:p>
          </p:txBody>
        </p:sp>
      </p:grpSp>
    </p:spTree>
    <p:extLst>
      <p:ext uri="{BB962C8B-B14F-4D97-AF65-F5344CB8AC3E}">
        <p14:creationId xmlns:p14="http://schemas.microsoft.com/office/powerpoint/2010/main" val="15975178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Bottom)">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outVertical)">
                                      <p:cBhvr>
                                        <p:cTn id="27" dur="50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anim calcmode="lin" valueType="num">
                                      <p:cBhvr>
                                        <p:cTn id="31" dur="500" fill="hold"/>
                                        <p:tgtEl>
                                          <p:spTgt spid="41"/>
                                        </p:tgtEl>
                                        <p:attrNameLst>
                                          <p:attrName>ppt_x</p:attrName>
                                        </p:attrNameLst>
                                      </p:cBhvr>
                                      <p:tavLst>
                                        <p:tav tm="0">
                                          <p:val>
                                            <p:strVal val="#ppt_x"/>
                                          </p:val>
                                        </p:tav>
                                        <p:tav tm="100000">
                                          <p:val>
                                            <p:strVal val="#ppt_x"/>
                                          </p:val>
                                        </p:tav>
                                      </p:tavLst>
                                    </p:anim>
                                    <p:anim calcmode="lin" valueType="num">
                                      <p:cBhvr>
                                        <p:cTn id="32" dur="500" fill="hold"/>
                                        <p:tgtEl>
                                          <p:spTgt spid="41"/>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anim calcmode="lin" valueType="num">
                                      <p:cBhvr>
                                        <p:cTn id="37" dur="500" fill="hold"/>
                                        <p:tgtEl>
                                          <p:spTgt spid="40"/>
                                        </p:tgtEl>
                                        <p:attrNameLst>
                                          <p:attrName>ppt_x</p:attrName>
                                        </p:attrNameLst>
                                      </p:cBhvr>
                                      <p:tavLst>
                                        <p:tav tm="0">
                                          <p:val>
                                            <p:strVal val="#ppt_x"/>
                                          </p:val>
                                        </p:tav>
                                        <p:tav tm="100000">
                                          <p:val>
                                            <p:strVal val="#ppt_x"/>
                                          </p:val>
                                        </p:tav>
                                      </p:tavLst>
                                    </p:anim>
                                    <p:anim calcmode="lin" valueType="num">
                                      <p:cBhvr>
                                        <p:cTn id="3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inimum Base Width.psd"/>
          <p:cNvPicPr>
            <a:picLocks noChangeAspect="1"/>
          </p:cNvPicPr>
          <p:nvPr/>
        </p:nvPicPr>
        <p:blipFill>
          <a:blip r:embed="rId3"/>
          <a:stretch>
            <a:fillRect/>
          </a:stretch>
        </p:blipFill>
        <p:spPr>
          <a:xfrm>
            <a:off x="2578100" y="215900"/>
            <a:ext cx="6413500" cy="5857818"/>
          </a:xfrm>
          <a:prstGeom prst="rect">
            <a:avLst/>
          </a:prstGeom>
        </p:spPr>
      </p:pic>
      <p:grpSp>
        <p:nvGrpSpPr>
          <p:cNvPr id="2" name="Group 23"/>
          <p:cNvGrpSpPr/>
          <p:nvPr/>
        </p:nvGrpSpPr>
        <p:grpSpPr>
          <a:xfrm>
            <a:off x="669073" y="431800"/>
            <a:ext cx="2442427" cy="4787900"/>
            <a:chOff x="669073" y="431800"/>
            <a:chExt cx="2442427" cy="4787900"/>
          </a:xfrm>
        </p:grpSpPr>
        <p:cxnSp>
          <p:nvCxnSpPr>
            <p:cNvPr id="21" name="Straight Arrow Connector 20"/>
            <p:cNvCxnSpPr/>
            <p:nvPr/>
          </p:nvCxnSpPr>
          <p:spPr>
            <a:xfrm rot="16200000" flipV="1">
              <a:off x="698500" y="2806700"/>
              <a:ext cx="4787900" cy="381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69073" y="1562100"/>
              <a:ext cx="2353527" cy="830997"/>
            </a:xfrm>
            <a:prstGeom prst="rect">
              <a:avLst/>
            </a:prstGeom>
            <a:noFill/>
          </p:spPr>
          <p:txBody>
            <a:bodyPr wrap="square" rtlCol="0">
              <a:spAutoFit/>
            </a:bodyPr>
            <a:lstStyle/>
            <a:p>
              <a:pPr algn="ctr" rtl="0"/>
              <a:r>
                <a:rPr lang="es-US" sz="2400" dirty="0">
                  <a:solidFill>
                    <a:schemeClr val="tx1">
                      <a:lumMod val="65000"/>
                      <a:lumOff val="35000"/>
                    </a:schemeClr>
                  </a:solidFill>
                </a:rPr>
                <a:t>DIMENSIONES DE LA ALTURA</a:t>
              </a:r>
            </a:p>
          </p:txBody>
        </p:sp>
      </p:grpSp>
      <p:grpSp>
        <p:nvGrpSpPr>
          <p:cNvPr id="7" name="Group 6">
            <a:extLst>
              <a:ext uri="{FF2B5EF4-FFF2-40B4-BE49-F238E27FC236}">
                <a16:creationId xmlns:a16="http://schemas.microsoft.com/office/drawing/2014/main" id="{0E6BC8EE-5155-264B-8641-91753A2D2871}"/>
              </a:ext>
            </a:extLst>
          </p:cNvPr>
          <p:cNvGrpSpPr/>
          <p:nvPr/>
        </p:nvGrpSpPr>
        <p:grpSpPr>
          <a:xfrm>
            <a:off x="3073399" y="4813300"/>
            <a:ext cx="4489181" cy="1250097"/>
            <a:chOff x="3073399" y="4813300"/>
            <a:chExt cx="4489181" cy="1250097"/>
          </a:xfrm>
        </p:grpSpPr>
        <p:cxnSp>
          <p:nvCxnSpPr>
            <p:cNvPr id="14" name="Straight Arrow Connector 13"/>
            <p:cNvCxnSpPr/>
            <p:nvPr/>
          </p:nvCxnSpPr>
          <p:spPr>
            <a:xfrm>
              <a:off x="3399558" y="4813300"/>
              <a:ext cx="4163022" cy="1168400"/>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073399" y="5232400"/>
              <a:ext cx="2610708" cy="830997"/>
            </a:xfrm>
            <a:prstGeom prst="rect">
              <a:avLst/>
            </a:prstGeom>
            <a:noFill/>
          </p:spPr>
          <p:txBody>
            <a:bodyPr wrap="square" rtlCol="0">
              <a:spAutoFit/>
            </a:bodyPr>
            <a:lstStyle/>
            <a:p>
              <a:pPr algn="ctr" rtl="0"/>
              <a:r>
                <a:rPr lang="es-US" sz="2400">
                  <a:solidFill>
                    <a:srgbClr val="595959"/>
                  </a:solidFill>
                </a:rPr>
                <a:t>DIMENSIONES DE LA BASE</a:t>
              </a:r>
            </a:p>
          </p:txBody>
        </p:sp>
      </p:grpSp>
      <p:grpSp>
        <p:nvGrpSpPr>
          <p:cNvPr id="6" name="Group 5">
            <a:extLst>
              <a:ext uri="{FF2B5EF4-FFF2-40B4-BE49-F238E27FC236}">
                <a16:creationId xmlns:a16="http://schemas.microsoft.com/office/drawing/2014/main" id="{F1F75EF2-7023-924B-BDB6-64BC3B3E87E5}"/>
              </a:ext>
            </a:extLst>
          </p:cNvPr>
          <p:cNvGrpSpPr/>
          <p:nvPr/>
        </p:nvGrpSpPr>
        <p:grpSpPr>
          <a:xfrm>
            <a:off x="7856579" y="5081826"/>
            <a:ext cx="3001920" cy="861775"/>
            <a:chOff x="7856579" y="5081826"/>
            <a:chExt cx="3001920" cy="861775"/>
          </a:xfrm>
        </p:grpSpPr>
        <p:cxnSp>
          <p:nvCxnSpPr>
            <p:cNvPr id="19" name="Straight Arrow Connector 18"/>
            <p:cNvCxnSpPr/>
            <p:nvPr/>
          </p:nvCxnSpPr>
          <p:spPr>
            <a:xfrm rot="5400000" flipH="1" flipV="1">
              <a:off x="7795439" y="5623741"/>
              <a:ext cx="381000" cy="258719"/>
            </a:xfrm>
            <a:prstGeom prst="straightConnector1">
              <a:avLst/>
            </a:prstGeom>
            <a:ln w="19050" cap="flat" cmpd="sng" algn="ctr">
              <a:solidFill>
                <a:srgbClr val="FF00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115299" y="5081826"/>
              <a:ext cx="2743200" cy="861774"/>
            </a:xfrm>
            <a:prstGeom prst="rect">
              <a:avLst/>
            </a:prstGeom>
            <a:noFill/>
          </p:spPr>
          <p:txBody>
            <a:bodyPr wrap="square" rtlCol="0">
              <a:spAutoFit/>
            </a:bodyPr>
            <a:lstStyle/>
            <a:p>
              <a:pPr rtl="0"/>
              <a:r>
                <a:rPr lang="es-US" sz="2600" spc="300">
                  <a:solidFill>
                    <a:srgbClr val="FF3153"/>
                  </a:solidFill>
                </a:rPr>
                <a:t>MÍNIMO</a:t>
              </a:r>
            </a:p>
            <a:p>
              <a:pPr rtl="0"/>
              <a:r>
                <a:rPr lang="es-US" sz="2400">
                  <a:solidFill>
                    <a:srgbClr val="595959"/>
                  </a:solidFill>
                </a:rPr>
                <a:t>DIMENSIÓN DE LA BASE</a:t>
              </a:r>
            </a:p>
          </p:txBody>
        </p:sp>
      </p:grpSp>
      <p:sp>
        <p:nvSpPr>
          <p:cNvPr id="16" name="TextBox 15">
            <a:extLst>
              <a:ext uri="{FF2B5EF4-FFF2-40B4-BE49-F238E27FC236}">
                <a16:creationId xmlns:a16="http://schemas.microsoft.com/office/drawing/2014/main" id="{02EF8A8D-AF6A-1443-94F8-CE3ADC5CF102}"/>
              </a:ext>
            </a:extLst>
          </p:cNvPr>
          <p:cNvSpPr txBox="1"/>
          <p:nvPr/>
        </p:nvSpPr>
        <p:spPr>
          <a:xfrm>
            <a:off x="8204200" y="431799"/>
            <a:ext cx="3987800" cy="2123658"/>
          </a:xfrm>
          <a:prstGeom prst="rect">
            <a:avLst/>
          </a:prstGeom>
          <a:noFill/>
        </p:spPr>
        <p:txBody>
          <a:bodyPr wrap="square" rtlCol="0">
            <a:spAutoFit/>
          </a:bodyPr>
          <a:lstStyle/>
          <a:p>
            <a:pPr rtl="0"/>
            <a:r>
              <a:rPr lang="es-US" sz="4400" dirty="0">
                <a:solidFill>
                  <a:srgbClr val="44546A"/>
                </a:solidFill>
              </a:rPr>
              <a:t>RELACIÓN</a:t>
            </a:r>
          </a:p>
          <a:p>
            <a:pPr rtl="0"/>
            <a:r>
              <a:rPr lang="es-US" sz="4400" dirty="0">
                <a:solidFill>
                  <a:srgbClr val="44546A"/>
                </a:solidFill>
              </a:rPr>
              <a:t>DE ALTURA </a:t>
            </a:r>
            <a:br>
              <a:rPr lang="es-US" sz="4400" dirty="0">
                <a:solidFill>
                  <a:srgbClr val="44546A"/>
                </a:solidFill>
              </a:rPr>
            </a:br>
            <a:r>
              <a:rPr lang="es-US" sz="4400" dirty="0">
                <a:solidFill>
                  <a:srgbClr val="44546A"/>
                </a:solidFill>
              </a:rPr>
              <a:t>A BASE</a:t>
            </a: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B6509-C448-884E-895A-C8AB67E16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6096"/>
            <a:ext cx="6016752" cy="6016752"/>
          </a:xfrm>
          <a:prstGeom prst="rect">
            <a:avLst/>
          </a:prstGeom>
        </p:spPr>
      </p:pic>
      <p:sp>
        <p:nvSpPr>
          <p:cNvPr id="6" name="TextBox 5">
            <a:extLst>
              <a:ext uri="{FF2B5EF4-FFF2-40B4-BE49-F238E27FC236}">
                <a16:creationId xmlns:a16="http://schemas.microsoft.com/office/drawing/2014/main" id="{AB283D40-57B5-164A-8D60-3D5FCA831C50}"/>
              </a:ext>
            </a:extLst>
          </p:cNvPr>
          <p:cNvSpPr txBox="1"/>
          <p:nvPr/>
        </p:nvSpPr>
        <p:spPr>
          <a:xfrm>
            <a:off x="5980176" y="1046988"/>
            <a:ext cx="5175504" cy="769441"/>
          </a:xfrm>
          <a:prstGeom prst="rect">
            <a:avLst/>
          </a:prstGeom>
          <a:noFill/>
        </p:spPr>
        <p:txBody>
          <a:bodyPr wrap="square" rtlCol="0">
            <a:spAutoFit/>
          </a:bodyPr>
          <a:lstStyle/>
          <a:p>
            <a:pPr rtl="0"/>
            <a:r>
              <a:rPr lang="es-US" sz="4400">
                <a:solidFill>
                  <a:srgbClr val="44546A"/>
                </a:solidFill>
              </a:rPr>
              <a:t>ESTABILIDAD Y CARGAS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82519609.jpg"/>
          <p:cNvPicPr>
            <a:picLocks noChangeAspect="1"/>
          </p:cNvPicPr>
          <p:nvPr/>
        </p:nvPicPr>
        <p:blipFill>
          <a:blip r:embed="rId3"/>
          <a:srcRect t="6538" b="12606"/>
          <a:stretch>
            <a:fillRect/>
          </a:stretch>
        </p:blipFill>
        <p:spPr>
          <a:xfrm>
            <a:off x="412750" y="4724400"/>
            <a:ext cx="1352550" cy="1181100"/>
          </a:xfrm>
          <a:prstGeom prst="rect">
            <a:avLst/>
          </a:prstGeom>
        </p:spPr>
      </p:pic>
      <p:pic>
        <p:nvPicPr>
          <p:cNvPr id="5" name="Picture 4" descr="201682519609.jpg"/>
          <p:cNvPicPr>
            <a:picLocks noChangeAspect="1"/>
          </p:cNvPicPr>
          <p:nvPr/>
        </p:nvPicPr>
        <p:blipFill>
          <a:blip r:embed="rId3"/>
          <a:srcRect t="6538" b="12606"/>
          <a:stretch>
            <a:fillRect/>
          </a:stretch>
        </p:blipFill>
        <p:spPr>
          <a:xfrm>
            <a:off x="412750" y="35560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1847850" y="47879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1860550" y="3619500"/>
            <a:ext cx="1352550" cy="1181100"/>
          </a:xfrm>
          <a:prstGeom prst="rect">
            <a:avLst/>
          </a:prstGeom>
        </p:spPr>
      </p:pic>
      <p:pic>
        <p:nvPicPr>
          <p:cNvPr id="10" name="Picture 9" descr="201682519609.jpg"/>
          <p:cNvPicPr>
            <a:picLocks noChangeAspect="1"/>
          </p:cNvPicPr>
          <p:nvPr/>
        </p:nvPicPr>
        <p:blipFill>
          <a:blip r:embed="rId3"/>
          <a:srcRect t="6538" b="12606"/>
          <a:stretch>
            <a:fillRect/>
          </a:stretch>
        </p:blipFill>
        <p:spPr>
          <a:xfrm>
            <a:off x="1860550" y="2463800"/>
            <a:ext cx="1352550" cy="1181100"/>
          </a:xfrm>
          <a:prstGeom prst="rect">
            <a:avLst/>
          </a:prstGeom>
        </p:spPr>
      </p:pic>
      <p:pic>
        <p:nvPicPr>
          <p:cNvPr id="11" name="Picture 10" descr="201682519609.jpg"/>
          <p:cNvPicPr>
            <a:picLocks noChangeAspect="1"/>
          </p:cNvPicPr>
          <p:nvPr/>
        </p:nvPicPr>
        <p:blipFill>
          <a:blip r:embed="rId3"/>
          <a:srcRect t="6538" b="12606"/>
          <a:stretch>
            <a:fillRect/>
          </a:stretch>
        </p:blipFill>
        <p:spPr>
          <a:xfrm>
            <a:off x="1860550" y="1295400"/>
            <a:ext cx="1352550" cy="1181100"/>
          </a:xfrm>
          <a:prstGeom prst="rect">
            <a:avLst/>
          </a:prstGeom>
        </p:spPr>
      </p:pic>
      <p:pic>
        <p:nvPicPr>
          <p:cNvPr id="12" name="Picture 11" descr="201682519609.jpg"/>
          <p:cNvPicPr>
            <a:picLocks noChangeAspect="1"/>
          </p:cNvPicPr>
          <p:nvPr/>
        </p:nvPicPr>
        <p:blipFill>
          <a:blip r:embed="rId3"/>
          <a:srcRect t="6538" b="12606"/>
          <a:stretch>
            <a:fillRect/>
          </a:stretch>
        </p:blipFill>
        <p:spPr>
          <a:xfrm>
            <a:off x="1860550" y="114300"/>
            <a:ext cx="1352550" cy="1181100"/>
          </a:xfrm>
          <a:prstGeom prst="rect">
            <a:avLst/>
          </a:prstGeom>
        </p:spPr>
      </p:pic>
      <p:grpSp>
        <p:nvGrpSpPr>
          <p:cNvPr id="2" name="Group 23"/>
          <p:cNvGrpSpPr/>
          <p:nvPr/>
        </p:nvGrpSpPr>
        <p:grpSpPr>
          <a:xfrm>
            <a:off x="1847850" y="101600"/>
            <a:ext cx="1365250" cy="5854700"/>
            <a:chOff x="3016250" y="165100"/>
            <a:chExt cx="1365250" cy="5854700"/>
          </a:xfrm>
        </p:grpSpPr>
        <p:pic>
          <p:nvPicPr>
            <p:cNvPr id="19" name="Picture 1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20" name="Picture 1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21" name="Picture 2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22" name="Picture 2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23" name="Picture 2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26" name="Rectangle 25"/>
          <p:cNvSpPr/>
          <p:nvPr/>
        </p:nvSpPr>
        <p:spPr>
          <a:xfrm>
            <a:off x="3238500" y="0"/>
            <a:ext cx="520700" cy="5956300"/>
          </a:xfrm>
          <a:prstGeom prst="rect">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28" name="Straight Arrow Connector 27"/>
          <p:cNvCxnSpPr/>
          <p:nvPr/>
        </p:nvCxnSpPr>
        <p:spPr>
          <a:xfrm>
            <a:off x="2171700" y="24638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108200" y="165100"/>
            <a:ext cx="1181100" cy="1588"/>
          </a:xfrm>
          <a:prstGeom prst="straightConnector1">
            <a:avLst/>
          </a:prstGeom>
          <a:ln w="47625" cap="flat" cmpd="sng" algn="ctr">
            <a:solidFill>
              <a:srgbClr val="0000FF"/>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31"/>
          <p:cNvGrpSpPr/>
          <p:nvPr/>
        </p:nvGrpSpPr>
        <p:grpSpPr>
          <a:xfrm>
            <a:off x="4489450" y="88900"/>
            <a:ext cx="1365250" cy="5854700"/>
            <a:chOff x="3016250" y="165100"/>
            <a:chExt cx="1365250" cy="5854700"/>
          </a:xfrm>
        </p:grpSpPr>
        <p:pic>
          <p:nvPicPr>
            <p:cNvPr id="33" name="Picture 32"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34" name="Picture 33"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35" name="Picture 34"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36" name="Picture 35"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37" name="Picture 36"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grpSp>
        <p:nvGrpSpPr>
          <p:cNvPr id="8" name="Group 37"/>
          <p:cNvGrpSpPr/>
          <p:nvPr/>
        </p:nvGrpSpPr>
        <p:grpSpPr>
          <a:xfrm>
            <a:off x="8769350" y="63500"/>
            <a:ext cx="1365250" cy="5854700"/>
            <a:chOff x="3016250" y="165100"/>
            <a:chExt cx="1365250" cy="5854700"/>
          </a:xfrm>
        </p:grpSpPr>
        <p:pic>
          <p:nvPicPr>
            <p:cNvPr id="39" name="Picture 38"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40" name="Picture 39"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41" name="Picture 40"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42" name="Picture 41"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43" name="Picture 42"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pic>
        <p:nvPicPr>
          <p:cNvPr id="45" name="Picture 44" descr="Putlog.jpg"/>
          <p:cNvPicPr>
            <a:picLocks noChangeAspect="1"/>
          </p:cNvPicPr>
          <p:nvPr/>
        </p:nvPicPr>
        <p:blipFill>
          <a:blip r:embed="rId5"/>
          <a:srcRect l="2962" r="2255"/>
          <a:stretch>
            <a:fillRect/>
          </a:stretch>
        </p:blipFill>
        <p:spPr>
          <a:xfrm>
            <a:off x="5651500" y="2259012"/>
            <a:ext cx="3403600" cy="638175"/>
          </a:xfrm>
          <a:prstGeom prst="rect">
            <a:avLst/>
          </a:prstGeom>
        </p:spPr>
      </p:pic>
      <p:pic>
        <p:nvPicPr>
          <p:cNvPr id="46" name="Picture 45" descr="Putlog.jpg"/>
          <p:cNvPicPr>
            <a:picLocks noChangeAspect="1"/>
          </p:cNvPicPr>
          <p:nvPr/>
        </p:nvPicPr>
        <p:blipFill>
          <a:blip r:embed="rId5"/>
          <a:srcRect l="2962" r="2255"/>
          <a:stretch>
            <a:fillRect/>
          </a:stretch>
        </p:blipFill>
        <p:spPr>
          <a:xfrm>
            <a:off x="5664200" y="-77788"/>
            <a:ext cx="3403600" cy="6381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nodeType="clickEffect">
                                  <p:stCondLst>
                                    <p:cond delay="0"/>
                                  </p:stCondLst>
                                  <p:childTnLst>
                                    <p:animClr clrSpc="rgb" dir="cw">
                                      <p:cBhvr override="childStyle">
                                        <p:cTn id="54" dur="100" fill="hold"/>
                                        <p:tgtEl>
                                          <p:spTgt spid="2"/>
                                        </p:tgtEl>
                                        <p:attrNameLst>
                                          <p:attrName>style.color</p:attrName>
                                        </p:attrNameLst>
                                      </p:cBhvr>
                                      <p:to>
                                        <a:schemeClr val="accent2"/>
                                      </p:to>
                                    </p:animClr>
                                    <p:animClr clrSpc="rgb" dir="cw">
                                      <p:cBhvr>
                                        <p:cTn id="55" dur="100" fill="hold"/>
                                        <p:tgtEl>
                                          <p:spTgt spid="2"/>
                                        </p:tgtEl>
                                        <p:attrNameLst>
                                          <p:attrName>fillcolor</p:attrName>
                                        </p:attrNameLst>
                                      </p:cBhvr>
                                      <p:to>
                                        <a:schemeClr val="accent2"/>
                                      </p:to>
                                    </p:animClr>
                                    <p:set>
                                      <p:cBhvr>
                                        <p:cTn id="56" dur="100" fill="hold"/>
                                        <p:tgtEl>
                                          <p:spTgt spid="2"/>
                                        </p:tgtEl>
                                        <p:attrNameLst>
                                          <p:attrName>fill.type</p:attrName>
                                        </p:attrNameLst>
                                      </p:cBhvr>
                                      <p:to>
                                        <p:strVal val="solid"/>
                                      </p:to>
                                    </p:set>
                                    <p:set>
                                      <p:cBhvr>
                                        <p:cTn id="57" dur="100" fill="hold"/>
                                        <p:tgtEl>
                                          <p:spTgt spid="2"/>
                                        </p:tgtEl>
                                        <p:attrNameLst>
                                          <p:attrName>fill.on</p:attrName>
                                        </p:attrNameLst>
                                      </p:cBhvr>
                                      <p:to>
                                        <p:strVal val="true"/>
                                      </p:to>
                                    </p:set>
                                    <p:animRot by="120000">
                                      <p:cBhvr>
                                        <p:cTn id="58" dur="100" fill="hold">
                                          <p:stCondLst>
                                            <p:cond delay="0"/>
                                          </p:stCondLst>
                                        </p:cTn>
                                        <p:tgtEl>
                                          <p:spTgt spid="2"/>
                                        </p:tgtEl>
                                        <p:attrNameLst>
                                          <p:attrName>r</p:attrName>
                                        </p:attrNameLst>
                                      </p:cBhvr>
                                    </p:animRot>
                                    <p:animRot by="-240000">
                                      <p:cBhvr>
                                        <p:cTn id="59" dur="200" fill="hold">
                                          <p:stCondLst>
                                            <p:cond delay="200"/>
                                          </p:stCondLst>
                                        </p:cTn>
                                        <p:tgtEl>
                                          <p:spTgt spid="2"/>
                                        </p:tgtEl>
                                        <p:attrNameLst>
                                          <p:attrName>r</p:attrName>
                                        </p:attrNameLst>
                                      </p:cBhvr>
                                    </p:animRot>
                                    <p:animRot by="240000">
                                      <p:cBhvr>
                                        <p:cTn id="60" dur="200" fill="hold">
                                          <p:stCondLst>
                                            <p:cond delay="400"/>
                                          </p:stCondLst>
                                        </p:cTn>
                                        <p:tgtEl>
                                          <p:spTgt spid="2"/>
                                        </p:tgtEl>
                                        <p:attrNameLst>
                                          <p:attrName>r</p:attrName>
                                        </p:attrNameLst>
                                      </p:cBhvr>
                                    </p:animRot>
                                    <p:animRot by="-240000">
                                      <p:cBhvr>
                                        <p:cTn id="61" dur="200" fill="hold">
                                          <p:stCondLst>
                                            <p:cond delay="600"/>
                                          </p:stCondLst>
                                        </p:cTn>
                                        <p:tgtEl>
                                          <p:spTgt spid="2"/>
                                        </p:tgtEl>
                                        <p:attrNameLst>
                                          <p:attrName>r</p:attrName>
                                        </p:attrNameLst>
                                      </p:cBhvr>
                                    </p:animRot>
                                    <p:animRot by="120000">
                                      <p:cBhvr>
                                        <p:cTn id="62" dur="200" fill="hold">
                                          <p:stCondLst>
                                            <p:cond delay="800"/>
                                          </p:stCondLst>
                                        </p:cTn>
                                        <p:tgtEl>
                                          <p:spTgt spid="2"/>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slide(fromBottom)">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slide(fromBottom)">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20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32" presetClass="emph" presetSubtype="0" fill="hold" nodeType="clickEffect">
                                  <p:stCondLst>
                                    <p:cond delay="0"/>
                                  </p:stCondLst>
                                  <p:childTnLst>
                                    <p:animClr clrSpc="rgb" dir="cw">
                                      <p:cBhvr override="childStyle">
                                        <p:cTn id="88" dur="100" fill="hold"/>
                                        <p:tgtEl>
                                          <p:spTgt spid="3"/>
                                        </p:tgtEl>
                                        <p:attrNameLst>
                                          <p:attrName>style.color</p:attrName>
                                        </p:attrNameLst>
                                      </p:cBhvr>
                                      <p:to>
                                        <a:schemeClr val="accent2"/>
                                      </p:to>
                                    </p:animClr>
                                    <p:animClr clrSpc="rgb" dir="cw">
                                      <p:cBhvr>
                                        <p:cTn id="89" dur="100" fill="hold"/>
                                        <p:tgtEl>
                                          <p:spTgt spid="3"/>
                                        </p:tgtEl>
                                        <p:attrNameLst>
                                          <p:attrName>fillcolor</p:attrName>
                                        </p:attrNameLst>
                                      </p:cBhvr>
                                      <p:to>
                                        <a:schemeClr val="accent2"/>
                                      </p:to>
                                    </p:animClr>
                                    <p:set>
                                      <p:cBhvr>
                                        <p:cTn id="90" dur="100" fill="hold"/>
                                        <p:tgtEl>
                                          <p:spTgt spid="3"/>
                                        </p:tgtEl>
                                        <p:attrNameLst>
                                          <p:attrName>fill.type</p:attrName>
                                        </p:attrNameLst>
                                      </p:cBhvr>
                                      <p:to>
                                        <p:strVal val="solid"/>
                                      </p:to>
                                    </p:set>
                                    <p:set>
                                      <p:cBhvr>
                                        <p:cTn id="91" dur="100" fill="hold"/>
                                        <p:tgtEl>
                                          <p:spTgt spid="3"/>
                                        </p:tgtEl>
                                        <p:attrNameLst>
                                          <p:attrName>fill.on</p:attrName>
                                        </p:attrNameLst>
                                      </p:cBhvr>
                                      <p:to>
                                        <p:strVal val="true"/>
                                      </p:to>
                                    </p:set>
                                    <p:animRot by="120000">
                                      <p:cBhvr>
                                        <p:cTn id="92" dur="100" fill="hold">
                                          <p:stCondLst>
                                            <p:cond delay="0"/>
                                          </p:stCondLst>
                                        </p:cTn>
                                        <p:tgtEl>
                                          <p:spTgt spid="3"/>
                                        </p:tgtEl>
                                        <p:attrNameLst>
                                          <p:attrName>r</p:attrName>
                                        </p:attrNameLst>
                                      </p:cBhvr>
                                    </p:animRot>
                                    <p:animRot by="-240000">
                                      <p:cBhvr>
                                        <p:cTn id="93" dur="200" fill="hold">
                                          <p:stCondLst>
                                            <p:cond delay="200"/>
                                          </p:stCondLst>
                                        </p:cTn>
                                        <p:tgtEl>
                                          <p:spTgt spid="3"/>
                                        </p:tgtEl>
                                        <p:attrNameLst>
                                          <p:attrName>r</p:attrName>
                                        </p:attrNameLst>
                                      </p:cBhvr>
                                    </p:animRot>
                                    <p:animRot by="240000">
                                      <p:cBhvr>
                                        <p:cTn id="94" dur="200" fill="hold">
                                          <p:stCondLst>
                                            <p:cond delay="400"/>
                                          </p:stCondLst>
                                        </p:cTn>
                                        <p:tgtEl>
                                          <p:spTgt spid="3"/>
                                        </p:tgtEl>
                                        <p:attrNameLst>
                                          <p:attrName>r</p:attrName>
                                        </p:attrNameLst>
                                      </p:cBhvr>
                                    </p:animRot>
                                    <p:animRot by="-240000">
                                      <p:cBhvr>
                                        <p:cTn id="95" dur="200" fill="hold">
                                          <p:stCondLst>
                                            <p:cond delay="600"/>
                                          </p:stCondLst>
                                        </p:cTn>
                                        <p:tgtEl>
                                          <p:spTgt spid="3"/>
                                        </p:tgtEl>
                                        <p:attrNameLst>
                                          <p:attrName>r</p:attrName>
                                        </p:attrNameLst>
                                      </p:cBhvr>
                                    </p:animRot>
                                    <p:animRot by="120000">
                                      <p:cBhvr>
                                        <p:cTn id="96" dur="200" fill="hold">
                                          <p:stCondLst>
                                            <p:cond delay="800"/>
                                          </p:stCondLst>
                                        </p:cTn>
                                        <p:tgtEl>
                                          <p:spTgt spid="3"/>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20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Clr clrSpc="rgb" dir="cw">
                                      <p:cBhvr override="childStyle">
                                        <p:cTn id="105" dur="100" fill="hold"/>
                                        <p:tgtEl>
                                          <p:spTgt spid="8"/>
                                        </p:tgtEl>
                                        <p:attrNameLst>
                                          <p:attrName>style.color</p:attrName>
                                        </p:attrNameLst>
                                      </p:cBhvr>
                                      <p:to>
                                        <a:schemeClr val="accent2"/>
                                      </p:to>
                                    </p:animClr>
                                    <p:animClr clrSpc="rgb" dir="cw">
                                      <p:cBhvr>
                                        <p:cTn id="106" dur="100" fill="hold"/>
                                        <p:tgtEl>
                                          <p:spTgt spid="8"/>
                                        </p:tgtEl>
                                        <p:attrNameLst>
                                          <p:attrName>fillcolor</p:attrName>
                                        </p:attrNameLst>
                                      </p:cBhvr>
                                      <p:to>
                                        <a:schemeClr val="accent2"/>
                                      </p:to>
                                    </p:animClr>
                                    <p:set>
                                      <p:cBhvr>
                                        <p:cTn id="107" dur="100" fill="hold"/>
                                        <p:tgtEl>
                                          <p:spTgt spid="8"/>
                                        </p:tgtEl>
                                        <p:attrNameLst>
                                          <p:attrName>fill.type</p:attrName>
                                        </p:attrNameLst>
                                      </p:cBhvr>
                                      <p:to>
                                        <p:strVal val="solid"/>
                                      </p:to>
                                    </p:set>
                                    <p:set>
                                      <p:cBhvr>
                                        <p:cTn id="108" dur="100" fill="hold"/>
                                        <p:tgtEl>
                                          <p:spTgt spid="8"/>
                                        </p:tgtEl>
                                        <p:attrNameLst>
                                          <p:attrName>fill.on</p:attrName>
                                        </p:attrNameLst>
                                      </p:cBhvr>
                                      <p:to>
                                        <p:strVal val="true"/>
                                      </p:to>
                                    </p:set>
                                    <p:animRot by="120000">
                                      <p:cBhvr>
                                        <p:cTn id="109" dur="100" fill="hold">
                                          <p:stCondLst>
                                            <p:cond delay="0"/>
                                          </p:stCondLst>
                                        </p:cTn>
                                        <p:tgtEl>
                                          <p:spTgt spid="8"/>
                                        </p:tgtEl>
                                        <p:attrNameLst>
                                          <p:attrName>r</p:attrName>
                                        </p:attrNameLst>
                                      </p:cBhvr>
                                    </p:animRot>
                                    <p:animRot by="-240000">
                                      <p:cBhvr>
                                        <p:cTn id="110" dur="200" fill="hold">
                                          <p:stCondLst>
                                            <p:cond delay="200"/>
                                          </p:stCondLst>
                                        </p:cTn>
                                        <p:tgtEl>
                                          <p:spTgt spid="8"/>
                                        </p:tgtEl>
                                        <p:attrNameLst>
                                          <p:attrName>r</p:attrName>
                                        </p:attrNameLst>
                                      </p:cBhvr>
                                    </p:animRot>
                                    <p:animRot by="240000">
                                      <p:cBhvr>
                                        <p:cTn id="111" dur="200" fill="hold">
                                          <p:stCondLst>
                                            <p:cond delay="400"/>
                                          </p:stCondLst>
                                        </p:cTn>
                                        <p:tgtEl>
                                          <p:spTgt spid="8"/>
                                        </p:tgtEl>
                                        <p:attrNameLst>
                                          <p:attrName>r</p:attrName>
                                        </p:attrNameLst>
                                      </p:cBhvr>
                                    </p:animRot>
                                    <p:animRot by="-240000">
                                      <p:cBhvr>
                                        <p:cTn id="112" dur="200" fill="hold">
                                          <p:stCondLst>
                                            <p:cond delay="600"/>
                                          </p:stCondLst>
                                        </p:cTn>
                                        <p:tgtEl>
                                          <p:spTgt spid="8"/>
                                        </p:tgtEl>
                                        <p:attrNameLst>
                                          <p:attrName>r</p:attrName>
                                        </p:attrNameLst>
                                      </p:cBhvr>
                                    </p:animRot>
                                    <p:animRot by="120000">
                                      <p:cBhvr>
                                        <p:cTn id="113" dur="200" fill="hold">
                                          <p:stCondLst>
                                            <p:cond delay="800"/>
                                          </p:stCondLst>
                                        </p:cTn>
                                        <p:tgtEl>
                                          <p:spTgt spid="8"/>
                                        </p:tgtEl>
                                        <p:attrNameLst>
                                          <p:attrName>r</p:attrName>
                                        </p:attrNameLst>
                                      </p:cBhvr>
                                    </p:animRot>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0"/>
                                        <p:tgtEl>
                                          <p:spTgt spid="45"/>
                                        </p:tgtEl>
                                      </p:cBhvr>
                                    </p:animEffect>
                                    <p:anim calcmode="lin" valueType="num">
                                      <p:cBhvr>
                                        <p:cTn id="119" dur="1000" fill="hold"/>
                                        <p:tgtEl>
                                          <p:spTgt spid="45"/>
                                        </p:tgtEl>
                                        <p:attrNameLst>
                                          <p:attrName>ppt_x</p:attrName>
                                        </p:attrNameLst>
                                      </p:cBhvr>
                                      <p:tavLst>
                                        <p:tav tm="0">
                                          <p:val>
                                            <p:strVal val="#ppt_x"/>
                                          </p:val>
                                        </p:tav>
                                        <p:tav tm="100000">
                                          <p:val>
                                            <p:strVal val="#ppt_x"/>
                                          </p:val>
                                        </p:tav>
                                      </p:tavLst>
                                    </p:anim>
                                    <p:anim calcmode="lin" valueType="num">
                                      <p:cBhvr>
                                        <p:cTn id="12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nodeType="click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000"/>
                                        <p:tgtEl>
                                          <p:spTgt spid="46"/>
                                        </p:tgtEl>
                                      </p:cBhvr>
                                    </p:animEffect>
                                    <p:anim calcmode="lin" valueType="num">
                                      <p:cBhvr>
                                        <p:cTn id="126" dur="1000" fill="hold"/>
                                        <p:tgtEl>
                                          <p:spTgt spid="46"/>
                                        </p:tgtEl>
                                        <p:attrNameLst>
                                          <p:attrName>ppt_x</p:attrName>
                                        </p:attrNameLst>
                                      </p:cBhvr>
                                      <p:tavLst>
                                        <p:tav tm="0">
                                          <p:val>
                                            <p:strVal val="#ppt_x"/>
                                          </p:val>
                                        </p:tav>
                                        <p:tav tm="100000">
                                          <p:val>
                                            <p:strVal val="#ppt_x"/>
                                          </p:val>
                                        </p:tav>
                                      </p:tavLst>
                                    </p:anim>
                                    <p:anim calcmode="lin" valueType="num">
                                      <p:cBhvr>
                                        <p:cTn id="12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ression.psd"/>
          <p:cNvPicPr>
            <a:picLocks noChangeAspect="1"/>
          </p:cNvPicPr>
          <p:nvPr/>
        </p:nvPicPr>
        <p:blipFill>
          <a:blip r:embed="rId3"/>
          <a:stretch>
            <a:fillRect/>
          </a:stretch>
        </p:blipFill>
        <p:spPr>
          <a:xfrm>
            <a:off x="614362" y="1160462"/>
            <a:ext cx="5546732" cy="4008438"/>
          </a:xfrm>
          <a:prstGeom prst="rect">
            <a:avLst/>
          </a:prstGeom>
        </p:spPr>
      </p:pic>
      <p:sp>
        <p:nvSpPr>
          <p:cNvPr id="5" name="Left Arrow 4"/>
          <p:cNvSpPr/>
          <p:nvPr/>
        </p:nvSpPr>
        <p:spPr>
          <a:xfrm>
            <a:off x="4368800" y="50673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Left Arrow 6"/>
          <p:cNvSpPr/>
          <p:nvPr/>
        </p:nvSpPr>
        <p:spPr>
          <a:xfrm flipH="1">
            <a:off x="1181100" y="50673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2057400" y="736600"/>
            <a:ext cx="3086100" cy="553998"/>
          </a:xfrm>
          <a:prstGeom prst="rect">
            <a:avLst/>
          </a:prstGeom>
          <a:noFill/>
        </p:spPr>
        <p:txBody>
          <a:bodyPr wrap="square" rtlCol="0">
            <a:spAutoFit/>
          </a:bodyPr>
          <a:lstStyle/>
          <a:p>
            <a:pPr rtl="0"/>
            <a:r>
              <a:rPr lang="es-US" sz="3000">
                <a:solidFill>
                  <a:schemeClr val="tx2"/>
                </a:solidFill>
              </a:rPr>
              <a:t>COMPRESIÓN</a:t>
            </a:r>
          </a:p>
        </p:txBody>
      </p:sp>
      <p:pic>
        <p:nvPicPr>
          <p:cNvPr id="9" name="Picture 8" descr="Tension.psd"/>
          <p:cNvPicPr>
            <a:picLocks noChangeAspect="1"/>
          </p:cNvPicPr>
          <p:nvPr/>
        </p:nvPicPr>
        <p:blipFill>
          <a:blip r:embed="rId4"/>
          <a:srcRect t="2703"/>
          <a:stretch>
            <a:fillRect/>
          </a:stretch>
        </p:blipFill>
        <p:spPr>
          <a:xfrm>
            <a:off x="5854701" y="2400300"/>
            <a:ext cx="5951036" cy="1714499"/>
          </a:xfrm>
          <a:prstGeom prst="rect">
            <a:avLst/>
          </a:prstGeom>
        </p:spPr>
      </p:pic>
      <p:sp>
        <p:nvSpPr>
          <p:cNvPr id="11" name="Left Arrow 10"/>
          <p:cNvSpPr/>
          <p:nvPr/>
        </p:nvSpPr>
        <p:spPr>
          <a:xfrm flipH="1">
            <a:off x="9156700" y="5041900"/>
            <a:ext cx="1117600" cy="330200"/>
          </a:xfrm>
          <a:prstGeom prst="leftArrow">
            <a:avLst>
              <a:gd name="adj1" fmla="val 50000"/>
              <a:gd name="adj2" fmla="val 50000"/>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Left Arrow 11"/>
          <p:cNvSpPr/>
          <p:nvPr/>
        </p:nvSpPr>
        <p:spPr>
          <a:xfrm>
            <a:off x="7835900" y="5029200"/>
            <a:ext cx="1270000" cy="330200"/>
          </a:xfrm>
          <a:prstGeom prst="leftArrow">
            <a:avLst/>
          </a:prstGeom>
          <a:solidFill>
            <a:srgbClr val="003F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8089900" y="723900"/>
            <a:ext cx="2374900" cy="569387"/>
          </a:xfrm>
          <a:prstGeom prst="rect">
            <a:avLst/>
          </a:prstGeom>
          <a:noFill/>
        </p:spPr>
        <p:txBody>
          <a:bodyPr wrap="square" rtlCol="0">
            <a:spAutoFit/>
          </a:bodyPr>
          <a:lstStyle/>
          <a:p>
            <a:pPr rtl="0"/>
            <a:r>
              <a:rPr lang="es-US" sz="3000">
                <a:solidFill>
                  <a:schemeClr val="tx2"/>
                </a:solidFill>
              </a:rPr>
              <a:t>TENSIÓN</a:t>
            </a:r>
          </a:p>
        </p:txBody>
      </p:sp>
      <p:sp>
        <p:nvSpPr>
          <p:cNvPr id="14" name="TextBox 13"/>
          <p:cNvSpPr txBox="1"/>
          <p:nvPr/>
        </p:nvSpPr>
        <p:spPr>
          <a:xfrm>
            <a:off x="1996061" y="5499100"/>
            <a:ext cx="3526573" cy="754053"/>
          </a:xfrm>
          <a:prstGeom prst="rect">
            <a:avLst/>
          </a:prstGeom>
          <a:noFill/>
        </p:spPr>
        <p:txBody>
          <a:bodyPr wrap="square" rtlCol="0">
            <a:spAutoFit/>
          </a:bodyPr>
          <a:lstStyle/>
          <a:p>
            <a:pPr rtl="0"/>
            <a:r>
              <a:rPr lang="es-US" sz="4300" spc="300" dirty="0">
                <a:solidFill>
                  <a:schemeClr val="tx2"/>
                </a:solidFill>
              </a:rPr>
              <a:t>EMPUJAR</a:t>
            </a:r>
          </a:p>
        </p:txBody>
      </p:sp>
      <p:sp>
        <p:nvSpPr>
          <p:cNvPr id="15" name="TextBox 14"/>
          <p:cNvSpPr txBox="1"/>
          <p:nvPr/>
        </p:nvSpPr>
        <p:spPr>
          <a:xfrm>
            <a:off x="8203883" y="5422900"/>
            <a:ext cx="1879600" cy="754053"/>
          </a:xfrm>
          <a:prstGeom prst="rect">
            <a:avLst/>
          </a:prstGeom>
          <a:noFill/>
        </p:spPr>
        <p:txBody>
          <a:bodyPr wrap="square" rtlCol="0">
            <a:spAutoFit/>
          </a:bodyPr>
          <a:lstStyle/>
          <a:p>
            <a:pPr rtl="0"/>
            <a:r>
              <a:rPr lang="es-US" sz="4300" spc="300" dirty="0">
                <a:solidFill>
                  <a:schemeClr val="tx2"/>
                </a:solidFill>
              </a:rPr>
              <a:t>TIRAR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0" presetClass="entr" presetSubtype="0" de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000" fill="hold"/>
                                        <p:tgtEl>
                                          <p:spTgt spid="14"/>
                                        </p:tgtEl>
                                        <p:attrNameLst>
                                          <p:attrName>ppt_w</p:attrName>
                                        </p:attrNameLst>
                                      </p:cBhvr>
                                      <p:tavLst>
                                        <p:tav tm="0">
                                          <p:val>
                                            <p:strVal val="#ppt_w+.3"/>
                                          </p:val>
                                        </p:tav>
                                        <p:tav tm="100000">
                                          <p:val>
                                            <p:strVal val="#ppt_w"/>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animEffect transition="in" filter="fade">
                                      <p:cBhvr>
                                        <p:cTn id="17" dur="2000"/>
                                        <p:tgtEl>
                                          <p:spTgt spid="14"/>
                                        </p:tgtEl>
                                      </p:cBhvr>
                                    </p:animEffect>
                                  </p:childTnLst>
                                </p:cTn>
                              </p:par>
                              <p:par>
                                <p:cTn id="18" presetID="1" presetClass="entr"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0" presetClass="path" presetSubtype="0" accel="50000" decel="50000" fill="hold" grpId="0" nodeType="withEffect">
                                  <p:stCondLst>
                                    <p:cond delay="0"/>
                                  </p:stCondLst>
                                  <p:childTnLst>
                                    <p:animMotion origin="layout" path="M 1.66667E-6 -2.96296E-6 L 0.09271 -0.00185 " pathEditMode="relative" rAng="0" ptsTypes="AA">
                                      <p:cBhvr>
                                        <p:cTn id="21" dur="2000" fill="hold"/>
                                        <p:tgtEl>
                                          <p:spTgt spid="7"/>
                                        </p:tgtEl>
                                        <p:attrNameLst>
                                          <p:attrName>ppt_x</p:attrName>
                                          <p:attrName>ppt_y</p:attrName>
                                        </p:attrNameLst>
                                      </p:cBhvr>
                                      <p:rCtr x="4600" y="-100"/>
                                    </p:animMotion>
                                  </p:childTnLst>
                                </p:cTn>
                              </p:par>
                              <p:par>
                                <p:cTn id="22" presetID="1"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0" presetClass="path" presetSubtype="0" accel="50000" decel="50000" fill="hold" grpId="0" nodeType="withEffect">
                                  <p:stCondLst>
                                    <p:cond delay="0"/>
                                  </p:stCondLst>
                                  <p:childTnLst>
                                    <p:animMotion origin="layout" path="M 3.33333E-6 -2.96296E-6 L -0.08542 0.00185 " pathEditMode="relative" ptsTypes="AA">
                                      <p:cBhvr>
                                        <p:cTn id="25" dur="2000" fill="hold"/>
                                        <p:tgtEl>
                                          <p:spTgt spid="5"/>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500"/>
                            </p:stCondLst>
                            <p:childTnLst>
                              <p:par>
                                <p:cTn id="37" presetID="55" presetClass="entr" presetSubtype="0" fill="hold" grpId="0" nodeType="afterEffect">
                                  <p:stCondLst>
                                    <p:cond delay="0"/>
                                  </p:stCondLst>
                                  <p:iterate type="wd">
                                    <p:tmPct val="10000"/>
                                  </p:iterate>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strVal val="#ppt_w*0.70"/>
                                          </p:val>
                                        </p:tav>
                                        <p:tav tm="100000">
                                          <p:val>
                                            <p:strVal val="#ppt_w"/>
                                          </p:val>
                                        </p:tav>
                                      </p:tavLst>
                                    </p:anim>
                                    <p:anim calcmode="lin" valueType="num">
                                      <p:cBhvr>
                                        <p:cTn id="40" dur="2000" fill="hold"/>
                                        <p:tgtEl>
                                          <p:spTgt spid="15"/>
                                        </p:tgtEl>
                                        <p:attrNameLst>
                                          <p:attrName>ppt_h</p:attrName>
                                        </p:attrNameLst>
                                      </p:cBhvr>
                                      <p:tavLst>
                                        <p:tav tm="0">
                                          <p:val>
                                            <p:strVal val="#ppt_h"/>
                                          </p:val>
                                        </p:tav>
                                        <p:tav tm="100000">
                                          <p:val>
                                            <p:strVal val="#ppt_h"/>
                                          </p:val>
                                        </p:tav>
                                      </p:tavLst>
                                    </p:anim>
                                    <p:animEffect transition="in" filter="fade">
                                      <p:cBhvr>
                                        <p:cTn id="41" dur="2000"/>
                                        <p:tgtEl>
                                          <p:spTgt spid="15"/>
                                        </p:tgtEl>
                                      </p:cBhvr>
                                    </p:animEffect>
                                  </p:childTnLst>
                                </p:cTn>
                              </p:par>
                              <p:par>
                                <p:cTn id="42" presetID="1" presetClass="entr" presetSubtype="0" fill="hold" grpId="1"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1.66667E-6 -2.96296E-6 L 0.09271 -0.00185 " pathEditMode="relative" rAng="0" ptsTypes="AA">
                                      <p:cBhvr>
                                        <p:cTn id="47" dur="2000" fill="hold"/>
                                        <p:tgtEl>
                                          <p:spTgt spid="11"/>
                                        </p:tgtEl>
                                        <p:attrNameLst>
                                          <p:attrName>ppt_x</p:attrName>
                                          <p:attrName>ppt_y</p:attrName>
                                        </p:attrNameLst>
                                      </p:cBhvr>
                                      <p:rCtr x="4600" y="-100"/>
                                    </p:animMotion>
                                  </p:childTnLst>
                                </p:cTn>
                              </p:par>
                              <p:par>
                                <p:cTn id="48" presetID="0" presetClass="path" presetSubtype="0" accel="50000" decel="50000" fill="hold" grpId="0" nodeType="withEffect">
                                  <p:stCondLst>
                                    <p:cond delay="0"/>
                                  </p:stCondLst>
                                  <p:childTnLst>
                                    <p:animMotion origin="layout" path="M 3.33333E-6 -2.96296E-6 L -0.08542 0.00185 " pathEditMode="relative" ptsTypes="AA">
                                      <p:cBhvr>
                                        <p:cTn id="49"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p:bldP spid="11" grpId="0" animBg="1"/>
      <p:bldP spid="11" grpId="1" animBg="1"/>
      <p:bldP spid="12" grpId="0" animBg="1"/>
      <p:bldP spid="12" grpId="1" animBg="1"/>
      <p:bldP spid="13" grpId="0"/>
      <p:bldP spid="14" grpId="0"/>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urch Tie LOW RES.jpg"/>
          <p:cNvPicPr>
            <a:picLocks noChangeAspect="1"/>
          </p:cNvPicPr>
          <p:nvPr/>
        </p:nvPicPr>
        <p:blipFill>
          <a:blip r:embed="rId3"/>
          <a:srcRect t="2534" b="22326"/>
          <a:stretch>
            <a:fillRect/>
          </a:stretch>
        </p:blipFill>
        <p:spPr>
          <a:xfrm>
            <a:off x="0" y="-12700"/>
            <a:ext cx="12192000" cy="6870700"/>
          </a:xfrm>
          <a:prstGeom prst="rect">
            <a:avLst/>
          </a:prstGeom>
        </p:spPr>
      </p:pic>
      <p:sp>
        <p:nvSpPr>
          <p:cNvPr id="7" name="Right Arrow 6"/>
          <p:cNvSpPr/>
          <p:nvPr/>
        </p:nvSpPr>
        <p:spPr>
          <a:xfrm rot="2044365">
            <a:off x="3286543" y="220708"/>
            <a:ext cx="2360627" cy="446993"/>
          </a:xfrm>
          <a:prstGeom prst="rightArrow">
            <a:avLst/>
          </a:prstGeom>
          <a:solidFill>
            <a:srgbClr val="80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Left Arrow 7"/>
          <p:cNvSpPr/>
          <p:nvPr/>
        </p:nvSpPr>
        <p:spPr>
          <a:xfrm rot="2205316">
            <a:off x="7807466" y="1821414"/>
            <a:ext cx="2723610" cy="468094"/>
          </a:xfrm>
          <a:prstGeom prst="leftArrow">
            <a:avLst/>
          </a:prstGeom>
          <a:solidFill>
            <a:srgbClr val="800000">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1862254" y="1896527"/>
            <a:ext cx="4103647" cy="1138773"/>
          </a:xfrm>
          <a:prstGeom prst="rect">
            <a:avLst/>
          </a:prstGeom>
          <a:noFill/>
        </p:spPr>
        <p:txBody>
          <a:bodyPr wrap="square" rtlCol="0">
            <a:spAutoFit/>
          </a:bodyPr>
          <a:lstStyle/>
          <a:p>
            <a:pPr rtl="0"/>
            <a:r>
              <a:rPr lang="es-US" sz="6800" dirty="0">
                <a:solidFill>
                  <a:schemeClr val="accent1"/>
                </a:solidFill>
              </a:rPr>
              <a:t>AMARRE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05937 -0.05463 L 0.52188 0.65092 " pathEditMode="relative" rAng="0" ptsTypes="AA">
                                      <p:cBhvr>
                                        <p:cTn id="11" dur="5000" fill="hold"/>
                                        <p:tgtEl>
                                          <p:spTgt spid="7"/>
                                        </p:tgtEl>
                                        <p:attrNameLst>
                                          <p:attrName>ppt_x</p:attrName>
                                          <p:attrName>ppt_y</p:attrName>
                                        </p:attrNameLst>
                                      </p:cBhvr>
                                      <p:rCtr x="29100" y="35300"/>
                                    </p:animMotion>
                                  </p:childTnLst>
                                </p:cTn>
                              </p:par>
                              <p:par>
                                <p:cTn id="12" presetID="0" presetClass="path" presetSubtype="0" accel="50000" decel="50000" fill="hold" grpId="0" nodeType="withEffect">
                                  <p:stCondLst>
                                    <p:cond delay="0"/>
                                  </p:stCondLst>
                                  <p:childTnLst>
                                    <p:animMotion origin="layout" path="M 0.06875 0.09305 L -0.24895 -0.33473 " pathEditMode="relative" ptsTypes="AA">
                                      <p:cBhvr>
                                        <p:cTn id="13"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0" animBg="1"/>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59700" y="404235"/>
            <a:ext cx="3987800" cy="769441"/>
          </a:xfrm>
          <a:prstGeom prst="rect">
            <a:avLst/>
          </a:prstGeom>
          <a:noFill/>
        </p:spPr>
        <p:txBody>
          <a:bodyPr wrap="square" rtlCol="0">
            <a:spAutoFit/>
          </a:bodyPr>
          <a:lstStyle/>
          <a:p>
            <a:pPr rtl="0"/>
            <a:r>
              <a:rPr lang="es-US" sz="4400" dirty="0">
                <a:solidFill>
                  <a:srgbClr val="44546A"/>
                </a:solidFill>
              </a:rPr>
              <a:t>PUNTOS DE ANCLAJE</a:t>
            </a:r>
          </a:p>
        </p:txBody>
      </p:sp>
      <p:sp>
        <p:nvSpPr>
          <p:cNvPr id="7" name="TextBox 6"/>
          <p:cNvSpPr txBox="1"/>
          <p:nvPr/>
        </p:nvSpPr>
        <p:spPr>
          <a:xfrm>
            <a:off x="7823200" y="2009381"/>
            <a:ext cx="4140200" cy="3785652"/>
          </a:xfrm>
          <a:prstGeom prst="rect">
            <a:avLst/>
          </a:prstGeom>
          <a:noFill/>
        </p:spPr>
        <p:txBody>
          <a:bodyPr wrap="square" rtlCol="0">
            <a:spAutoFit/>
          </a:bodyPr>
          <a:lstStyle/>
          <a:p>
            <a:pPr rtl="0"/>
            <a:r>
              <a:rPr lang="es-US" sz="2200" dirty="0">
                <a:solidFill>
                  <a:srgbClr val="595959"/>
                </a:solidFill>
              </a:rPr>
              <a:t>La elección del punto de anclaje está normalmente determinada por:</a:t>
            </a:r>
          </a:p>
          <a:p>
            <a:pPr rtl="0"/>
            <a:endParaRPr lang="en-US" sz="2200" dirty="0">
              <a:solidFill>
                <a:srgbClr val="595959"/>
              </a:solidFill>
            </a:endParaRPr>
          </a:p>
          <a:p>
            <a:pPr marL="714375" lvl="1" indent="-257175" rtl="0">
              <a:spcAft>
                <a:spcPts val="1200"/>
              </a:spcAft>
              <a:buFont typeface="Arial"/>
              <a:buChar char="•"/>
            </a:pPr>
            <a:r>
              <a:rPr lang="es-US" sz="2200" dirty="0">
                <a:solidFill>
                  <a:srgbClr val="595959"/>
                </a:solidFill>
              </a:rPr>
              <a:t>la fuerza requerida;</a:t>
            </a:r>
          </a:p>
          <a:p>
            <a:pPr marL="714375" lvl="1" indent="-257175" rtl="0">
              <a:spcAft>
                <a:spcPts val="1200"/>
              </a:spcAft>
              <a:buFont typeface="Arial"/>
              <a:buChar char="•"/>
            </a:pPr>
            <a:r>
              <a:rPr lang="es-US" sz="2200" dirty="0">
                <a:solidFill>
                  <a:srgbClr val="595959"/>
                </a:solidFill>
              </a:rPr>
              <a:t>el material en el que se fija el punto de anclaje; </a:t>
            </a:r>
          </a:p>
          <a:p>
            <a:pPr marL="714375" lvl="1" indent="-257175" rtl="0">
              <a:spcAft>
                <a:spcPts val="1200"/>
              </a:spcAft>
              <a:buFont typeface="Arial"/>
              <a:buChar char="•"/>
            </a:pPr>
            <a:r>
              <a:rPr lang="es-US" sz="2200" dirty="0">
                <a:solidFill>
                  <a:srgbClr val="595959"/>
                </a:solidFill>
              </a:rPr>
              <a:t>la compatibilidad con los otros componentes de amarre.</a:t>
            </a:r>
          </a:p>
        </p:txBody>
      </p:sp>
      <p:pic>
        <p:nvPicPr>
          <p:cNvPr id="3" name="Picture 2">
            <a:extLst>
              <a:ext uri="{FF2B5EF4-FFF2-40B4-BE49-F238E27FC236}">
                <a16:creationId xmlns:a16="http://schemas.microsoft.com/office/drawing/2014/main" id="{7D9BB536-E908-A747-B5A6-06DA087F5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123566"/>
            <a:ext cx="7015722" cy="494396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8C1D82-9A2E-414E-9CDD-2F8E85E86E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136" y="274320"/>
            <a:ext cx="7647422" cy="5722620"/>
          </a:xfrm>
          <a:prstGeom prst="rect">
            <a:avLst/>
          </a:prstGeom>
        </p:spPr>
      </p:pic>
      <p:sp>
        <p:nvSpPr>
          <p:cNvPr id="8" name="TextBox 7"/>
          <p:cNvSpPr txBox="1"/>
          <p:nvPr/>
        </p:nvSpPr>
        <p:spPr>
          <a:xfrm>
            <a:off x="7277100" y="4089400"/>
            <a:ext cx="4495800" cy="1446550"/>
          </a:xfrm>
          <a:prstGeom prst="rect">
            <a:avLst/>
          </a:prstGeom>
          <a:noFill/>
        </p:spPr>
        <p:txBody>
          <a:bodyPr wrap="square" rtlCol="0">
            <a:spAutoFit/>
          </a:bodyPr>
          <a:lstStyle/>
          <a:p>
            <a:pPr algn="ctr" rtl="0"/>
            <a:r>
              <a:rPr lang="es-US" sz="4400" cap="all" dirty="0">
                <a:solidFill>
                  <a:schemeClr val="tx2"/>
                </a:solidFill>
              </a:rPr>
              <a:t>DISTANCIA DE AMARRE VERTICAL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6750" y="2114296"/>
            <a:ext cx="4495800" cy="1446550"/>
          </a:xfrm>
          <a:prstGeom prst="rect">
            <a:avLst/>
          </a:prstGeom>
          <a:noFill/>
        </p:spPr>
        <p:txBody>
          <a:bodyPr wrap="square" rtlCol="0">
            <a:spAutoFit/>
          </a:bodyPr>
          <a:lstStyle/>
          <a:p>
            <a:pPr algn="ctr" rtl="0"/>
            <a:r>
              <a:rPr lang="es-US" sz="4400" cap="all">
                <a:solidFill>
                  <a:schemeClr val="tx2"/>
                </a:solidFill>
              </a:rPr>
              <a:t>DISTANCIA DE AMARRE HORIZONTAL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0808" y="349250"/>
            <a:ext cx="6713829" cy="589915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930650" y="177800"/>
            <a:ext cx="1365250" cy="5854700"/>
            <a:chOff x="3016250" y="165100"/>
            <a:chExt cx="1365250" cy="5854700"/>
          </a:xfrm>
        </p:grpSpPr>
        <p:pic>
          <p:nvPicPr>
            <p:cNvPr id="5" name="Picture 4" descr="201682519609.jpg"/>
            <p:cNvPicPr>
              <a:picLocks noChangeAspect="1"/>
            </p:cNvPicPr>
            <p:nvPr/>
          </p:nvPicPr>
          <p:blipFill>
            <a:blip r:embed="rId3"/>
            <a:srcRect t="6538" b="12606"/>
            <a:stretch>
              <a:fillRect/>
            </a:stretch>
          </p:blipFill>
          <p:spPr>
            <a:xfrm>
              <a:off x="3016250" y="4838700"/>
              <a:ext cx="1352550" cy="1181100"/>
            </a:xfrm>
            <a:prstGeom prst="rect">
              <a:avLst/>
            </a:prstGeom>
          </p:spPr>
        </p:pic>
        <p:pic>
          <p:nvPicPr>
            <p:cNvPr id="6" name="Picture 5" descr="201682519609.jpg"/>
            <p:cNvPicPr>
              <a:picLocks noChangeAspect="1"/>
            </p:cNvPicPr>
            <p:nvPr/>
          </p:nvPicPr>
          <p:blipFill>
            <a:blip r:embed="rId3"/>
            <a:srcRect t="6538" b="12606"/>
            <a:stretch>
              <a:fillRect/>
            </a:stretch>
          </p:blipFill>
          <p:spPr>
            <a:xfrm>
              <a:off x="3028950" y="3670300"/>
              <a:ext cx="1352550" cy="1181100"/>
            </a:xfrm>
            <a:prstGeom prst="rect">
              <a:avLst/>
            </a:prstGeom>
          </p:spPr>
        </p:pic>
        <p:pic>
          <p:nvPicPr>
            <p:cNvPr id="7" name="Picture 6" descr="201682519609.jpg"/>
            <p:cNvPicPr>
              <a:picLocks noChangeAspect="1"/>
            </p:cNvPicPr>
            <p:nvPr/>
          </p:nvPicPr>
          <p:blipFill>
            <a:blip r:embed="rId3"/>
            <a:srcRect t="6538" b="12606"/>
            <a:stretch>
              <a:fillRect/>
            </a:stretch>
          </p:blipFill>
          <p:spPr>
            <a:xfrm>
              <a:off x="3028950" y="2514600"/>
              <a:ext cx="1352550" cy="1181100"/>
            </a:xfrm>
            <a:prstGeom prst="rect">
              <a:avLst/>
            </a:prstGeom>
          </p:spPr>
        </p:pic>
        <p:pic>
          <p:nvPicPr>
            <p:cNvPr id="8" name="Picture 7" descr="201682519609.jpg"/>
            <p:cNvPicPr>
              <a:picLocks noChangeAspect="1"/>
            </p:cNvPicPr>
            <p:nvPr/>
          </p:nvPicPr>
          <p:blipFill>
            <a:blip r:embed="rId3"/>
            <a:srcRect t="6538" b="12606"/>
            <a:stretch>
              <a:fillRect/>
            </a:stretch>
          </p:blipFill>
          <p:spPr>
            <a:xfrm>
              <a:off x="3028950" y="1346200"/>
              <a:ext cx="1352550" cy="1181100"/>
            </a:xfrm>
            <a:prstGeom prst="rect">
              <a:avLst/>
            </a:prstGeom>
          </p:spPr>
        </p:pic>
        <p:pic>
          <p:nvPicPr>
            <p:cNvPr id="9" name="Picture 8" descr="201682519609.jpg"/>
            <p:cNvPicPr>
              <a:picLocks noChangeAspect="1"/>
            </p:cNvPicPr>
            <p:nvPr/>
          </p:nvPicPr>
          <p:blipFill>
            <a:blip r:embed="rId3"/>
            <a:srcRect t="6538" b="12606"/>
            <a:stretch>
              <a:fillRect/>
            </a:stretch>
          </p:blipFill>
          <p:spPr>
            <a:xfrm>
              <a:off x="3028950" y="165100"/>
              <a:ext cx="1352550" cy="1181100"/>
            </a:xfrm>
            <a:prstGeom prst="rect">
              <a:avLst/>
            </a:prstGeom>
          </p:spPr>
        </p:pic>
      </p:grpSp>
      <p:sp>
        <p:nvSpPr>
          <p:cNvPr id="10" name="TextBox 9"/>
          <p:cNvSpPr txBox="1"/>
          <p:nvPr/>
        </p:nvSpPr>
        <p:spPr>
          <a:xfrm>
            <a:off x="5473700" y="228600"/>
            <a:ext cx="6400800" cy="769441"/>
          </a:xfrm>
          <a:prstGeom prst="rect">
            <a:avLst/>
          </a:prstGeom>
          <a:noFill/>
        </p:spPr>
        <p:txBody>
          <a:bodyPr wrap="square" rtlCol="0">
            <a:spAutoFit/>
          </a:bodyPr>
          <a:lstStyle/>
          <a:p>
            <a:pPr rtl="0"/>
            <a:r>
              <a:rPr lang="es-US" sz="4400">
                <a:solidFill>
                  <a:schemeClr val="tx2"/>
                </a:solidFill>
              </a:rPr>
              <a:t>CABLES</a:t>
            </a:r>
          </a:p>
        </p:txBody>
      </p:sp>
      <p:cxnSp>
        <p:nvCxnSpPr>
          <p:cNvPr id="17" name="Straight Arrow Connector 16"/>
          <p:cNvCxnSpPr/>
          <p:nvPr/>
        </p:nvCxnSpPr>
        <p:spPr>
          <a:xfrm rot="5400000">
            <a:off x="977900" y="2895600"/>
            <a:ext cx="3568700" cy="29083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800600" y="2819400"/>
            <a:ext cx="3568700" cy="3060700"/>
          </a:xfrm>
          <a:prstGeom prst="straightConnector1">
            <a:avLst/>
          </a:prstGeom>
          <a:ln w="25400" cap="flat" cmpd="sng" algn="ctr">
            <a:solidFill>
              <a:srgbClr val="2D5E98"/>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270499" y="5537200"/>
            <a:ext cx="2434993" cy="461665"/>
          </a:xfrm>
          <a:prstGeom prst="rect">
            <a:avLst/>
          </a:prstGeom>
          <a:noFill/>
        </p:spPr>
        <p:txBody>
          <a:bodyPr wrap="square" rtlCol="0">
            <a:spAutoFit/>
          </a:bodyPr>
          <a:lstStyle/>
          <a:p>
            <a:pPr rtl="0"/>
            <a:r>
              <a:rPr lang="es-US" sz="2400" dirty="0">
                <a:solidFill>
                  <a:schemeClr val="tx1">
                    <a:lumMod val="50000"/>
                    <a:lumOff val="50000"/>
                  </a:schemeClr>
                </a:solidFill>
              </a:rPr>
              <a:t>Ángulo de 45</a:t>
            </a:r>
            <a:r>
              <a:rPr lang="es-US" sz="2400" baseline="30000" dirty="0">
                <a:solidFill>
                  <a:schemeClr val="tx1">
                    <a:lumMod val="50000"/>
                    <a:lumOff val="50000"/>
                  </a:schemeClr>
                </a:solidFill>
              </a:rPr>
              <a:t>o</a:t>
            </a:r>
          </a:p>
        </p:txBody>
      </p:sp>
      <p:cxnSp>
        <p:nvCxnSpPr>
          <p:cNvPr id="30" name="Straight Connector 29"/>
          <p:cNvCxnSpPr/>
          <p:nvPr/>
        </p:nvCxnSpPr>
        <p:spPr>
          <a:xfrm>
            <a:off x="406400" y="6324600"/>
            <a:ext cx="1122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385050" y="1028700"/>
            <a:ext cx="4749800" cy="2923877"/>
          </a:xfrm>
          <a:prstGeom prst="rect">
            <a:avLst/>
          </a:prstGeom>
          <a:noFill/>
        </p:spPr>
        <p:txBody>
          <a:bodyPr wrap="square" rtlCol="0">
            <a:spAutoFit/>
          </a:bodyPr>
          <a:lstStyle/>
          <a:p>
            <a:pPr marL="177800" indent="-177800" rtl="0">
              <a:spcAft>
                <a:spcPts val="1800"/>
              </a:spcAft>
              <a:buFont typeface="Arial"/>
              <a:buChar char="•"/>
            </a:pPr>
            <a:r>
              <a:rPr lang="es-US" sz="2200" dirty="0">
                <a:solidFill>
                  <a:srgbClr val="595959"/>
                </a:solidFill>
              </a:rPr>
              <a:t>se utilizan cuando no es posible amarrar para proporcionar estabilidad y resistencia. </a:t>
            </a:r>
          </a:p>
          <a:p>
            <a:pPr marL="177800" indent="-177800" rtl="0">
              <a:spcAft>
                <a:spcPts val="1800"/>
              </a:spcAft>
              <a:buFont typeface="Arial"/>
              <a:buChar char="•"/>
            </a:pPr>
            <a:r>
              <a:rPr lang="es-US" sz="2200" dirty="0">
                <a:solidFill>
                  <a:srgbClr val="595959"/>
                </a:solidFill>
              </a:rPr>
              <a:t>por lo general, cables de acero anclados al suelo</a:t>
            </a:r>
          </a:p>
          <a:p>
            <a:pPr marL="177800" indent="-177800" rtl="0">
              <a:spcAft>
                <a:spcPts val="600"/>
              </a:spcAft>
              <a:buFont typeface="Arial"/>
              <a:buChar char="•"/>
            </a:pPr>
            <a:r>
              <a:rPr lang="es-US" sz="2200" dirty="0">
                <a:solidFill>
                  <a:srgbClr val="595959"/>
                </a:solidFill>
              </a:rPr>
              <a:t>lo debe diseñar una persona calificada</a:t>
            </a:r>
          </a:p>
        </p:txBody>
      </p:sp>
      <p:cxnSp>
        <p:nvCxnSpPr>
          <p:cNvPr id="33" name="Straight Arrow Connector 32"/>
          <p:cNvCxnSpPr/>
          <p:nvPr/>
        </p:nvCxnSpPr>
        <p:spPr>
          <a:xfrm rot="16200000" flipH="1">
            <a:off x="4864100" y="1600200"/>
            <a:ext cx="4787900" cy="43053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p:cNvCxnSpPr>
          <p:nvPr/>
        </p:nvCxnSpPr>
        <p:spPr>
          <a:xfrm rot="5400000">
            <a:off x="-177800" y="1651000"/>
            <a:ext cx="4635500" cy="4102100"/>
          </a:xfrm>
          <a:prstGeom prst="straightConnector1">
            <a:avLst/>
          </a:prstGeom>
          <a:ln w="28575" cap="flat" cmpd="sng" algn="ctr">
            <a:solidFill>
              <a:schemeClr val="accent2">
                <a:lumMod val="60000"/>
                <a:lumOff val="40000"/>
              </a:schemeClr>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2500"/>
                            </p:stCondLst>
                            <p:childTnLst>
                              <p:par>
                                <p:cTn id="14" presetID="32" presetClass="emph" presetSubtype="0" fill="hold" nodeType="afterEffect">
                                  <p:stCondLst>
                                    <p:cond delay="0"/>
                                  </p:stCondLst>
                                  <p:childTnLst>
                                    <p:animClr clrSpc="rgb" dir="cw">
                                      <p:cBhvr override="childStyle">
                                        <p:cTn id="15" dur="100" fill="hold"/>
                                        <p:tgtEl>
                                          <p:spTgt spid="2"/>
                                        </p:tgtEl>
                                        <p:attrNameLst>
                                          <p:attrName>style.color</p:attrName>
                                        </p:attrNameLst>
                                      </p:cBhvr>
                                      <p:to>
                                        <a:schemeClr val="accent2"/>
                                      </p:to>
                                    </p:animClr>
                                    <p:animClr clrSpc="rgb" dir="cw">
                                      <p:cBhvr>
                                        <p:cTn id="16" dur="100" fill="hold"/>
                                        <p:tgtEl>
                                          <p:spTgt spid="2"/>
                                        </p:tgtEl>
                                        <p:attrNameLst>
                                          <p:attrName>fillcolor</p:attrName>
                                        </p:attrNameLst>
                                      </p:cBhvr>
                                      <p:to>
                                        <a:schemeClr val="accent2"/>
                                      </p:to>
                                    </p:animClr>
                                    <p:set>
                                      <p:cBhvr>
                                        <p:cTn id="17" dur="100" fill="hold"/>
                                        <p:tgtEl>
                                          <p:spTgt spid="2"/>
                                        </p:tgtEl>
                                        <p:attrNameLst>
                                          <p:attrName>fill.type</p:attrName>
                                        </p:attrNameLst>
                                      </p:cBhvr>
                                      <p:to>
                                        <p:strVal val="solid"/>
                                      </p:to>
                                    </p:set>
                                    <p:set>
                                      <p:cBhvr>
                                        <p:cTn id="18" dur="100" fill="hold"/>
                                        <p:tgtEl>
                                          <p:spTgt spid="2"/>
                                        </p:tgtEl>
                                        <p:attrNameLst>
                                          <p:attrName>fill.on</p:attrName>
                                        </p:attrNameLst>
                                      </p:cBhvr>
                                      <p:to>
                                        <p:strVal val="true"/>
                                      </p:to>
                                    </p:se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childTnLst>
                                </p:cTn>
                              </p:par>
                            </p:childTnLst>
                          </p:cTn>
                        </p:par>
                        <p:par>
                          <p:cTn id="41" fill="hold">
                            <p:stCondLst>
                              <p:cond delay="1000"/>
                            </p:stCondLst>
                            <p:childTnLst>
                              <p:par>
                                <p:cTn id="42" presetID="16" presetClass="entr" presetSubtype="2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4699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VERTICAL </a:t>
            </a:r>
          </a:p>
        </p:txBody>
      </p:sp>
      <p:sp>
        <p:nvSpPr>
          <p:cNvPr id="7" name="TextBox 6"/>
          <p:cNvSpPr txBox="1"/>
          <p:nvPr/>
        </p:nvSpPr>
        <p:spPr>
          <a:xfrm>
            <a:off x="6286500" y="3101581"/>
            <a:ext cx="5410200" cy="830997"/>
          </a:xfrm>
          <a:prstGeom prst="rect">
            <a:avLst/>
          </a:prstGeom>
          <a:noFill/>
          <a:ln w="9525" cap="flat" cmpd="sng" algn="ctr">
            <a:solidFill>
              <a:schemeClr val="tx1">
                <a:lumMod val="50000"/>
                <a:lumOff val="50000"/>
              </a:schemeClr>
            </a:solidFill>
            <a:prstDash val="sysDash"/>
            <a:round/>
            <a:headEnd type="none" w="med" len="med"/>
            <a:tailEnd type="none" w="med" len="med"/>
          </a:ln>
        </p:spPr>
        <p:txBody>
          <a:bodyPr wrap="square" rtlCol="0">
            <a:spAutoFit/>
          </a:bodyPr>
          <a:lstStyle/>
          <a:p>
            <a:pPr algn="ctr" rtl="0">
              <a:spcAft>
                <a:spcPts val="600"/>
              </a:spcAft>
            </a:pPr>
            <a:r>
              <a:rPr lang="es-US" sz="2400" dirty="0">
                <a:solidFill>
                  <a:schemeClr val="tx1">
                    <a:lumMod val="50000"/>
                    <a:lumOff val="50000"/>
                  </a:schemeClr>
                </a:solidFill>
              </a:rPr>
              <a:t>         </a:t>
            </a:r>
            <a:r>
              <a:rPr lang="es-US" sz="2400" dirty="0">
                <a:solidFill>
                  <a:srgbClr val="44546A"/>
                </a:solidFill>
              </a:rPr>
              <a:t>DISTANCIA DE AMARRE</a:t>
            </a:r>
            <a:r>
              <a:rPr lang="es-US" sz="2400" b="1" dirty="0">
                <a:solidFill>
                  <a:srgbClr val="44546A"/>
                </a:solidFill>
              </a:rPr>
              <a:t> HORIZONTAL</a:t>
            </a:r>
          </a:p>
        </p:txBody>
      </p:sp>
      <p:sp>
        <p:nvSpPr>
          <p:cNvPr id="6" name="Rectangle 5"/>
          <p:cNvSpPr/>
          <p:nvPr/>
        </p:nvSpPr>
        <p:spPr>
          <a:xfrm>
            <a:off x="1917700" y="1795480"/>
            <a:ext cx="9880600" cy="1061829"/>
          </a:xfrm>
          <a:prstGeom prst="rect">
            <a:avLst/>
          </a:prstGeom>
        </p:spPr>
        <p:txBody>
          <a:bodyPr wrap="square" rtlCol="0">
            <a:spAutoFit/>
          </a:bodyPr>
          <a:lstStyle/>
          <a:p>
            <a:pPr rtl="0"/>
            <a:r>
              <a:rPr lang="es-US" sz="2100" dirty="0">
                <a:solidFill>
                  <a:srgbClr val="595959"/>
                </a:solidFill>
              </a:rPr>
              <a:t>Tome nota de la DISTANCIA DE AMARRE REQUERIDA de acuerdo con los </a:t>
            </a:r>
            <a:r>
              <a:rPr lang="es-US" sz="2100" cap="all" dirty="0">
                <a:solidFill>
                  <a:srgbClr val="595959"/>
                </a:solidFill>
              </a:rPr>
              <a:t>reglamentos</a:t>
            </a:r>
            <a:r>
              <a:rPr lang="es-US" sz="2100" dirty="0">
                <a:solidFill>
                  <a:srgbClr val="595959"/>
                </a:solidFill>
              </a:rPr>
              <a:t> locales, en el espacio provisto en la página 88 de la </a:t>
            </a:r>
            <a:br>
              <a:rPr lang="es-US" sz="2100" dirty="0">
                <a:solidFill>
                  <a:srgbClr val="595959"/>
                </a:solidFill>
              </a:rPr>
            </a:br>
            <a:r>
              <a:rPr lang="es-US" sz="2100" dirty="0">
                <a:solidFill>
                  <a:srgbClr val="595959"/>
                </a:solidFill>
              </a:rPr>
              <a:t>Guía de estudio de los </a:t>
            </a:r>
            <a:r>
              <a:rPr lang="es-US" sz="2100" i="1" dirty="0">
                <a:solidFill>
                  <a:srgbClr val="595959"/>
                </a:solidFill>
              </a:rPr>
              <a:t>fundamentos de los andamios</a:t>
            </a:r>
            <a:r>
              <a:rPr lang="es-US" sz="2100" dirty="0">
                <a:solidFill>
                  <a:srgbClr val="595959"/>
                </a:solidFill>
              </a:rPr>
              <a:t>.</a:t>
            </a:r>
            <a:endParaRPr lang="en-US" sz="2100" dirty="0"/>
          </a:p>
        </p:txBody>
      </p:sp>
      <p:grpSp>
        <p:nvGrpSpPr>
          <p:cNvPr id="9" name="Group 8">
            <a:extLst>
              <a:ext uri="{FF2B5EF4-FFF2-40B4-BE49-F238E27FC236}">
                <a16:creationId xmlns:a16="http://schemas.microsoft.com/office/drawing/2014/main" id="{23AD7E95-0750-2340-97FF-551EB98EB8E7}"/>
              </a:ext>
            </a:extLst>
          </p:cNvPr>
          <p:cNvGrpSpPr/>
          <p:nvPr/>
        </p:nvGrpSpPr>
        <p:grpSpPr>
          <a:xfrm>
            <a:off x="501650" y="239836"/>
            <a:ext cx="9955045" cy="1517733"/>
            <a:chOff x="501650" y="239836"/>
            <a:chExt cx="9955045" cy="1517733"/>
          </a:xfrm>
        </p:grpSpPr>
        <p:pic>
          <p:nvPicPr>
            <p:cNvPr id="11" name="Picture 10">
              <a:extLst>
                <a:ext uri="{FF2B5EF4-FFF2-40B4-BE49-F238E27FC236}">
                  <a16:creationId xmlns:a16="http://schemas.microsoft.com/office/drawing/2014/main" id="{4BC184B3-0D18-A74F-B37B-544461AD0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12" name="TextBox 11">
              <a:extLst>
                <a:ext uri="{FF2B5EF4-FFF2-40B4-BE49-F238E27FC236}">
                  <a16:creationId xmlns:a16="http://schemas.microsoft.com/office/drawing/2014/main" id="{D009EAEB-BD7F-2F40-8245-0962055E389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Workers_on_suspended_scaffold_in_Korolyov.jpg"/>
          <p:cNvPicPr>
            <a:picLocks noChangeAspect="1"/>
          </p:cNvPicPr>
          <p:nvPr/>
        </p:nvPicPr>
        <p:blipFill>
          <a:blip r:embed="rId3"/>
          <a:srcRect t="26790" b="2198"/>
          <a:stretch>
            <a:fillRect/>
          </a:stretch>
        </p:blipFill>
        <p:spPr>
          <a:xfrm>
            <a:off x="6209405" y="1408164"/>
            <a:ext cx="5652395" cy="3949700"/>
          </a:xfrm>
          <a:prstGeom prst="rect">
            <a:avLst/>
          </a:prstGeom>
        </p:spPr>
      </p:pic>
      <p:sp>
        <p:nvSpPr>
          <p:cNvPr id="47" name="Rectangle 46"/>
          <p:cNvSpPr/>
          <p:nvPr/>
        </p:nvSpPr>
        <p:spPr>
          <a:xfrm>
            <a:off x="355600" y="5230588"/>
            <a:ext cx="5672310" cy="772764"/>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pic>
        <p:nvPicPr>
          <p:cNvPr id="31" name="Picture 30" descr="Rigger-Builder-Scaffold-Scaffolding-Worker-164001.jpg"/>
          <p:cNvPicPr>
            <a:picLocks noChangeAspect="1"/>
          </p:cNvPicPr>
          <p:nvPr/>
        </p:nvPicPr>
        <p:blipFill>
          <a:blip r:embed="rId4"/>
          <a:srcRect r="1889"/>
          <a:stretch>
            <a:fillRect/>
          </a:stretch>
        </p:blipFill>
        <p:spPr>
          <a:xfrm>
            <a:off x="358679" y="1407908"/>
            <a:ext cx="5661121" cy="3822700"/>
          </a:xfrm>
          <a:prstGeom prst="rect">
            <a:avLst/>
          </a:prstGeom>
        </p:spPr>
      </p:pic>
      <p:sp>
        <p:nvSpPr>
          <p:cNvPr id="48" name="Rectangle 47"/>
          <p:cNvSpPr/>
          <p:nvPr/>
        </p:nvSpPr>
        <p:spPr>
          <a:xfrm>
            <a:off x="6197600" y="5256244"/>
            <a:ext cx="5664200" cy="772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482219" y="5326655"/>
            <a:ext cx="4947781" cy="553998"/>
          </a:xfrm>
          <a:prstGeom prst="rect">
            <a:avLst/>
          </a:prstGeom>
          <a:noFill/>
        </p:spPr>
        <p:txBody>
          <a:bodyPr wrap="square" rtlCol="0">
            <a:spAutoFit/>
          </a:bodyPr>
          <a:lstStyle/>
          <a:p>
            <a:pPr algn="ctr" rtl="0"/>
            <a:r>
              <a:rPr lang="es-US" sz="3000" cap="all" dirty="0">
                <a:solidFill>
                  <a:srgbClr val="FFFFFF"/>
                </a:solidFill>
                <a:latin typeface="+mj-lt"/>
              </a:rPr>
              <a:t>Andamio suspendido</a:t>
            </a:r>
            <a:endParaRPr lang="en-US" sz="3000" cap="all" dirty="0">
              <a:solidFill>
                <a:srgbClr val="FFFFFF"/>
              </a:solidFill>
              <a:latin typeface="+mj-lt"/>
            </a:endParaRPr>
          </a:p>
        </p:txBody>
      </p:sp>
      <p:sp>
        <p:nvSpPr>
          <p:cNvPr id="4" name="TextBox 3"/>
          <p:cNvSpPr txBox="1"/>
          <p:nvPr/>
        </p:nvSpPr>
        <p:spPr>
          <a:xfrm>
            <a:off x="756067" y="5326271"/>
            <a:ext cx="4947781" cy="553998"/>
          </a:xfrm>
          <a:prstGeom prst="rect">
            <a:avLst/>
          </a:prstGeom>
          <a:noFill/>
        </p:spPr>
        <p:txBody>
          <a:bodyPr wrap="square" rtlCol="0">
            <a:spAutoFit/>
          </a:bodyPr>
          <a:lstStyle/>
          <a:p>
            <a:pPr algn="ctr"/>
            <a:r>
              <a:rPr lang="es-US" sz="3000" cap="all" dirty="0">
                <a:solidFill>
                  <a:schemeClr val="bg1"/>
                </a:solidFill>
                <a:latin typeface="+mj-lt"/>
              </a:rPr>
              <a:t>andamios soportados</a:t>
            </a:r>
            <a:endParaRPr lang="en-US" sz="3000" cap="all" dirty="0">
              <a:solidFill>
                <a:schemeClr val="bg1"/>
              </a:solidFill>
              <a:latin typeface="+mj-lt"/>
            </a:endParaRPr>
          </a:p>
        </p:txBody>
      </p:sp>
      <p:sp>
        <p:nvSpPr>
          <p:cNvPr id="8" name="TextBox 7"/>
          <p:cNvSpPr txBox="1"/>
          <p:nvPr/>
        </p:nvSpPr>
        <p:spPr>
          <a:xfrm>
            <a:off x="1947333" y="372887"/>
            <a:ext cx="7630584" cy="830997"/>
          </a:xfrm>
          <a:prstGeom prst="rect">
            <a:avLst/>
          </a:prstGeom>
          <a:noFill/>
        </p:spPr>
        <p:txBody>
          <a:bodyPr wrap="square" rtlCol="0">
            <a:spAutoFit/>
          </a:bodyPr>
          <a:lstStyle/>
          <a:p>
            <a:pPr algn="ctr" rtl="0"/>
            <a:r>
              <a:rPr lang="es-US" sz="4800" cap="all">
                <a:solidFill>
                  <a:schemeClr val="accent1"/>
                </a:solidFill>
                <a:latin typeface="+mj-lt"/>
              </a:rPr>
              <a:t>Tipos de andamios</a:t>
            </a:r>
            <a:endParaRPr lang="en-US" sz="4800" cap="all" dirty="0">
              <a:solidFill>
                <a:schemeClr val="accent1"/>
              </a:solidFill>
              <a:latin typeface="+mj-lt"/>
            </a:endParaRP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ppt_x</p:attrName>
                                        </p:attrNameLst>
                                      </p:cBhvr>
                                      <p:tavLst>
                                        <p:tav tm="0">
                                          <p:val>
                                            <p:strVal val="#ppt_x"/>
                                          </p:val>
                                        </p:tav>
                                        <p:tav tm="100000">
                                          <p:val>
                                            <p:strVal val="#ppt_x"/>
                                          </p:val>
                                        </p:tav>
                                      </p:tavLst>
                                    </p:anim>
                                    <p:anim calcmode="lin" valueType="num">
                                      <p:cBhvr>
                                        <p:cTn id="15" dur="450" decel="100000" fill="hold"/>
                                        <p:tgtEl>
                                          <p:spTgt spid="3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500"/>
                                        <p:tgtEl>
                                          <p:spTgt spid="47"/>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par>
                          <p:cTn id="25" fill="hold">
                            <p:stCondLst>
                              <p:cond delay="2000"/>
                            </p:stCondLst>
                            <p:childTnLst>
                              <p:par>
                                <p:cTn id="26" presetID="47"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anim calcmode="lin" valueType="num">
                                      <p:cBhvr>
                                        <p:cTn id="29" dur="500" fill="hold"/>
                                        <p:tgtEl>
                                          <p:spTgt spid="32"/>
                                        </p:tgtEl>
                                        <p:attrNameLst>
                                          <p:attrName>ppt_x</p:attrName>
                                        </p:attrNameLst>
                                      </p:cBhvr>
                                      <p:tavLst>
                                        <p:tav tm="0">
                                          <p:val>
                                            <p:strVal val="#ppt_x"/>
                                          </p:val>
                                        </p:tav>
                                        <p:tav tm="100000">
                                          <p:val>
                                            <p:strVal val="#ppt_x"/>
                                          </p:val>
                                        </p:tav>
                                      </p:tavLst>
                                    </p:anim>
                                    <p:anim calcmode="lin" valueType="num">
                                      <p:cBhvr>
                                        <p:cTn id="30" dur="5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3" grpId="0"/>
      <p:bldP spid="4"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B7955E4-7D73-3D43-8A56-FA3AD79CAAFA}"/>
              </a:ext>
            </a:extLst>
          </p:cNvPr>
          <p:cNvGrpSpPr/>
          <p:nvPr/>
        </p:nvGrpSpPr>
        <p:grpSpPr>
          <a:xfrm>
            <a:off x="263921" y="254000"/>
            <a:ext cx="5434647" cy="719631"/>
            <a:chOff x="263921" y="254000"/>
            <a:chExt cx="5434647" cy="719631"/>
          </a:xfrm>
        </p:grpSpPr>
        <p:pic>
          <p:nvPicPr>
            <p:cNvPr id="5" name="Picture 4" descr="Learning Activity ICON.psd">
              <a:extLst>
                <a:ext uri="{FF2B5EF4-FFF2-40B4-BE49-F238E27FC236}">
                  <a16:creationId xmlns:a16="http://schemas.microsoft.com/office/drawing/2014/main" id="{D5AA52AA-1692-1346-B2A0-9082A0E5AD1D}"/>
                </a:ext>
              </a:extLst>
            </p:cNvPr>
            <p:cNvPicPr>
              <a:picLocks noChangeAspect="1"/>
            </p:cNvPicPr>
            <p:nvPr/>
          </p:nvPicPr>
          <p:blipFill>
            <a:blip r:embed="rId3"/>
            <a:stretch>
              <a:fillRect/>
            </a:stretch>
          </p:blipFill>
          <p:spPr>
            <a:xfrm>
              <a:off x="263921" y="254000"/>
              <a:ext cx="650479" cy="719631"/>
            </a:xfrm>
            <a:prstGeom prst="rect">
              <a:avLst/>
            </a:prstGeom>
          </p:spPr>
        </p:pic>
        <p:sp>
          <p:nvSpPr>
            <p:cNvPr id="6" name="TextBox 5">
              <a:extLst>
                <a:ext uri="{FF2B5EF4-FFF2-40B4-BE49-F238E27FC236}">
                  <a16:creationId xmlns:a16="http://schemas.microsoft.com/office/drawing/2014/main" id="{6D9AD9DC-7C50-744D-80AB-8885AF0AE0CD}"/>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pic>
        <p:nvPicPr>
          <p:cNvPr id="8" name="Picture 7">
            <a:extLst>
              <a:ext uri="{FF2B5EF4-FFF2-40B4-BE49-F238E27FC236}">
                <a16:creationId xmlns:a16="http://schemas.microsoft.com/office/drawing/2014/main" id="{3BE7F10A-36AD-2745-A5E9-F815A7295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68" y="737361"/>
            <a:ext cx="10559564" cy="612063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Rounded Rectangle 12"/>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2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4" name="TextBox 13"/>
          <p:cNvSpPr txBox="1"/>
          <p:nvPr/>
        </p:nvSpPr>
        <p:spPr>
          <a:xfrm>
            <a:off x="1701800" y="1206500"/>
            <a:ext cx="9601200" cy="5001369"/>
          </a:xfrm>
          <a:prstGeom prst="rect">
            <a:avLst/>
          </a:prstGeom>
          <a:noFill/>
        </p:spPr>
        <p:txBody>
          <a:bodyPr wrap="square" rtlCol="0">
            <a:spAutoFit/>
          </a:bodyPr>
          <a:lstStyle/>
          <a:p>
            <a:pPr marL="198000" indent="-198000" algn="just" rtl="0">
              <a:spcAft>
                <a:spcPts val="600"/>
              </a:spcAft>
              <a:buFont typeface="Arial"/>
              <a:buChar char="•"/>
            </a:pPr>
            <a:r>
              <a:rPr lang="es-US" sz="2100" dirty="0">
                <a:solidFill>
                  <a:srgbClr val="595959"/>
                </a:solidFill>
              </a:rPr>
              <a:t>La estabilidad de un andamio se ve afectada por su </a:t>
            </a:r>
            <a:r>
              <a:rPr lang="es-US" sz="2100" cap="all" dirty="0">
                <a:solidFill>
                  <a:srgbClr val="595959"/>
                </a:solidFill>
              </a:rPr>
              <a:t>relación altura-base</a:t>
            </a:r>
            <a:r>
              <a:rPr lang="es-US" sz="2100" dirty="0">
                <a:solidFill>
                  <a:srgbClr val="595959"/>
                </a:solidFill>
              </a:rPr>
              <a:t>.</a:t>
            </a:r>
          </a:p>
          <a:p>
            <a:pPr marL="198000" indent="-198000" algn="just" rtl="0">
              <a:spcAft>
                <a:spcPts val="600"/>
              </a:spcAft>
              <a:buFont typeface="Arial"/>
              <a:buChar char="•"/>
            </a:pPr>
            <a:r>
              <a:rPr lang="es-US" sz="2100" dirty="0">
                <a:solidFill>
                  <a:srgbClr val="595959"/>
                </a:solidFill>
              </a:rPr>
              <a:t>La relación altura/base compara la </a:t>
            </a:r>
            <a:r>
              <a:rPr lang="es-US" sz="2100" cap="all" dirty="0">
                <a:solidFill>
                  <a:srgbClr val="595959"/>
                </a:solidFill>
              </a:rPr>
              <a:t>dimensión MÍNIMA de la base</a:t>
            </a:r>
            <a:r>
              <a:rPr lang="es-US" sz="2100" dirty="0">
                <a:solidFill>
                  <a:srgbClr val="595959"/>
                </a:solidFill>
              </a:rPr>
              <a:t> con la altura del andamio. </a:t>
            </a:r>
          </a:p>
          <a:p>
            <a:pPr marL="198000" indent="-198000" algn="just" rtl="0">
              <a:spcAft>
                <a:spcPts val="600"/>
              </a:spcAft>
              <a:buFont typeface="Arial"/>
              <a:buChar char="•"/>
            </a:pPr>
            <a:r>
              <a:rPr lang="es-US" sz="2100" dirty="0">
                <a:solidFill>
                  <a:srgbClr val="595959"/>
                </a:solidFill>
              </a:rPr>
              <a:t>Las regulaciones requieren SUJECIONES si esta relación excede </a:t>
            </a:r>
            <a:br>
              <a:rPr lang="es-US" sz="2100" dirty="0">
                <a:solidFill>
                  <a:srgbClr val="595959"/>
                </a:solidFill>
              </a:rPr>
            </a:br>
            <a:r>
              <a:rPr lang="es-US" sz="2100" dirty="0">
                <a:solidFill>
                  <a:srgbClr val="595959"/>
                </a:solidFill>
              </a:rPr>
              <a:t>3:1 o 4:1 </a:t>
            </a:r>
          </a:p>
          <a:p>
            <a:pPr marL="198000" indent="-198000" algn="just" rtl="0">
              <a:spcAft>
                <a:spcPts val="600"/>
              </a:spcAft>
              <a:buFont typeface="Arial"/>
              <a:buChar char="•"/>
            </a:pPr>
            <a:r>
              <a:rPr lang="es-US" sz="2100" dirty="0">
                <a:solidFill>
                  <a:srgbClr val="595959"/>
                </a:solidFill>
              </a:rPr>
              <a:t>Los andamios de mayor altura deben ser </a:t>
            </a:r>
            <a:r>
              <a:rPr lang="es-US" sz="2100" cap="all" dirty="0">
                <a:solidFill>
                  <a:srgbClr val="595959"/>
                </a:solidFill>
              </a:rPr>
              <a:t>atados</a:t>
            </a:r>
            <a:r>
              <a:rPr lang="es-US" sz="2100" dirty="0">
                <a:solidFill>
                  <a:srgbClr val="595959"/>
                </a:solidFill>
              </a:rPr>
              <a:t> a otra estructura o ser </a:t>
            </a:r>
            <a:r>
              <a:rPr lang="es-US" sz="2100" cap="all" dirty="0">
                <a:solidFill>
                  <a:srgbClr val="595959"/>
                </a:solidFill>
              </a:rPr>
              <a:t>sujetados </a:t>
            </a:r>
            <a:r>
              <a:rPr lang="es-US" sz="2100" dirty="0">
                <a:solidFill>
                  <a:srgbClr val="595959"/>
                </a:solidFill>
              </a:rPr>
              <a:t>con cables de amarre a un punto de anclaje adecuado.</a:t>
            </a:r>
          </a:p>
          <a:p>
            <a:pPr marL="198000" indent="-198000" algn="just" rtl="0">
              <a:spcAft>
                <a:spcPts val="600"/>
              </a:spcAft>
              <a:buFont typeface="Arial"/>
              <a:buChar char="•"/>
            </a:pPr>
            <a:r>
              <a:rPr lang="es-US" sz="2100" cap="all" dirty="0">
                <a:solidFill>
                  <a:srgbClr val="595959"/>
                </a:solidFill>
              </a:rPr>
              <a:t>Las fuerzas horizontales</a:t>
            </a:r>
            <a:r>
              <a:rPr lang="es-US" sz="2100" dirty="0">
                <a:solidFill>
                  <a:srgbClr val="595959"/>
                </a:solidFill>
              </a:rPr>
              <a:t> pueden </a:t>
            </a:r>
            <a:r>
              <a:rPr lang="es-US" sz="2100" cap="all" dirty="0">
                <a:solidFill>
                  <a:srgbClr val="595959"/>
                </a:solidFill>
              </a:rPr>
              <a:t>empujar</a:t>
            </a:r>
            <a:r>
              <a:rPr lang="es-US" sz="2100" dirty="0">
                <a:solidFill>
                  <a:srgbClr val="595959"/>
                </a:solidFill>
              </a:rPr>
              <a:t> o </a:t>
            </a:r>
            <a:r>
              <a:rPr lang="es-US" sz="2100" cap="all" dirty="0">
                <a:solidFill>
                  <a:srgbClr val="595959"/>
                </a:solidFill>
              </a:rPr>
              <a:t>tirar</a:t>
            </a:r>
            <a:r>
              <a:rPr lang="es-US" sz="2100" dirty="0">
                <a:solidFill>
                  <a:srgbClr val="595959"/>
                </a:solidFill>
              </a:rPr>
              <a:t> de un andamio y volverlo inestable. </a:t>
            </a:r>
          </a:p>
          <a:p>
            <a:pPr marL="198000" indent="-198000" algn="just" rtl="0">
              <a:spcAft>
                <a:spcPts val="600"/>
              </a:spcAft>
              <a:buFont typeface="Arial"/>
              <a:buChar char="•"/>
            </a:pPr>
            <a:r>
              <a:rPr lang="es-US" sz="2100" cap="all" dirty="0">
                <a:solidFill>
                  <a:srgbClr val="595959"/>
                </a:solidFill>
              </a:rPr>
              <a:t>las cargas horizontales </a:t>
            </a:r>
            <a:r>
              <a:rPr lang="es-US" sz="2100" dirty="0">
                <a:solidFill>
                  <a:srgbClr val="595959"/>
                </a:solidFill>
              </a:rPr>
              <a:t>-</a:t>
            </a:r>
            <a:r>
              <a:rPr lang="es-US" sz="2100" cap="all" dirty="0">
                <a:solidFill>
                  <a:srgbClr val="595959"/>
                </a:solidFill>
              </a:rPr>
              <a:t> viento</a:t>
            </a:r>
            <a:r>
              <a:rPr lang="es-US" sz="2100" dirty="0">
                <a:solidFill>
                  <a:srgbClr val="595959"/>
                </a:solidFill>
              </a:rPr>
              <a:t> o una </a:t>
            </a:r>
            <a:r>
              <a:rPr lang="es-US" sz="2100" cap="all" dirty="0">
                <a:solidFill>
                  <a:srgbClr val="595959"/>
                </a:solidFill>
              </a:rPr>
              <a:t>carga excéntrica</a:t>
            </a:r>
            <a:r>
              <a:rPr lang="es-US" sz="2100" dirty="0">
                <a:solidFill>
                  <a:srgbClr val="595959"/>
                </a:solidFill>
              </a:rPr>
              <a:t> - las </a:t>
            </a:r>
            <a:r>
              <a:rPr lang="es-US" sz="2100" cap="all" dirty="0">
                <a:solidFill>
                  <a:srgbClr val="595959"/>
                </a:solidFill>
              </a:rPr>
              <a:t>ménsulas laterales o los </a:t>
            </a:r>
            <a:r>
              <a:rPr lang="es-US" sz="2100" dirty="0">
                <a:solidFill>
                  <a:srgbClr val="595959"/>
                </a:solidFill>
              </a:rPr>
              <a:t>estabilizadores</a:t>
            </a:r>
            <a:r>
              <a:rPr lang="es-US" sz="2100" cap="all" dirty="0">
                <a:solidFill>
                  <a:srgbClr val="595959"/>
                </a:solidFill>
              </a:rPr>
              <a:t> </a:t>
            </a:r>
            <a:r>
              <a:rPr lang="es-US" sz="2100" dirty="0">
                <a:solidFill>
                  <a:srgbClr val="595959"/>
                </a:solidFill>
              </a:rPr>
              <a:t>afectan la estabilidad del andamio</a:t>
            </a:r>
            <a:r>
              <a:rPr lang="es-US" sz="2100" cap="all" dirty="0">
                <a:solidFill>
                  <a:srgbClr val="595959"/>
                </a:solidFill>
              </a:rPr>
              <a:t>.</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9400" y="266700"/>
            <a:ext cx="1371600" cy="13335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1625600" y="1384300"/>
            <a:ext cx="10071100" cy="4216539"/>
          </a:xfrm>
          <a:prstGeom prst="rect">
            <a:avLst/>
          </a:prstGeom>
          <a:noFill/>
        </p:spPr>
        <p:txBody>
          <a:bodyPr wrap="square" rtlCol="0">
            <a:spAutoFit/>
          </a:bodyPr>
          <a:lstStyle/>
          <a:p>
            <a:pPr rtl="0">
              <a:spcAft>
                <a:spcPts val="1200"/>
              </a:spcAft>
              <a:buFont typeface="Arial"/>
              <a:buChar char="•"/>
            </a:pPr>
            <a:r>
              <a:rPr lang="es-US" sz="2000" dirty="0">
                <a:solidFill>
                  <a:srgbClr val="595959"/>
                </a:solidFill>
              </a:rPr>
              <a:t>  </a:t>
            </a:r>
            <a:r>
              <a:rPr lang="es-US" sz="2000" cap="all" dirty="0">
                <a:solidFill>
                  <a:srgbClr val="595959"/>
                </a:solidFill>
              </a:rPr>
              <a:t>Las sujeciones</a:t>
            </a:r>
            <a:r>
              <a:rPr lang="es-US" sz="2000" dirty="0">
                <a:solidFill>
                  <a:srgbClr val="595959"/>
                </a:solidFill>
              </a:rPr>
              <a:t> proporcionan </a:t>
            </a:r>
            <a:r>
              <a:rPr lang="es-US" sz="2000" cap="all" dirty="0">
                <a:solidFill>
                  <a:srgbClr val="595959"/>
                </a:solidFill>
              </a:rPr>
              <a:t>estabilidad</a:t>
            </a:r>
            <a:r>
              <a:rPr lang="es-US" sz="2000" dirty="0">
                <a:solidFill>
                  <a:srgbClr val="595959"/>
                </a:solidFill>
              </a:rPr>
              <a:t> de muchas maneras:</a:t>
            </a:r>
          </a:p>
          <a:p>
            <a:pPr lvl="1" rtl="0">
              <a:spcAft>
                <a:spcPts val="600"/>
              </a:spcAft>
              <a:buFont typeface="Arial"/>
              <a:buChar char="•"/>
            </a:pPr>
            <a:r>
              <a:rPr lang="es-US" sz="2000" dirty="0">
                <a:solidFill>
                  <a:srgbClr val="595959"/>
                </a:solidFill>
              </a:rPr>
              <a:t> evitan que el andamio se derrumbe </a:t>
            </a:r>
            <a:r>
              <a:rPr lang="es-US" sz="2000" cap="all" dirty="0">
                <a:solidFill>
                  <a:srgbClr val="595959"/>
                </a:solidFill>
              </a:rPr>
              <a:t>en</a:t>
            </a:r>
            <a:r>
              <a:rPr lang="es-US" sz="2000" dirty="0">
                <a:solidFill>
                  <a:srgbClr val="595959"/>
                </a:solidFill>
              </a:rPr>
              <a:t> la estructura; </a:t>
            </a:r>
          </a:p>
          <a:p>
            <a:pPr lvl="1" rtl="0">
              <a:spcAft>
                <a:spcPts val="600"/>
              </a:spcAft>
              <a:buFont typeface="Arial"/>
              <a:buChar char="•"/>
            </a:pPr>
            <a:r>
              <a:rPr lang="es-US" sz="2000" dirty="0">
                <a:solidFill>
                  <a:srgbClr val="595959"/>
                </a:solidFill>
              </a:rPr>
              <a:t> evitan que el andamio se caiga </a:t>
            </a:r>
            <a:r>
              <a:rPr lang="es-US" sz="2000" cap="all" dirty="0">
                <a:solidFill>
                  <a:srgbClr val="595959"/>
                </a:solidFill>
              </a:rPr>
              <a:t>de</a:t>
            </a:r>
            <a:r>
              <a:rPr lang="es-US" sz="2000" dirty="0">
                <a:solidFill>
                  <a:srgbClr val="595959"/>
                </a:solidFill>
              </a:rPr>
              <a:t> la estructura;</a:t>
            </a:r>
          </a:p>
          <a:p>
            <a:pPr lvl="1" rtl="0">
              <a:spcAft>
                <a:spcPts val="1200"/>
              </a:spcAft>
              <a:buFont typeface="Arial"/>
              <a:buChar char="•"/>
            </a:pPr>
            <a:r>
              <a:rPr lang="es-US" sz="2000" dirty="0">
                <a:solidFill>
                  <a:srgbClr val="595959"/>
                </a:solidFill>
              </a:rPr>
              <a:t> ayudan a </a:t>
            </a:r>
            <a:r>
              <a:rPr lang="es-US" sz="2000" cap="all" dirty="0">
                <a:solidFill>
                  <a:srgbClr val="595959"/>
                </a:solidFill>
              </a:rPr>
              <a:t>resistir las fuerzas horizontales</a:t>
            </a:r>
            <a:r>
              <a:rPr lang="es-US" sz="2000" dirty="0">
                <a:solidFill>
                  <a:srgbClr val="595959"/>
                </a:solidFill>
              </a:rPr>
              <a:t> debidas a las vigas, al viento o a estar fuera de plomada;</a:t>
            </a:r>
          </a:p>
          <a:p>
            <a:pPr marL="268288" indent="-268288" rtl="0">
              <a:spcAft>
                <a:spcPts val="1200"/>
              </a:spcAft>
              <a:buFont typeface="Arial"/>
              <a:buChar char="•"/>
            </a:pPr>
            <a:r>
              <a:rPr lang="es-US" sz="2000" cap="all" dirty="0">
                <a:solidFill>
                  <a:srgbClr val="595959"/>
                </a:solidFill>
              </a:rPr>
              <a:t>la cantidad</a:t>
            </a:r>
            <a:r>
              <a:rPr lang="es-US" sz="2000" dirty="0">
                <a:solidFill>
                  <a:srgbClr val="595959"/>
                </a:solidFill>
              </a:rPr>
              <a:t> y la </a:t>
            </a:r>
            <a:r>
              <a:rPr lang="es-US" sz="2000" cap="all" dirty="0">
                <a:solidFill>
                  <a:srgbClr val="595959"/>
                </a:solidFill>
              </a:rPr>
              <a:t>ubicación</a:t>
            </a:r>
            <a:r>
              <a:rPr lang="es-US" sz="2000" dirty="0">
                <a:solidFill>
                  <a:srgbClr val="595959"/>
                </a:solidFill>
              </a:rPr>
              <a:t> de las sujeciones son muy importantes para la estabilidad. </a:t>
            </a:r>
          </a:p>
          <a:p>
            <a:pPr marL="268288" indent="-268288" rtl="0">
              <a:buFont typeface="Arial"/>
              <a:buChar char="•"/>
            </a:pPr>
            <a:r>
              <a:rPr lang="es-US" sz="2000" dirty="0">
                <a:solidFill>
                  <a:srgbClr val="595959"/>
                </a:solidFill>
              </a:rPr>
              <a:t>Existen normas sobre la colocación mínima </a:t>
            </a:r>
            <a:r>
              <a:rPr lang="es-US" sz="2000" cap="all" dirty="0">
                <a:solidFill>
                  <a:srgbClr val="595959"/>
                </a:solidFill>
              </a:rPr>
              <a:t>vertical</a:t>
            </a:r>
            <a:r>
              <a:rPr lang="es-US" sz="2000" dirty="0">
                <a:solidFill>
                  <a:srgbClr val="595959"/>
                </a:solidFill>
              </a:rPr>
              <a:t> y</a:t>
            </a:r>
            <a:r>
              <a:rPr lang="es-US" sz="2000" b="1" i="1" dirty="0">
                <a:solidFill>
                  <a:srgbClr val="595959"/>
                </a:solidFill>
              </a:rPr>
              <a:t> </a:t>
            </a:r>
            <a:r>
              <a:rPr lang="es-US" sz="2000" cap="all" dirty="0">
                <a:solidFill>
                  <a:srgbClr val="595959"/>
                </a:solidFill>
              </a:rPr>
              <a:t>horizontal de las </a:t>
            </a:r>
            <a:r>
              <a:rPr lang="es-US" sz="2000" dirty="0">
                <a:solidFill>
                  <a:srgbClr val="595959"/>
                </a:solidFill>
              </a:rPr>
              <a:t>sujeciones</a:t>
            </a:r>
            <a:r>
              <a:rPr lang="es-US" sz="2000" cap="all" dirty="0">
                <a:solidFill>
                  <a:srgbClr val="595959"/>
                </a:solidFill>
              </a:rPr>
              <a:t>.</a:t>
            </a:r>
          </a:p>
          <a:p>
            <a:pPr marL="268288" indent="-268288" rtl="0">
              <a:spcAft>
                <a:spcPts val="600"/>
              </a:spcAft>
              <a:buFont typeface="Arial"/>
              <a:buChar char="•"/>
            </a:pPr>
            <a:r>
              <a:rPr lang="es-US" sz="2000" cap="all" dirty="0">
                <a:solidFill>
                  <a:srgbClr val="595959"/>
                </a:solidFill>
              </a:rPr>
              <a:t>Los cables de amarre</a:t>
            </a:r>
            <a:r>
              <a:rPr lang="es-US" sz="2000" dirty="0">
                <a:solidFill>
                  <a:srgbClr val="595959"/>
                </a:solidFill>
              </a:rPr>
              <a:t> anclan los andamios cuando no es usar sujeciones.</a:t>
            </a:r>
          </a:p>
          <a:p>
            <a:pPr rtl="0"/>
            <a:endParaRPr lang="en-US" sz="1600" dirty="0"/>
          </a:p>
        </p:txBody>
      </p:sp>
      <p:sp>
        <p:nvSpPr>
          <p:cNvPr id="14" name="TextBox 13"/>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162A8-DF49-9C46-875E-69067D147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8254144"/>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9" y="5465767"/>
            <a:ext cx="752466"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7" y="5465765"/>
            <a:ext cx="752468"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82563" y="5008562"/>
            <a:ext cx="1666875"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1009487" y="4752582"/>
            <a:ext cx="50865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09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512376" y="2357159"/>
            <a:ext cx="5821426" cy="830997"/>
          </a:xfrm>
          <a:prstGeom prst="rect">
            <a:avLst/>
          </a:prstGeom>
          <a:noFill/>
        </p:spPr>
        <p:txBody>
          <a:bodyPr wrap="none" rtlCol="0">
            <a:spAutoFit/>
          </a:bodyPr>
          <a:lstStyle/>
          <a:p>
            <a:pPr algn="ctr" rtl="0"/>
            <a:r>
              <a:rPr lang="es-us" sz="4800">
                <a:solidFill>
                  <a:schemeClr val="bg1"/>
                </a:solidFill>
              </a:rPr>
              <a:t>ANDAMIOS DE MARCO</a:t>
            </a:r>
          </a:p>
        </p:txBody>
      </p:sp>
      <p:sp>
        <p:nvSpPr>
          <p:cNvPr id="41" name="Rectangle 40"/>
          <p:cNvSpPr/>
          <p:nvPr/>
        </p:nvSpPr>
        <p:spPr>
          <a:xfrm>
            <a:off x="1670178" y="3151129"/>
            <a:ext cx="9505822" cy="430887"/>
          </a:xfrm>
          <a:prstGeom prst="rect">
            <a:avLst/>
          </a:prstGeom>
          <a:solidFill>
            <a:schemeClr val="tx2">
              <a:lumMod val="50000"/>
            </a:schemeClr>
          </a:solidFill>
        </p:spPr>
        <p:txBody>
          <a:bodyPr wrap="square" rtlCol="0">
            <a:spAutoFit/>
          </a:bodyPr>
          <a:lstStyle/>
          <a:p>
            <a:pPr algn="ctr" rtl="0"/>
            <a:r>
              <a:rPr lang="es-us" sz="2200" cap="all" dirty="0">
                <a:solidFill>
                  <a:srgbClr val="93F300"/>
                </a:solidFill>
                <a:latin typeface="Source Sans Pro Light" panose="020B0403030403020204" pitchFamily="34" charset="0"/>
              </a:rPr>
              <a:t>El tipo de andamio más común utilizado en la construcción </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1200" y="5613400"/>
            <a:ext cx="76200" cy="769441"/>
          </a:xfrm>
          <a:prstGeom prst="rect">
            <a:avLst/>
          </a:prstGeom>
          <a:noFill/>
        </p:spPr>
        <p:txBody>
          <a:bodyPr wrap="square" rtlCol="0">
            <a:spAutoFit/>
          </a:bodyPr>
          <a:lstStyle/>
          <a:p>
            <a:pPr rtl="0"/>
            <a:r>
              <a:rPr lang="es-us" sz="4400">
                <a:solidFill>
                  <a:schemeClr val="bg1"/>
                </a:solidFill>
              </a:rPr>
              <a:t>1</a:t>
            </a:r>
          </a:p>
        </p:txBody>
      </p:sp>
    </p:spTree>
    <p:extLst>
      <p:ext uri="{BB962C8B-B14F-4D97-AF65-F5344CB8AC3E}">
        <p14:creationId xmlns:p14="http://schemas.microsoft.com/office/powerpoint/2010/main" val="17518279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outVertical)">
                                      <p:cBhvr>
                                        <p:cTn id="19" dur="500"/>
                                        <p:tgtEl>
                                          <p:spTgt spid="4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8916" y="1417488"/>
            <a:ext cx="7014210" cy="400110"/>
          </a:xfrm>
          <a:prstGeom prst="rect">
            <a:avLst/>
          </a:prstGeom>
          <a:noFill/>
        </p:spPr>
        <p:txBody>
          <a:bodyPr wrap="none" rtlCol="0">
            <a:spAutoFit/>
          </a:bodyPr>
          <a:lstStyle/>
          <a:p>
            <a:pPr algn="ctr" rtl="0"/>
            <a:r>
              <a:rPr lang="es-us" sz="2000" dirty="0">
                <a:solidFill>
                  <a:schemeClr val="tx1">
                    <a:lumMod val="50000"/>
                    <a:lumOff val="50000"/>
                  </a:schemeClr>
                </a:solidFill>
                <a:latin typeface="+mj-lt"/>
              </a:rPr>
              <a:t>al final de esta parte del curso podrás:</a:t>
            </a:r>
            <a:endParaRPr lang="en-US" sz="2000" dirty="0">
              <a:solidFill>
                <a:schemeClr val="tx1">
                  <a:lumMod val="50000"/>
                  <a:lumOff val="50000"/>
                </a:schemeClr>
              </a:solidFill>
              <a:latin typeface="+mj-lt"/>
            </a:endParaRPr>
          </a:p>
        </p:txBody>
      </p:sp>
      <p:sp>
        <p:nvSpPr>
          <p:cNvPr id="3" name="TextBox 2"/>
          <p:cNvSpPr txBox="1"/>
          <p:nvPr/>
        </p:nvSpPr>
        <p:spPr>
          <a:xfrm>
            <a:off x="2599374" y="680759"/>
            <a:ext cx="6993321" cy="830997"/>
          </a:xfrm>
          <a:prstGeom prst="rect">
            <a:avLst/>
          </a:prstGeom>
          <a:noFill/>
        </p:spPr>
        <p:txBody>
          <a:bodyPr wrap="none" rtlCol="0">
            <a:spAutoFit/>
          </a:bodyPr>
          <a:lstStyle/>
          <a:p>
            <a:pPr algn="ctr" rtl="0"/>
            <a:r>
              <a:rPr lang="es-us" sz="4800" cap="all">
                <a:solidFill>
                  <a:srgbClr val="212F3C"/>
                </a:solidFill>
                <a:latin typeface="+mj-lt"/>
              </a:rPr>
              <a:t>Resultados del aprendizaje:</a:t>
            </a:r>
            <a:endParaRPr lang="en-US" sz="4800" cap="all" dirty="0">
              <a:solidFill>
                <a:srgbClr val="212F3C"/>
              </a:solidFill>
              <a:latin typeface="+mj-lt"/>
            </a:endParaRPr>
          </a:p>
        </p:txBody>
      </p:sp>
      <p:grpSp>
        <p:nvGrpSpPr>
          <p:cNvPr id="4" name="Group 43"/>
          <p:cNvGrpSpPr/>
          <p:nvPr/>
        </p:nvGrpSpPr>
        <p:grpSpPr>
          <a:xfrm>
            <a:off x="1041400" y="1974123"/>
            <a:ext cx="4889501" cy="1290596"/>
            <a:chOff x="1041400" y="2254311"/>
            <a:chExt cx="4889501" cy="1290596"/>
          </a:xfrm>
        </p:grpSpPr>
        <p:sp>
          <p:nvSpPr>
            <p:cNvPr id="5" name="TextBox 4"/>
            <p:cNvSpPr txBox="1"/>
            <p:nvPr/>
          </p:nvSpPr>
          <p:spPr>
            <a:xfrm>
              <a:off x="2005004" y="2254311"/>
              <a:ext cx="2533316" cy="400110"/>
            </a:xfrm>
            <a:prstGeom prst="rect">
              <a:avLst/>
            </a:prstGeom>
            <a:noFill/>
          </p:spPr>
          <p:txBody>
            <a:bodyPr wrap="none" rtlCol="0">
              <a:spAutoFit/>
            </a:bodyPr>
            <a:lstStyle/>
            <a:p>
              <a:pPr rtl="0"/>
              <a:r>
                <a:rPr lang="es-us" sz="2000">
                  <a:solidFill>
                    <a:schemeClr val="bg1">
                      <a:lumMod val="50000"/>
                    </a:schemeClr>
                  </a:solidFill>
                  <a:latin typeface="+mj-lt"/>
                </a:rPr>
                <a:t>ANDAMIOS DE MARCO</a:t>
              </a:r>
            </a:p>
          </p:txBody>
        </p:sp>
        <p:grpSp>
          <p:nvGrpSpPr>
            <p:cNvPr id="6" name="Group 37"/>
            <p:cNvGrpSpPr/>
            <p:nvPr/>
          </p:nvGrpSpPr>
          <p:grpSpPr>
            <a:xfrm>
              <a:off x="1286112" y="2684950"/>
              <a:ext cx="423629" cy="370251"/>
              <a:chOff x="8296275" y="8293096"/>
              <a:chExt cx="1385888" cy="1211261"/>
            </a:xfrm>
            <a:solidFill>
              <a:schemeClr val="bg1"/>
            </a:solidFill>
          </p:grpSpPr>
          <p:sp>
            <p:nvSpPr>
              <p:cNvPr id="1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Oval 6"/>
            <p:cNvSpPr/>
            <p:nvPr/>
          </p:nvSpPr>
          <p:spPr>
            <a:xfrm>
              <a:off x="1041400" y="2387600"/>
              <a:ext cx="901700" cy="90170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257300" y="2425700"/>
              <a:ext cx="571500" cy="769441"/>
            </a:xfrm>
            <a:prstGeom prst="rect">
              <a:avLst/>
            </a:prstGeom>
            <a:noFill/>
          </p:spPr>
          <p:txBody>
            <a:bodyPr wrap="square" rtlCol="0">
              <a:spAutoFit/>
            </a:bodyPr>
            <a:lstStyle/>
            <a:p>
              <a:pPr rtl="0"/>
              <a:r>
                <a:rPr lang="es-us" sz="4400">
                  <a:solidFill>
                    <a:schemeClr val="bg1"/>
                  </a:solidFill>
                </a:rPr>
                <a:t>1</a:t>
              </a:r>
            </a:p>
          </p:txBody>
        </p:sp>
        <p:sp>
          <p:nvSpPr>
            <p:cNvPr id="9" name="TextBox 8"/>
            <p:cNvSpPr txBox="1"/>
            <p:nvPr/>
          </p:nvSpPr>
          <p:spPr>
            <a:xfrm>
              <a:off x="2019301" y="2590800"/>
              <a:ext cx="3911600" cy="954107"/>
            </a:xfrm>
            <a:prstGeom prst="rect">
              <a:avLst/>
            </a:prstGeom>
            <a:noFill/>
          </p:spPr>
          <p:txBody>
            <a:bodyPr wrap="square" rtlCol="0">
              <a:spAutoFit/>
            </a:bodyPr>
            <a:lstStyle/>
            <a:p>
              <a:pPr algn="just" rtl="0"/>
              <a:r>
                <a:rPr lang="es-us" sz="1400" dirty="0">
                  <a:solidFill>
                    <a:srgbClr val="595959"/>
                  </a:solidFill>
                </a:rPr>
                <a:t>Reconocer e identificar los diferentes componentes de los andamios de marco, y explicar cómo seleccionar e inspeccionar el equipo del mismo</a:t>
              </a:r>
              <a:r>
                <a:rPr lang="es-us" sz="1400" dirty="0">
                  <a:solidFill>
                    <a:schemeClr val="bg1">
                      <a:lumMod val="65000"/>
                    </a:schemeClr>
                  </a:solidFill>
                </a:rPr>
                <a:t>.</a:t>
              </a:r>
            </a:p>
          </p:txBody>
        </p:sp>
      </p:grpSp>
      <p:grpSp>
        <p:nvGrpSpPr>
          <p:cNvPr id="12" name="Group 44"/>
          <p:cNvGrpSpPr/>
          <p:nvPr/>
        </p:nvGrpSpPr>
        <p:grpSpPr>
          <a:xfrm>
            <a:off x="1016000" y="3350290"/>
            <a:ext cx="5016500" cy="1633518"/>
            <a:chOff x="1016000" y="3587348"/>
            <a:chExt cx="5016500" cy="1633518"/>
          </a:xfrm>
        </p:grpSpPr>
        <p:sp>
          <p:nvSpPr>
            <p:cNvPr id="13" name="Oval 12"/>
            <p:cNvSpPr/>
            <p:nvPr/>
          </p:nvSpPr>
          <p:spPr>
            <a:xfrm>
              <a:off x="1016000" y="3732397"/>
              <a:ext cx="926812" cy="9238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2005004" y="3587348"/>
              <a:ext cx="3538148" cy="707886"/>
            </a:xfrm>
            <a:prstGeom prst="rect">
              <a:avLst/>
            </a:prstGeom>
            <a:noFill/>
          </p:spPr>
          <p:txBody>
            <a:bodyPr wrap="none" rtlCol="0">
              <a:spAutoFit/>
            </a:bodyPr>
            <a:lstStyle/>
            <a:p>
              <a:pPr rtl="0"/>
              <a:r>
                <a:rPr lang="es-us" sz="2000" dirty="0">
                  <a:solidFill>
                    <a:schemeClr val="bg1">
                      <a:lumMod val="50000"/>
                    </a:schemeClr>
                  </a:solidFill>
                  <a:latin typeface="+mj-lt"/>
                </a:rPr>
                <a:t>ANDAMIOS DE MARCO DE </a:t>
              </a:r>
              <a:br>
                <a:rPr lang="es-us" sz="2000" dirty="0">
                  <a:solidFill>
                    <a:schemeClr val="bg1">
                      <a:lumMod val="50000"/>
                    </a:schemeClr>
                  </a:solidFill>
                  <a:latin typeface="+mj-lt"/>
                </a:rPr>
              </a:br>
              <a:r>
                <a:rPr lang="es-us" sz="2000" dirty="0">
                  <a:solidFill>
                    <a:schemeClr val="bg1">
                      <a:lumMod val="50000"/>
                    </a:schemeClr>
                  </a:solidFill>
                  <a:latin typeface="+mj-lt"/>
                </a:rPr>
                <a:t>CONSTRUCCIÓN</a:t>
              </a:r>
            </a:p>
          </p:txBody>
        </p:sp>
        <p:sp>
          <p:nvSpPr>
            <p:cNvPr id="15" name="Rectangle 14"/>
            <p:cNvSpPr/>
            <p:nvPr/>
          </p:nvSpPr>
          <p:spPr>
            <a:xfrm>
              <a:off x="2005004" y="4266759"/>
              <a:ext cx="4027496" cy="954107"/>
            </a:xfrm>
            <a:prstGeom prst="rect">
              <a:avLst/>
            </a:prstGeom>
          </p:spPr>
          <p:txBody>
            <a:bodyPr wrap="square" rtlCol="0">
              <a:spAutoFit/>
            </a:bodyPr>
            <a:lstStyle/>
            <a:p>
              <a:pPr algn="just" rtl="0"/>
              <a:r>
                <a:rPr lang="es-us" sz="1400" dirty="0">
                  <a:solidFill>
                    <a:srgbClr val="595959"/>
                  </a:solidFill>
                </a:rPr>
                <a:t>Describir cómo construir un andamio de marco básico y agregar elevaciones adicionales. Explicar cuándo, con qué frecuencia y cómo inspeccionar un andamio de marco completo.</a:t>
              </a:r>
              <a:endParaRPr lang="id-ID" sz="1400" dirty="0">
                <a:solidFill>
                  <a:srgbClr val="595959"/>
                </a:solidFill>
              </a:endParaRPr>
            </a:p>
          </p:txBody>
        </p:sp>
        <p:sp>
          <p:nvSpPr>
            <p:cNvPr id="16" name="TextBox 15"/>
            <p:cNvSpPr txBox="1"/>
            <p:nvPr/>
          </p:nvSpPr>
          <p:spPr>
            <a:xfrm>
              <a:off x="1244600" y="3784600"/>
              <a:ext cx="571500" cy="769441"/>
            </a:xfrm>
            <a:prstGeom prst="rect">
              <a:avLst/>
            </a:prstGeom>
            <a:noFill/>
          </p:spPr>
          <p:txBody>
            <a:bodyPr wrap="square" rtlCol="0">
              <a:spAutoFit/>
            </a:bodyPr>
            <a:lstStyle/>
            <a:p>
              <a:pPr rtl="0"/>
              <a:r>
                <a:rPr lang="es-us" sz="4400">
                  <a:solidFill>
                    <a:schemeClr val="bg1"/>
                  </a:solidFill>
                </a:rPr>
                <a:t>2</a:t>
              </a:r>
            </a:p>
          </p:txBody>
        </p:sp>
      </p:grpSp>
      <p:grpSp>
        <p:nvGrpSpPr>
          <p:cNvPr id="17" name="Group 45"/>
          <p:cNvGrpSpPr/>
          <p:nvPr/>
        </p:nvGrpSpPr>
        <p:grpSpPr>
          <a:xfrm>
            <a:off x="1018985" y="5272552"/>
            <a:ext cx="5619769" cy="1639880"/>
            <a:chOff x="1018985" y="4912070"/>
            <a:chExt cx="5619769" cy="1639880"/>
          </a:xfrm>
        </p:grpSpPr>
        <p:sp>
          <p:nvSpPr>
            <p:cNvPr id="18" name="Oval 17"/>
            <p:cNvSpPr/>
            <p:nvPr/>
          </p:nvSpPr>
          <p:spPr>
            <a:xfrm>
              <a:off x="1018985" y="5038738"/>
              <a:ext cx="923827" cy="9238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2005004" y="4912070"/>
              <a:ext cx="4633750" cy="400110"/>
            </a:xfrm>
            <a:prstGeom prst="rect">
              <a:avLst/>
            </a:prstGeom>
            <a:noFill/>
          </p:spPr>
          <p:txBody>
            <a:bodyPr wrap="none" rtlCol="0">
              <a:spAutoFit/>
            </a:bodyPr>
            <a:lstStyle/>
            <a:p>
              <a:pPr rtl="0"/>
              <a:r>
                <a:rPr lang="es-us" sz="2000">
                  <a:solidFill>
                    <a:schemeClr val="bg1">
                      <a:lumMod val="50000"/>
                    </a:schemeClr>
                  </a:solidFill>
                  <a:latin typeface="+mj-lt"/>
                </a:rPr>
                <a:t>ANDAMIOS RODANTES DE MARCO</a:t>
              </a:r>
            </a:p>
          </p:txBody>
        </p:sp>
        <p:sp>
          <p:nvSpPr>
            <p:cNvPr id="20" name="Rectangle 19"/>
            <p:cNvSpPr/>
            <p:nvPr/>
          </p:nvSpPr>
          <p:spPr>
            <a:xfrm>
              <a:off x="2005004" y="5212619"/>
              <a:ext cx="4027496" cy="954107"/>
            </a:xfrm>
            <a:prstGeom prst="rect">
              <a:avLst/>
            </a:prstGeom>
          </p:spPr>
          <p:txBody>
            <a:bodyPr wrap="square" rtlCol="0">
              <a:spAutoFit/>
            </a:bodyPr>
            <a:lstStyle/>
            <a:p>
              <a:pPr algn="just" rtl="0"/>
              <a:r>
                <a:rPr lang="es-us" sz="1400" dirty="0">
                  <a:solidFill>
                    <a:srgbClr val="595959"/>
                  </a:solidFill>
                </a:rPr>
                <a:t>Identificar los componentes de un andamio rodante de marco básico y describir cómo construir uno.  Explicar cómo preparar una lista de equipos.</a:t>
              </a:r>
              <a:endParaRPr lang="id-ID" sz="1400" dirty="0">
                <a:solidFill>
                  <a:srgbClr val="595959"/>
                </a:solidFill>
              </a:endParaRPr>
            </a:p>
          </p:txBody>
        </p:sp>
        <p:sp>
          <p:nvSpPr>
            <p:cNvPr id="21" name="TextBox 20"/>
            <p:cNvSpPr txBox="1"/>
            <p:nvPr/>
          </p:nvSpPr>
          <p:spPr>
            <a:xfrm>
              <a:off x="1244601" y="5105400"/>
              <a:ext cx="469899" cy="1446550"/>
            </a:xfrm>
            <a:prstGeom prst="rect">
              <a:avLst/>
            </a:prstGeom>
            <a:noFill/>
          </p:spPr>
          <p:txBody>
            <a:bodyPr wrap="square" rtlCol="0">
              <a:spAutoFit/>
            </a:bodyPr>
            <a:lstStyle/>
            <a:p>
              <a:pPr rtl="0"/>
              <a:r>
                <a:rPr lang="es-us" sz="4400">
                  <a:solidFill>
                    <a:schemeClr val="bg1"/>
                  </a:solidFill>
                </a:rPr>
                <a:t>3</a:t>
              </a:r>
            </a:p>
          </p:txBody>
        </p:sp>
      </p:grpSp>
      <p:grpSp>
        <p:nvGrpSpPr>
          <p:cNvPr id="22" name="Group 46"/>
          <p:cNvGrpSpPr/>
          <p:nvPr/>
        </p:nvGrpSpPr>
        <p:grpSpPr>
          <a:xfrm>
            <a:off x="6545598" y="1949510"/>
            <a:ext cx="5183340" cy="1617939"/>
            <a:chOff x="6545598" y="2292411"/>
            <a:chExt cx="5183340" cy="1617939"/>
          </a:xfrm>
        </p:grpSpPr>
        <p:sp>
          <p:nvSpPr>
            <p:cNvPr id="23" name="Oval 22"/>
            <p:cNvSpPr/>
            <p:nvPr/>
          </p:nvSpPr>
          <p:spPr>
            <a:xfrm>
              <a:off x="6545598" y="2424760"/>
              <a:ext cx="923827" cy="92382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4" name="TextBox 23"/>
            <p:cNvSpPr txBox="1"/>
            <p:nvPr/>
          </p:nvSpPr>
          <p:spPr>
            <a:xfrm>
              <a:off x="7553414" y="2292411"/>
              <a:ext cx="3353803" cy="707886"/>
            </a:xfrm>
            <a:prstGeom prst="rect">
              <a:avLst/>
            </a:prstGeom>
            <a:noFill/>
          </p:spPr>
          <p:txBody>
            <a:bodyPr wrap="none" rtlCol="0">
              <a:spAutoFit/>
            </a:bodyPr>
            <a:lstStyle/>
            <a:p>
              <a:pPr rtl="0"/>
              <a:r>
                <a:rPr lang="es-us" sz="2000" dirty="0">
                  <a:solidFill>
                    <a:schemeClr val="bg1">
                      <a:lumMod val="50000"/>
                    </a:schemeClr>
                  </a:solidFill>
                  <a:latin typeface="+mj-lt"/>
                </a:rPr>
                <a:t>ANDAMIOS DE MÚLTIPLES </a:t>
              </a:r>
              <a:br>
                <a:rPr lang="es-us" sz="2000" dirty="0">
                  <a:solidFill>
                    <a:schemeClr val="bg1">
                      <a:lumMod val="50000"/>
                    </a:schemeClr>
                  </a:solidFill>
                  <a:latin typeface="+mj-lt"/>
                </a:rPr>
              </a:br>
              <a:r>
                <a:rPr lang="es-us" sz="2000" dirty="0">
                  <a:solidFill>
                    <a:schemeClr val="bg1">
                      <a:lumMod val="50000"/>
                    </a:schemeClr>
                  </a:solidFill>
                  <a:latin typeface="+mj-lt"/>
                </a:rPr>
                <a:t>SECCIONES</a:t>
              </a:r>
            </a:p>
          </p:txBody>
        </p:sp>
        <p:sp>
          <p:nvSpPr>
            <p:cNvPr id="25" name="Rectangle 24"/>
            <p:cNvSpPr/>
            <p:nvPr/>
          </p:nvSpPr>
          <p:spPr>
            <a:xfrm>
              <a:off x="7553414" y="2915162"/>
              <a:ext cx="4175524" cy="954107"/>
            </a:xfrm>
            <a:prstGeom prst="rect">
              <a:avLst/>
            </a:prstGeom>
          </p:spPr>
          <p:txBody>
            <a:bodyPr wrap="square" rtlCol="0">
              <a:spAutoFit/>
            </a:bodyPr>
            <a:lstStyle/>
            <a:p>
              <a:pPr algn="just" rtl="0"/>
              <a:r>
                <a:rPr lang="es-us" sz="1400" dirty="0">
                  <a:solidFill>
                    <a:srgbClr val="595959"/>
                  </a:solidFill>
                </a:rPr>
                <a:t>Dibujar el diseño de un andamio. Describir cómo construir andamios de área y andamios de tendido continuo agregando secciones adicionales a lo largo y a lo ancho.</a:t>
              </a:r>
              <a:endParaRPr lang="id-ID" sz="1400" dirty="0">
                <a:solidFill>
                  <a:srgbClr val="595959"/>
                </a:solidFill>
              </a:endParaRPr>
            </a:p>
          </p:txBody>
        </p:sp>
        <p:sp>
          <p:nvSpPr>
            <p:cNvPr id="26" name="TextBox 25"/>
            <p:cNvSpPr txBox="1"/>
            <p:nvPr/>
          </p:nvSpPr>
          <p:spPr>
            <a:xfrm>
              <a:off x="6718300" y="2463800"/>
              <a:ext cx="469900" cy="1446550"/>
            </a:xfrm>
            <a:prstGeom prst="rect">
              <a:avLst/>
            </a:prstGeom>
            <a:noFill/>
          </p:spPr>
          <p:txBody>
            <a:bodyPr wrap="square" rtlCol="0">
              <a:spAutoFit/>
            </a:bodyPr>
            <a:lstStyle/>
            <a:p>
              <a:pPr rtl="0"/>
              <a:r>
                <a:rPr lang="es-us" sz="4400">
                  <a:solidFill>
                    <a:schemeClr val="bg1"/>
                  </a:solidFill>
                </a:rPr>
                <a:t>4</a:t>
              </a:r>
            </a:p>
          </p:txBody>
        </p:sp>
      </p:grpSp>
      <p:grpSp>
        <p:nvGrpSpPr>
          <p:cNvPr id="27" name="Group 47"/>
          <p:cNvGrpSpPr/>
          <p:nvPr/>
        </p:nvGrpSpPr>
        <p:grpSpPr>
          <a:xfrm>
            <a:off x="6567395" y="3513788"/>
            <a:ext cx="5138659" cy="2053535"/>
            <a:chOff x="6567395" y="3600048"/>
            <a:chExt cx="5138659" cy="2053535"/>
          </a:xfrm>
        </p:grpSpPr>
        <p:sp>
          <p:nvSpPr>
            <p:cNvPr id="28" name="Oval 27"/>
            <p:cNvSpPr/>
            <p:nvPr/>
          </p:nvSpPr>
          <p:spPr>
            <a:xfrm>
              <a:off x="6567395" y="3732397"/>
              <a:ext cx="923827" cy="9238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TextBox 28"/>
            <p:cNvSpPr txBox="1"/>
            <p:nvPr/>
          </p:nvSpPr>
          <p:spPr>
            <a:xfrm>
              <a:off x="7553414" y="3600048"/>
              <a:ext cx="3568606" cy="707886"/>
            </a:xfrm>
            <a:prstGeom prst="rect">
              <a:avLst/>
            </a:prstGeom>
            <a:noFill/>
          </p:spPr>
          <p:txBody>
            <a:bodyPr wrap="none" rtlCol="0">
              <a:spAutoFit/>
            </a:bodyPr>
            <a:lstStyle/>
            <a:p>
              <a:pPr rtl="0"/>
              <a:r>
                <a:rPr lang="es-us" sz="2000" dirty="0">
                  <a:solidFill>
                    <a:schemeClr val="bg1">
                      <a:lumMod val="50000"/>
                    </a:schemeClr>
                  </a:solidFill>
                  <a:latin typeface="+mj-lt"/>
                </a:rPr>
                <a:t>ANDAMIOS DE ELEVACIÓN </a:t>
              </a:r>
              <a:br>
                <a:rPr lang="es-us" sz="2000" dirty="0">
                  <a:solidFill>
                    <a:schemeClr val="bg1">
                      <a:lumMod val="50000"/>
                    </a:schemeClr>
                  </a:solidFill>
                  <a:latin typeface="+mj-lt"/>
                </a:rPr>
              </a:br>
              <a:r>
                <a:rPr lang="es-us" sz="2000" dirty="0">
                  <a:solidFill>
                    <a:schemeClr val="bg1">
                      <a:lumMod val="50000"/>
                    </a:schemeClr>
                  </a:solidFill>
                  <a:latin typeface="+mj-lt"/>
                </a:rPr>
                <a:t>Y MÚLTIPLES SECCIONES</a:t>
              </a:r>
            </a:p>
          </p:txBody>
        </p:sp>
        <p:sp>
          <p:nvSpPr>
            <p:cNvPr id="30" name="Rectangle 29"/>
            <p:cNvSpPr/>
            <p:nvPr/>
          </p:nvSpPr>
          <p:spPr>
            <a:xfrm>
              <a:off x="7553414" y="4268588"/>
              <a:ext cx="4152640" cy="1384995"/>
            </a:xfrm>
            <a:prstGeom prst="rect">
              <a:avLst/>
            </a:prstGeom>
          </p:spPr>
          <p:txBody>
            <a:bodyPr wrap="square" rtlCol="0">
              <a:spAutoFit/>
            </a:bodyPr>
            <a:lstStyle/>
            <a:p>
              <a:pPr algn="just" rtl="0"/>
              <a:r>
                <a:rPr lang="es-us" sz="1400" dirty="0">
                  <a:solidFill>
                    <a:srgbClr val="595959"/>
                  </a:solidFill>
                </a:rPr>
                <a:t>Describir cómo construir andamios más altos, que requieren sujeciones. Identificar las consideraciones importantes cuando se construyen andamios cerrados y desarrollar bocetos más detallados.</a:t>
              </a:r>
            </a:p>
            <a:p>
              <a:pPr algn="just" rtl="0"/>
              <a:endParaRPr lang="id-ID" sz="1400" dirty="0">
                <a:solidFill>
                  <a:schemeClr val="bg1">
                    <a:lumMod val="65000"/>
                  </a:schemeClr>
                </a:solidFill>
              </a:endParaRPr>
            </a:p>
          </p:txBody>
        </p:sp>
        <p:sp>
          <p:nvSpPr>
            <p:cNvPr id="31" name="TextBox 30"/>
            <p:cNvSpPr txBox="1"/>
            <p:nvPr/>
          </p:nvSpPr>
          <p:spPr>
            <a:xfrm>
              <a:off x="6781800" y="3797300"/>
              <a:ext cx="469900" cy="1446550"/>
            </a:xfrm>
            <a:prstGeom prst="rect">
              <a:avLst/>
            </a:prstGeom>
            <a:noFill/>
          </p:spPr>
          <p:txBody>
            <a:bodyPr wrap="square" rtlCol="0">
              <a:spAutoFit/>
            </a:bodyPr>
            <a:lstStyle/>
            <a:p>
              <a:pPr rtl="0"/>
              <a:r>
                <a:rPr lang="es-us" sz="4400">
                  <a:solidFill>
                    <a:schemeClr val="bg1"/>
                  </a:solidFill>
                </a:rPr>
                <a:t>5</a:t>
              </a:r>
            </a:p>
          </p:txBody>
        </p:sp>
      </p:grpSp>
      <p:grpSp>
        <p:nvGrpSpPr>
          <p:cNvPr id="32" name="Group 50"/>
          <p:cNvGrpSpPr/>
          <p:nvPr/>
        </p:nvGrpSpPr>
        <p:grpSpPr>
          <a:xfrm>
            <a:off x="6567395" y="5345037"/>
            <a:ext cx="4968133" cy="1487812"/>
            <a:chOff x="6567395" y="5038738"/>
            <a:chExt cx="4968133" cy="1487812"/>
          </a:xfrm>
        </p:grpSpPr>
        <p:sp>
          <p:nvSpPr>
            <p:cNvPr id="33" name="Oval 32"/>
            <p:cNvSpPr/>
            <p:nvPr/>
          </p:nvSpPr>
          <p:spPr>
            <a:xfrm>
              <a:off x="6567395" y="5038738"/>
              <a:ext cx="923827" cy="923827"/>
            </a:xfrm>
            <a:prstGeom prst="ellipse">
              <a:avLst/>
            </a:prstGeom>
            <a:solidFill>
              <a:srgbClr val="84A1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4" name="TextBox 33"/>
            <p:cNvSpPr txBox="1"/>
            <p:nvPr/>
          </p:nvSpPr>
          <p:spPr>
            <a:xfrm>
              <a:off x="7591514" y="5039070"/>
              <a:ext cx="3378023" cy="400110"/>
            </a:xfrm>
            <a:prstGeom prst="rect">
              <a:avLst/>
            </a:prstGeom>
            <a:noFill/>
          </p:spPr>
          <p:txBody>
            <a:bodyPr wrap="none" rtlCol="0">
              <a:spAutoFit/>
            </a:bodyPr>
            <a:lstStyle/>
            <a:p>
              <a:pPr rtl="0"/>
              <a:r>
                <a:rPr lang="es-us" sz="2000" cap="all">
                  <a:solidFill>
                    <a:schemeClr val="bg1">
                      <a:lumMod val="50000"/>
                    </a:schemeClr>
                  </a:solidFill>
                  <a:latin typeface="+mj-lt"/>
                </a:rPr>
                <a:t>Desmontar y almacenar</a:t>
              </a:r>
            </a:p>
          </p:txBody>
        </p:sp>
        <p:sp>
          <p:nvSpPr>
            <p:cNvPr id="35" name="Rectangle 34"/>
            <p:cNvSpPr/>
            <p:nvPr/>
          </p:nvSpPr>
          <p:spPr>
            <a:xfrm>
              <a:off x="7578814" y="5352319"/>
              <a:ext cx="3956714" cy="738664"/>
            </a:xfrm>
            <a:prstGeom prst="rect">
              <a:avLst/>
            </a:prstGeom>
          </p:spPr>
          <p:txBody>
            <a:bodyPr wrap="square" rtlCol="0">
              <a:spAutoFit/>
            </a:bodyPr>
            <a:lstStyle/>
            <a:p>
              <a:pPr algn="just" rtl="0"/>
              <a:r>
                <a:rPr lang="es-us" sz="1400" dirty="0">
                  <a:solidFill>
                    <a:srgbClr val="595959"/>
                  </a:solidFill>
                </a:rPr>
                <a:t>Prepararse para desarmar los andamios de forma segura. Almacenar el equipo de andamiaje de manera adecuada para evitar daños.</a:t>
              </a:r>
              <a:endParaRPr lang="id-ID" sz="1400" dirty="0">
                <a:solidFill>
                  <a:srgbClr val="595959"/>
                </a:solidFill>
              </a:endParaRPr>
            </a:p>
          </p:txBody>
        </p:sp>
        <p:sp>
          <p:nvSpPr>
            <p:cNvPr id="36" name="TextBox 35"/>
            <p:cNvSpPr txBox="1"/>
            <p:nvPr/>
          </p:nvSpPr>
          <p:spPr>
            <a:xfrm>
              <a:off x="6781800" y="5080000"/>
              <a:ext cx="469900" cy="1446550"/>
            </a:xfrm>
            <a:prstGeom prst="rect">
              <a:avLst/>
            </a:prstGeom>
            <a:noFill/>
          </p:spPr>
          <p:txBody>
            <a:bodyPr wrap="square" rtlCol="0">
              <a:spAutoFit/>
            </a:bodyPr>
            <a:lstStyle/>
            <a:p>
              <a:pPr rtl="0"/>
              <a:r>
                <a:rPr lang="es-us" sz="4400">
                  <a:solidFill>
                    <a:schemeClr val="bg1"/>
                  </a:solidFill>
                </a:rPr>
                <a:t>6</a:t>
              </a:r>
            </a:p>
          </p:txBody>
        </p:sp>
      </p:grpSp>
    </p:spTree>
    <p:extLst>
      <p:ext uri="{BB962C8B-B14F-4D97-AF65-F5344CB8AC3E}">
        <p14:creationId xmlns:p14="http://schemas.microsoft.com/office/powerpoint/2010/main" val="42512807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71183" y="337859"/>
            <a:ext cx="5351695" cy="769441"/>
          </a:xfrm>
          <a:prstGeom prst="rect">
            <a:avLst/>
          </a:prstGeom>
          <a:noFill/>
        </p:spPr>
        <p:txBody>
          <a:bodyPr wrap="none" rtlCol="0">
            <a:spAutoFit/>
          </a:bodyPr>
          <a:lstStyle/>
          <a:p>
            <a:pPr algn="ctr" rtl="0"/>
            <a:r>
              <a:rPr lang="es-us" sz="4400">
                <a:solidFill>
                  <a:schemeClr val="tx2"/>
                </a:solidFill>
                <a:latin typeface="+mj-lt"/>
              </a:rPr>
              <a:t>ANDAMIOS DE MARCO</a:t>
            </a:r>
            <a:endParaRPr lang="en-US" sz="4400" dirty="0">
              <a:solidFill>
                <a:schemeClr val="tx2"/>
              </a:solidFill>
              <a:latin typeface="+mj-lt"/>
            </a:endParaRPr>
          </a:p>
        </p:txBody>
      </p:sp>
      <p:pic>
        <p:nvPicPr>
          <p:cNvPr id="6" name="Picture 5" descr="image1.JPG"/>
          <p:cNvPicPr>
            <a:picLocks noChangeAspect="1"/>
          </p:cNvPicPr>
          <p:nvPr/>
        </p:nvPicPr>
        <p:blipFill>
          <a:blip r:embed="rId3"/>
          <a:stretch>
            <a:fillRect/>
          </a:stretch>
        </p:blipFill>
        <p:spPr>
          <a:xfrm>
            <a:off x="0" y="0"/>
            <a:ext cx="4572000" cy="6858000"/>
          </a:xfrm>
          <a:prstGeom prst="rect">
            <a:avLst/>
          </a:prstGeom>
        </p:spPr>
      </p:pic>
      <p:sp>
        <p:nvSpPr>
          <p:cNvPr id="7" name="TextBox 6"/>
          <p:cNvSpPr txBox="1"/>
          <p:nvPr/>
        </p:nvSpPr>
        <p:spPr>
          <a:xfrm>
            <a:off x="4914900" y="1231900"/>
            <a:ext cx="6937793" cy="5262979"/>
          </a:xfrm>
          <a:prstGeom prst="rect">
            <a:avLst/>
          </a:prstGeom>
          <a:noFill/>
        </p:spPr>
        <p:txBody>
          <a:bodyPr wrap="square" rtlCol="0">
            <a:spAutoFit/>
          </a:bodyPr>
          <a:lstStyle/>
          <a:p>
            <a:pPr rtl="0">
              <a:buFont typeface="Arial"/>
              <a:buChar char="•"/>
            </a:pPr>
            <a:r>
              <a:rPr lang="es-us" sz="2400" dirty="0">
                <a:solidFill>
                  <a:srgbClr val="595959"/>
                </a:solidFill>
              </a:rPr>
              <a:t> Los andamios de marco se utilizan en todo tipo de estructura imaginable, lo que incluye:</a:t>
            </a:r>
          </a:p>
          <a:p>
            <a:pPr lvl="1" rtl="0">
              <a:buFont typeface="Arial"/>
              <a:buChar char="•"/>
            </a:pPr>
            <a:r>
              <a:rPr lang="es-us" sz="2400" dirty="0">
                <a:solidFill>
                  <a:srgbClr val="595959"/>
                </a:solidFill>
              </a:rPr>
              <a:t> edificios de gran altura; </a:t>
            </a:r>
          </a:p>
          <a:p>
            <a:pPr lvl="1" rtl="0">
              <a:buFont typeface="Arial"/>
              <a:buChar char="•"/>
            </a:pPr>
            <a:r>
              <a:rPr lang="es-us" sz="2400" dirty="0">
                <a:solidFill>
                  <a:srgbClr val="595959"/>
                </a:solidFill>
              </a:rPr>
              <a:t> fábricas;</a:t>
            </a:r>
          </a:p>
          <a:p>
            <a:pPr lvl="1" rtl="0">
              <a:buFont typeface="Arial"/>
              <a:buChar char="•"/>
            </a:pPr>
            <a:r>
              <a:rPr lang="es-us" sz="2400" dirty="0">
                <a:solidFill>
                  <a:srgbClr val="595959"/>
                </a:solidFill>
              </a:rPr>
              <a:t> almacenes;</a:t>
            </a:r>
          </a:p>
          <a:p>
            <a:pPr lvl="1" rtl="0">
              <a:buFont typeface="Arial"/>
              <a:buChar char="•"/>
            </a:pPr>
            <a:r>
              <a:rPr lang="es-us" sz="2400" dirty="0">
                <a:solidFill>
                  <a:srgbClr val="595959"/>
                </a:solidFill>
              </a:rPr>
              <a:t> tanques de agua;</a:t>
            </a:r>
          </a:p>
          <a:p>
            <a:pPr lvl="1" rtl="0">
              <a:buFont typeface="Arial"/>
              <a:buChar char="•"/>
            </a:pPr>
            <a:r>
              <a:rPr lang="es-us" sz="2400" dirty="0">
                <a:solidFill>
                  <a:srgbClr val="595959"/>
                </a:solidFill>
              </a:rPr>
              <a:t> puentes;</a:t>
            </a:r>
          </a:p>
          <a:p>
            <a:pPr lvl="1" rtl="0">
              <a:buFont typeface="Arial"/>
              <a:buChar char="•"/>
            </a:pPr>
            <a:r>
              <a:rPr lang="es-us" sz="2400" dirty="0">
                <a:solidFill>
                  <a:srgbClr val="595959"/>
                </a:solidFill>
              </a:rPr>
              <a:t> refinerías;</a:t>
            </a:r>
          </a:p>
          <a:p>
            <a:pPr lvl="1" rtl="0">
              <a:buFont typeface="Arial"/>
              <a:buChar char="•"/>
            </a:pPr>
            <a:r>
              <a:rPr lang="es-us" sz="2400" dirty="0">
                <a:solidFill>
                  <a:srgbClr val="595959"/>
                </a:solidFill>
              </a:rPr>
              <a:t> buques;  </a:t>
            </a:r>
          </a:p>
          <a:p>
            <a:pPr lvl="1" rtl="0">
              <a:buFont typeface="Arial"/>
              <a:buChar char="•"/>
            </a:pPr>
            <a:r>
              <a:rPr lang="es-us" sz="2400" dirty="0">
                <a:solidFill>
                  <a:srgbClr val="595959"/>
                </a:solidFill>
              </a:rPr>
              <a:t> torres </a:t>
            </a:r>
          </a:p>
          <a:p>
            <a:pPr rtl="0">
              <a:buFont typeface="Arial"/>
              <a:buChar char="•"/>
            </a:pPr>
            <a:r>
              <a:rPr lang="es-us" sz="2400" dirty="0">
                <a:solidFill>
                  <a:srgbClr val="595959"/>
                </a:solidFill>
              </a:rPr>
              <a:t> Los andamios de marco se ensamblan a partir de varios componentes diseñados </a:t>
            </a:r>
            <a:br>
              <a:rPr lang="es-us" sz="2400" dirty="0">
                <a:solidFill>
                  <a:srgbClr val="595959"/>
                </a:solidFill>
              </a:rPr>
            </a:br>
            <a:r>
              <a:rPr lang="es-us" sz="2400" dirty="0">
                <a:solidFill>
                  <a:srgbClr val="595959"/>
                </a:solidFill>
              </a:rPr>
              <a:t>para soportar una plataforma elevada </a:t>
            </a:r>
            <a:br>
              <a:rPr lang="es-us" sz="2400" dirty="0">
                <a:solidFill>
                  <a:srgbClr val="595959"/>
                </a:solidFill>
              </a:rPr>
            </a:br>
            <a:r>
              <a:rPr lang="es-us" sz="2400" dirty="0">
                <a:solidFill>
                  <a:srgbClr val="595959"/>
                </a:solidFill>
              </a:rPr>
              <a:t>(o plataformas) y una carga.</a:t>
            </a:r>
          </a:p>
        </p:txBody>
      </p:sp>
    </p:spTree>
    <p:extLst>
      <p:ext uri="{BB962C8B-B14F-4D97-AF65-F5344CB8AC3E}">
        <p14:creationId xmlns:p14="http://schemas.microsoft.com/office/powerpoint/2010/main" val="32604750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430" y="846663"/>
            <a:ext cx="5842000" cy="5428434"/>
          </a:xfrm>
          <a:prstGeom prst="rect">
            <a:avLst/>
          </a:prstGeom>
        </p:spPr>
      </p:pic>
      <p:sp>
        <p:nvSpPr>
          <p:cNvPr id="6" name="TextBox 5"/>
          <p:cNvSpPr txBox="1"/>
          <p:nvPr/>
        </p:nvSpPr>
        <p:spPr>
          <a:xfrm>
            <a:off x="2112900" y="77222"/>
            <a:ext cx="7902699" cy="769441"/>
          </a:xfrm>
          <a:prstGeom prst="rect">
            <a:avLst/>
          </a:prstGeom>
          <a:noFill/>
        </p:spPr>
        <p:txBody>
          <a:bodyPr wrap="none" rtlCol="0">
            <a:spAutoFit/>
          </a:bodyPr>
          <a:lstStyle/>
          <a:p>
            <a:pPr algn="ctr" rtl="0"/>
            <a:r>
              <a:rPr lang="es-us" sz="4400" dirty="0">
                <a:solidFill>
                  <a:srgbClr val="44546A"/>
                </a:solidFill>
                <a:latin typeface="+mj-lt"/>
              </a:rPr>
              <a:t>INCOMPATIBILIDAD DE EQUIPOS</a:t>
            </a:r>
            <a:endParaRPr lang="en-US" sz="4400" dirty="0">
              <a:solidFill>
                <a:srgbClr val="44546A"/>
              </a:solidFill>
              <a:latin typeface="+mj-lt"/>
            </a:endParaRPr>
          </a:p>
        </p:txBody>
      </p:sp>
      <p:sp>
        <p:nvSpPr>
          <p:cNvPr id="7" name="TextBox 6"/>
          <p:cNvSpPr txBox="1"/>
          <p:nvPr/>
        </p:nvSpPr>
        <p:spPr>
          <a:xfrm>
            <a:off x="5503983" y="822569"/>
            <a:ext cx="6459415" cy="5386090"/>
          </a:xfrm>
          <a:prstGeom prst="rect">
            <a:avLst/>
          </a:prstGeom>
          <a:noFill/>
        </p:spPr>
        <p:txBody>
          <a:bodyPr wrap="square" rtlCol="0">
            <a:spAutoFit/>
          </a:bodyPr>
          <a:lstStyle/>
          <a:p>
            <a:pPr rtl="0">
              <a:spcAft>
                <a:spcPts val="1200"/>
              </a:spcAft>
            </a:pPr>
            <a:r>
              <a:rPr lang="es-us" sz="2200" dirty="0">
                <a:solidFill>
                  <a:srgbClr val="595959"/>
                </a:solidFill>
              </a:rPr>
              <a:t>La incompatibilidad de los equipos de andamios de marco, por lo general, ocurre en las siguientes áreas: </a:t>
            </a:r>
          </a:p>
          <a:p>
            <a:pPr lvl="1" rtl="0">
              <a:spcAft>
                <a:spcPts val="1200"/>
              </a:spcAft>
              <a:buFont typeface="Arial"/>
              <a:buChar char="•"/>
            </a:pPr>
            <a:r>
              <a:rPr lang="es-us" sz="2200" dirty="0">
                <a:solidFill>
                  <a:srgbClr val="595959"/>
                </a:solidFill>
              </a:rPr>
              <a:t> altura y/o ancho del marco; </a:t>
            </a:r>
          </a:p>
          <a:p>
            <a:pPr lvl="1" rtl="0">
              <a:spcAft>
                <a:spcPts val="1200"/>
              </a:spcAft>
              <a:buFont typeface="Arial"/>
              <a:buChar char="•"/>
            </a:pPr>
            <a:r>
              <a:rPr lang="es-us" sz="2200" dirty="0">
                <a:solidFill>
                  <a:srgbClr val="595959"/>
                </a:solidFill>
              </a:rPr>
              <a:t> tipo o resistencia del material; </a:t>
            </a:r>
          </a:p>
          <a:p>
            <a:pPr lvl="1" rtl="0">
              <a:spcAft>
                <a:spcPts val="1200"/>
              </a:spcAft>
              <a:buFont typeface="Arial"/>
              <a:buChar char="•"/>
            </a:pPr>
            <a:r>
              <a:rPr lang="es-us" sz="2200" dirty="0">
                <a:solidFill>
                  <a:srgbClr val="595959"/>
                </a:solidFill>
              </a:rPr>
              <a:t> diámetro o espesor de la pared del tubo; </a:t>
            </a:r>
          </a:p>
          <a:p>
            <a:pPr lvl="1" rtl="0">
              <a:spcAft>
                <a:spcPts val="1200"/>
              </a:spcAft>
              <a:buFont typeface="Arial"/>
              <a:buChar char="•"/>
            </a:pPr>
            <a:r>
              <a:rPr lang="es-us" sz="2200" dirty="0">
                <a:solidFill>
                  <a:srgbClr val="595959"/>
                </a:solidFill>
              </a:rPr>
              <a:t> </a:t>
            </a:r>
            <a:r>
              <a:rPr lang="es-us" sz="2200" dirty="0" err="1">
                <a:solidFill>
                  <a:srgbClr val="595959"/>
                </a:solidFill>
              </a:rPr>
              <a:t>pins</a:t>
            </a:r>
            <a:r>
              <a:rPr lang="es-us" sz="2200" dirty="0">
                <a:solidFill>
                  <a:srgbClr val="595959"/>
                </a:solidFill>
              </a:rPr>
              <a:t> de retención; </a:t>
            </a:r>
          </a:p>
          <a:p>
            <a:pPr lvl="1" rtl="0">
              <a:spcAft>
                <a:spcPts val="1200"/>
              </a:spcAft>
              <a:buFont typeface="Arial"/>
              <a:buChar char="•"/>
            </a:pPr>
            <a:r>
              <a:rPr lang="es-us" sz="2200" dirty="0">
                <a:solidFill>
                  <a:srgbClr val="595959"/>
                </a:solidFill>
              </a:rPr>
              <a:t> conexiones de pernos de cruceta; </a:t>
            </a:r>
          </a:p>
          <a:p>
            <a:pPr lvl="1" rtl="0">
              <a:spcAft>
                <a:spcPts val="1200"/>
              </a:spcAft>
              <a:buFont typeface="Arial"/>
              <a:buChar char="•"/>
            </a:pPr>
            <a:r>
              <a:rPr lang="es-us" sz="2200" dirty="0">
                <a:solidFill>
                  <a:srgbClr val="595959"/>
                </a:solidFill>
              </a:rPr>
              <a:t> espaciamiento y ubicación de los pernos; </a:t>
            </a:r>
          </a:p>
          <a:p>
            <a:pPr lvl="1" rtl="0">
              <a:spcAft>
                <a:spcPts val="1200"/>
              </a:spcAft>
              <a:buFont typeface="Arial"/>
              <a:buChar char="•"/>
            </a:pPr>
            <a:r>
              <a:rPr lang="es-us" sz="2200" dirty="0">
                <a:solidFill>
                  <a:srgbClr val="595959"/>
                </a:solidFill>
              </a:rPr>
              <a:t> bases y otros componentes.</a:t>
            </a:r>
          </a:p>
          <a:p>
            <a:pPr rtl="0"/>
            <a:endParaRPr lang="en-US" sz="2200" dirty="0"/>
          </a:p>
        </p:txBody>
      </p:sp>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4398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512141" y="1612900"/>
            <a:ext cx="6256959" cy="4394200"/>
          </a:xfrm>
          <a:prstGeom prst="rect">
            <a:avLst/>
          </a:prstGeom>
        </p:spPr>
      </p:pic>
      <p:sp>
        <p:nvSpPr>
          <p:cNvPr id="3" name="TextBox 2"/>
          <p:cNvSpPr txBox="1"/>
          <p:nvPr/>
        </p:nvSpPr>
        <p:spPr>
          <a:xfrm>
            <a:off x="1483768" y="439459"/>
            <a:ext cx="8335535" cy="769441"/>
          </a:xfrm>
          <a:prstGeom prst="rect">
            <a:avLst/>
          </a:prstGeom>
          <a:noFill/>
        </p:spPr>
        <p:txBody>
          <a:bodyPr wrap="none" rtlCol="0">
            <a:spAutoFit/>
          </a:bodyPr>
          <a:lstStyle/>
          <a:p>
            <a:pPr algn="ctr" rtl="0"/>
            <a:r>
              <a:rPr lang="es-us" sz="4400">
                <a:solidFill>
                  <a:srgbClr val="44546A"/>
                </a:solidFill>
                <a:latin typeface="+mj-lt"/>
              </a:rPr>
              <a:t>INSPECCIONAR EL EQUIPO</a:t>
            </a:r>
            <a:endParaRPr lang="en-US" sz="4400" dirty="0">
              <a:solidFill>
                <a:srgbClr val="44546A"/>
              </a:solidFill>
              <a:latin typeface="+mj-lt"/>
            </a:endParaRPr>
          </a:p>
        </p:txBody>
      </p:sp>
      <p:sp>
        <p:nvSpPr>
          <p:cNvPr id="4" name="TextBox 3"/>
          <p:cNvSpPr txBox="1"/>
          <p:nvPr/>
        </p:nvSpPr>
        <p:spPr>
          <a:xfrm>
            <a:off x="7010400" y="1225232"/>
            <a:ext cx="4775200" cy="5016758"/>
          </a:xfrm>
          <a:prstGeom prst="rect">
            <a:avLst/>
          </a:prstGeom>
          <a:noFill/>
        </p:spPr>
        <p:txBody>
          <a:bodyPr wrap="square" rtlCol="0">
            <a:spAutoFit/>
          </a:bodyPr>
          <a:lstStyle/>
          <a:p>
            <a:pPr marL="180000" indent="-180000" rtl="0">
              <a:spcAft>
                <a:spcPts val="1200"/>
              </a:spcAft>
              <a:buFont typeface="Arial"/>
              <a:buChar char="•"/>
            </a:pPr>
            <a:r>
              <a:rPr lang="es-us" sz="2000" dirty="0">
                <a:solidFill>
                  <a:srgbClr val="595959"/>
                </a:solidFill>
              </a:rPr>
              <a:t>Debe inspeccionar el equipo de manera adecuada.</a:t>
            </a:r>
          </a:p>
          <a:p>
            <a:pPr marL="180000" indent="-180000" rtl="0">
              <a:spcAft>
                <a:spcPts val="1200"/>
              </a:spcAft>
              <a:buFont typeface="Arial"/>
              <a:buChar char="•"/>
            </a:pPr>
            <a:r>
              <a:rPr lang="es-us" sz="2000" dirty="0">
                <a:solidFill>
                  <a:srgbClr val="595959"/>
                </a:solidFill>
              </a:rPr>
              <a:t>Se han producido muchos accidentes debido a equipos de andamios dañados o defectuosos.</a:t>
            </a:r>
          </a:p>
          <a:p>
            <a:pPr marL="180000" indent="-180000" rtl="0">
              <a:spcAft>
                <a:spcPts val="1200"/>
              </a:spcAft>
              <a:buFont typeface="Arial"/>
              <a:buChar char="•"/>
            </a:pPr>
            <a:r>
              <a:rPr lang="es-us" sz="2000" dirty="0">
                <a:solidFill>
                  <a:srgbClr val="595959"/>
                </a:solidFill>
              </a:rPr>
              <a:t>Antes de comenzar a construir su andamio, usted DEBE inspeccionar todos los componentes que planea utilizar, para asegurarse de que sean seguros y funcionen correctamente.</a:t>
            </a:r>
          </a:p>
          <a:p>
            <a:pPr marL="180000" indent="-180000" rtl="0">
              <a:spcAft>
                <a:spcPts val="1200"/>
              </a:spcAft>
              <a:buFont typeface="Arial"/>
              <a:buChar char="•"/>
            </a:pPr>
            <a:r>
              <a:rPr lang="es-us" sz="2000" dirty="0">
                <a:solidFill>
                  <a:srgbClr val="595959"/>
                </a:solidFill>
              </a:rPr>
              <a:t>NO utilice ningún equipo dañado o defectuoso.</a:t>
            </a:r>
          </a:p>
          <a:p>
            <a:pPr marL="180000" indent="-180000" rtl="0"/>
            <a:endParaRPr lang="en-US" sz="2000" dirty="0"/>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40260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AE1E67-8EC1-E44A-B81D-83A4DE1835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128" y="444989"/>
            <a:ext cx="6653489" cy="5418150"/>
          </a:xfrm>
          <a:prstGeom prst="rect">
            <a:avLst/>
          </a:prstGeom>
        </p:spPr>
      </p:pic>
      <p:sp>
        <p:nvSpPr>
          <p:cNvPr id="10" name="TextBox 9"/>
          <p:cNvSpPr txBox="1"/>
          <p:nvPr/>
        </p:nvSpPr>
        <p:spPr>
          <a:xfrm>
            <a:off x="6896100" y="515659"/>
            <a:ext cx="4635500" cy="769441"/>
          </a:xfrm>
          <a:prstGeom prst="rect">
            <a:avLst/>
          </a:prstGeom>
          <a:noFill/>
        </p:spPr>
        <p:txBody>
          <a:bodyPr wrap="square" rtlCol="0">
            <a:spAutoFit/>
          </a:bodyPr>
          <a:lstStyle/>
          <a:p>
            <a:pPr algn="ctr" rtl="0"/>
            <a:r>
              <a:rPr lang="es-us" sz="4400" cap="all">
                <a:solidFill>
                  <a:srgbClr val="44546A"/>
                </a:solidFill>
                <a:latin typeface="+mj-lt"/>
              </a:rPr>
              <a:t>TIPOS DE BASES</a:t>
            </a:r>
            <a:endParaRPr lang="en-US" sz="4400" cap="all" dirty="0">
              <a:solidFill>
                <a:srgbClr val="44546A"/>
              </a:solidFill>
              <a:latin typeface="+mj-lt"/>
            </a:endParaRPr>
          </a:p>
        </p:txBody>
      </p:sp>
      <p:sp>
        <p:nvSpPr>
          <p:cNvPr id="51" name="TextBox 50"/>
          <p:cNvSpPr txBox="1"/>
          <p:nvPr/>
        </p:nvSpPr>
        <p:spPr>
          <a:xfrm>
            <a:off x="7137400" y="1308101"/>
            <a:ext cx="4851400" cy="3323987"/>
          </a:xfrm>
          <a:prstGeom prst="rect">
            <a:avLst/>
          </a:prstGeom>
          <a:noFill/>
        </p:spPr>
        <p:txBody>
          <a:bodyPr wrap="square" rtlCol="0">
            <a:spAutoFit/>
          </a:bodyPr>
          <a:lstStyle/>
          <a:p>
            <a:pPr marL="180000" indent="-180000" rtl="0">
              <a:spcAft>
                <a:spcPts val="1200"/>
              </a:spcAft>
              <a:buFont typeface="Arial"/>
              <a:buChar char="•"/>
            </a:pPr>
            <a:r>
              <a:rPr lang="es-us" sz="2000" dirty="0">
                <a:solidFill>
                  <a:srgbClr val="595959"/>
                </a:solidFill>
              </a:rPr>
              <a:t>Las bases son un componente esencial de los andamios de marco.</a:t>
            </a:r>
          </a:p>
          <a:p>
            <a:pPr marL="180000" indent="-180000" rtl="0">
              <a:spcAft>
                <a:spcPts val="1200"/>
              </a:spcAft>
              <a:buFont typeface="Arial"/>
              <a:buChar char="•"/>
            </a:pPr>
            <a:r>
              <a:rPr lang="es-us" sz="2000" dirty="0">
                <a:solidFill>
                  <a:srgbClr val="595959"/>
                </a:solidFill>
              </a:rPr>
              <a:t>Existen varias opciones. </a:t>
            </a:r>
          </a:p>
          <a:p>
            <a:pPr marL="180000" indent="-180000" rtl="0">
              <a:spcAft>
                <a:spcPts val="1200"/>
              </a:spcAft>
              <a:buFont typeface="Arial"/>
              <a:buChar char="•"/>
            </a:pPr>
            <a:r>
              <a:rPr lang="es-us" sz="2000" dirty="0">
                <a:solidFill>
                  <a:srgbClr val="595959"/>
                </a:solidFill>
              </a:rPr>
              <a:t>Las bases son intercambiables y están pensadas para encajar en el </a:t>
            </a:r>
            <a:r>
              <a:rPr lang="es-us" sz="2000" i="1" dirty="0">
                <a:solidFill>
                  <a:srgbClr val="595959"/>
                </a:solidFill>
              </a:rPr>
              <a:t>interior</a:t>
            </a:r>
            <a:r>
              <a:rPr lang="es-us" sz="2000" dirty="0">
                <a:solidFill>
                  <a:srgbClr val="595959"/>
                </a:solidFill>
              </a:rPr>
              <a:t> o alrededor del exterior de la pata del andamio. </a:t>
            </a:r>
          </a:p>
          <a:p>
            <a:pPr marL="180000" indent="-180000" rtl="0">
              <a:buFont typeface="Arial"/>
              <a:buChar char="•"/>
            </a:pPr>
            <a:endParaRPr lang="en-US" sz="2000" dirty="0">
              <a:solidFill>
                <a:schemeClr val="tx1">
                  <a:lumMod val="50000"/>
                  <a:lumOff val="50000"/>
                </a:schemeClr>
              </a:solidFill>
            </a:endParaRPr>
          </a:p>
        </p:txBody>
      </p:sp>
      <p:grpSp>
        <p:nvGrpSpPr>
          <p:cNvPr id="2" name="Group 54"/>
          <p:cNvGrpSpPr/>
          <p:nvPr/>
        </p:nvGrpSpPr>
        <p:grpSpPr>
          <a:xfrm>
            <a:off x="7594600" y="4356100"/>
            <a:ext cx="4152900" cy="1701800"/>
            <a:chOff x="7607300" y="5664200"/>
            <a:chExt cx="4152900" cy="1701800"/>
          </a:xfrm>
        </p:grpSpPr>
        <p:sp>
          <p:nvSpPr>
            <p:cNvPr id="54" name="Rounded Rectangle 53"/>
            <p:cNvSpPr/>
            <p:nvPr/>
          </p:nvSpPr>
          <p:spPr>
            <a:xfrm>
              <a:off x="7607300" y="5664200"/>
              <a:ext cx="4152900" cy="1701800"/>
            </a:xfrm>
            <a:prstGeom prst="roundRect">
              <a:avLst/>
            </a:prstGeom>
            <a:solidFill>
              <a:srgbClr val="F8A779"/>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2" name="Picture 5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7861300" y="5842000"/>
              <a:ext cx="2362200" cy="482600"/>
            </a:xfrm>
            <a:prstGeom prst="rect">
              <a:avLst/>
            </a:prstGeom>
          </p:spPr>
        </p:pic>
        <p:sp>
          <p:nvSpPr>
            <p:cNvPr id="53" name="TextBox 52"/>
            <p:cNvSpPr txBox="1"/>
            <p:nvPr/>
          </p:nvSpPr>
          <p:spPr>
            <a:xfrm>
              <a:off x="7797800" y="6248400"/>
              <a:ext cx="3822700" cy="1077218"/>
            </a:xfrm>
            <a:prstGeom prst="rect">
              <a:avLst/>
            </a:prstGeom>
            <a:noFill/>
          </p:spPr>
          <p:txBody>
            <a:bodyPr wrap="square" rtlCol="0">
              <a:spAutoFit/>
            </a:bodyPr>
            <a:lstStyle/>
            <a:p>
              <a:pPr rtl="0"/>
              <a:r>
                <a:rPr lang="es-us" sz="1600" i="1" dirty="0"/>
                <a:t>ASEGÚRESE SIEMPRE DE QUE LAS BASES TENGAN EL DIÁMETRO ADECUADO PARA QUE ENCAJEN EN EL MARCO</a:t>
              </a:r>
            </a:p>
          </p:txBody>
        </p:sp>
      </p:gr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29851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529445"/>
            <a:ext cx="12192000" cy="2328555"/>
          </a:xfrm>
          <a:prstGeom prst="rect">
            <a:avLst/>
          </a:prstGeom>
          <a:solidFill>
            <a:srgbClr val="222A3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ounded Rectangle 26"/>
          <p:cNvSpPr/>
          <p:nvPr/>
        </p:nvSpPr>
        <p:spPr>
          <a:xfrm>
            <a:off x="419100" y="2311400"/>
            <a:ext cx="3456000" cy="4013200"/>
          </a:xfrm>
          <a:prstGeom prst="round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1" name="TextBox 50"/>
          <p:cNvSpPr txBox="1"/>
          <p:nvPr/>
        </p:nvSpPr>
        <p:spPr>
          <a:xfrm>
            <a:off x="522707" y="1417488"/>
            <a:ext cx="11146626" cy="430887"/>
          </a:xfrm>
          <a:prstGeom prst="rect">
            <a:avLst/>
          </a:prstGeom>
          <a:noFill/>
        </p:spPr>
        <p:txBody>
          <a:bodyPr wrap="none" rtlCol="0">
            <a:spAutoFit/>
          </a:bodyPr>
          <a:lstStyle/>
          <a:p>
            <a:pPr algn="ctr" rtl="0"/>
            <a:r>
              <a:rPr lang="es-US" sz="2200">
                <a:solidFill>
                  <a:schemeClr val="tx1">
                    <a:lumMod val="65000"/>
                    <a:lumOff val="35000"/>
                  </a:schemeClr>
                </a:solidFill>
                <a:latin typeface="+mj-lt"/>
              </a:rPr>
              <a:t>Plataformas soportadas por estructuras rígidas en el suelo u otras bases estables.</a:t>
            </a:r>
            <a:endParaRPr lang="en-US" sz="2200" dirty="0">
              <a:solidFill>
                <a:schemeClr val="tx1">
                  <a:lumMod val="65000"/>
                  <a:lumOff val="35000"/>
                </a:schemeClr>
              </a:solidFill>
              <a:latin typeface="+mj-lt"/>
            </a:endParaRPr>
          </a:p>
        </p:txBody>
      </p:sp>
      <p:sp>
        <p:nvSpPr>
          <p:cNvPr id="52" name="TextBox 51"/>
          <p:cNvSpPr txBox="1"/>
          <p:nvPr/>
        </p:nvSpPr>
        <p:spPr>
          <a:xfrm>
            <a:off x="1947332" y="680759"/>
            <a:ext cx="8545407" cy="830997"/>
          </a:xfrm>
          <a:prstGeom prst="rect">
            <a:avLst/>
          </a:prstGeom>
          <a:noFill/>
        </p:spPr>
        <p:txBody>
          <a:bodyPr wrap="square" rtlCol="0">
            <a:spAutoFit/>
          </a:bodyPr>
          <a:lstStyle/>
          <a:p>
            <a:pPr algn="ctr" rtl="0"/>
            <a:r>
              <a:rPr lang="es-US" sz="4800" cap="all" dirty="0">
                <a:solidFill>
                  <a:schemeClr val="tx2"/>
                </a:solidFill>
                <a:latin typeface="+mj-lt"/>
              </a:rPr>
              <a:t>Andamios soportados</a:t>
            </a:r>
            <a:endParaRPr lang="en-US" sz="4800" cap="all" dirty="0">
              <a:solidFill>
                <a:schemeClr val="tx2"/>
              </a:solidFill>
              <a:latin typeface="+mj-lt"/>
            </a:endParaRPr>
          </a:p>
        </p:txBody>
      </p:sp>
      <p:sp>
        <p:nvSpPr>
          <p:cNvPr id="24" name="TextBox 23"/>
          <p:cNvSpPr txBox="1"/>
          <p:nvPr/>
        </p:nvSpPr>
        <p:spPr>
          <a:xfrm>
            <a:off x="960609" y="2440313"/>
            <a:ext cx="2465740" cy="338554"/>
          </a:xfrm>
          <a:prstGeom prst="rect">
            <a:avLst/>
          </a:prstGeom>
          <a:noFill/>
        </p:spPr>
        <p:txBody>
          <a:bodyPr wrap="none" rtlCol="0">
            <a:spAutoFit/>
          </a:bodyPr>
          <a:lstStyle/>
          <a:p>
            <a:pPr algn="ctr" rtl="0"/>
            <a:r>
              <a:rPr lang="es-US" sz="1600" cap="all" dirty="0">
                <a:solidFill>
                  <a:srgbClr val="595959"/>
                </a:solidFill>
              </a:rPr>
              <a:t>Andamios</a:t>
            </a:r>
            <a:r>
              <a:rPr lang="es-US" sz="1600" b="1" cap="all" dirty="0">
                <a:solidFill>
                  <a:srgbClr val="595959"/>
                </a:solidFill>
              </a:rPr>
              <a:t> de marco</a:t>
            </a:r>
          </a:p>
        </p:txBody>
      </p:sp>
      <p:sp>
        <p:nvSpPr>
          <p:cNvPr id="43" name="TextBox 42"/>
          <p:cNvSpPr txBox="1"/>
          <p:nvPr/>
        </p:nvSpPr>
        <p:spPr>
          <a:xfrm>
            <a:off x="5298682" y="2430442"/>
            <a:ext cx="1691620" cy="318087"/>
          </a:xfrm>
          <a:prstGeom prst="rect">
            <a:avLst/>
          </a:prstGeom>
          <a:noFill/>
        </p:spPr>
        <p:txBody>
          <a:bodyPr wrap="none" rtlCol="0">
            <a:spAutoFit/>
          </a:bodyPr>
          <a:lstStyle/>
          <a:p>
            <a:pPr algn="ctr" rtl="0"/>
            <a:r>
              <a:rPr lang="es-US" sz="1467">
                <a:solidFill>
                  <a:schemeClr val="bg1"/>
                </a:solidFill>
              </a:rPr>
              <a:t>Andamios de sistema</a:t>
            </a:r>
          </a:p>
        </p:txBody>
      </p:sp>
      <p:pic>
        <p:nvPicPr>
          <p:cNvPr id="21" name="Picture 20" descr="BASIC FRAME.psd"/>
          <p:cNvPicPr>
            <a:picLocks noChangeAspect="1"/>
          </p:cNvPicPr>
          <p:nvPr/>
        </p:nvPicPr>
        <p:blipFill>
          <a:blip r:embed="rId3"/>
          <a:stretch>
            <a:fillRect/>
          </a:stretch>
        </p:blipFill>
        <p:spPr>
          <a:xfrm>
            <a:off x="-330200" y="3048000"/>
            <a:ext cx="4577813" cy="3073399"/>
          </a:xfrm>
          <a:prstGeom prst="rect">
            <a:avLst/>
          </a:prstGeom>
        </p:spPr>
      </p:pic>
      <p:sp>
        <p:nvSpPr>
          <p:cNvPr id="29" name="Rounded Rectangle 28"/>
          <p:cNvSpPr/>
          <p:nvPr/>
        </p:nvSpPr>
        <p:spPr>
          <a:xfrm>
            <a:off x="4381500" y="23876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6" name="Picture 25" descr="Systems scaffold.psd"/>
          <p:cNvPicPr>
            <a:picLocks noChangeAspect="1"/>
          </p:cNvPicPr>
          <p:nvPr/>
        </p:nvPicPr>
        <p:blipFill>
          <a:blip r:embed="rId4"/>
          <a:stretch>
            <a:fillRect/>
          </a:stretch>
        </p:blipFill>
        <p:spPr>
          <a:xfrm>
            <a:off x="4686300" y="2475636"/>
            <a:ext cx="2908300" cy="3870007"/>
          </a:xfrm>
          <a:prstGeom prst="rect">
            <a:avLst/>
          </a:prstGeom>
        </p:spPr>
      </p:pic>
      <p:sp>
        <p:nvSpPr>
          <p:cNvPr id="14" name="TextBox 13"/>
          <p:cNvSpPr txBox="1"/>
          <p:nvPr/>
        </p:nvSpPr>
        <p:spPr>
          <a:xfrm>
            <a:off x="5152996" y="2478413"/>
            <a:ext cx="2107368" cy="338554"/>
          </a:xfrm>
          <a:prstGeom prst="rect">
            <a:avLst/>
          </a:prstGeom>
          <a:noFill/>
        </p:spPr>
        <p:txBody>
          <a:bodyPr wrap="none" rtlCol="0">
            <a:spAutoFit/>
          </a:bodyPr>
          <a:lstStyle/>
          <a:p>
            <a:pPr algn="ctr" rtl="0"/>
            <a:r>
              <a:rPr lang="es-US" sz="1600" cap="all">
                <a:solidFill>
                  <a:srgbClr val="595959"/>
                </a:solidFill>
              </a:rPr>
              <a:t>andamios de </a:t>
            </a:r>
            <a:r>
              <a:rPr lang="es-US" sz="1600" b="1" cap="all">
                <a:solidFill>
                  <a:srgbClr val="595959"/>
                </a:solidFill>
              </a:rPr>
              <a:t>sistema</a:t>
            </a:r>
          </a:p>
        </p:txBody>
      </p:sp>
      <p:grpSp>
        <p:nvGrpSpPr>
          <p:cNvPr id="2" name="Group 1">
            <a:extLst>
              <a:ext uri="{FF2B5EF4-FFF2-40B4-BE49-F238E27FC236}">
                <a16:creationId xmlns:a16="http://schemas.microsoft.com/office/drawing/2014/main" id="{206DD99C-48EE-284A-9FAE-AFA99D358437}"/>
              </a:ext>
            </a:extLst>
          </p:cNvPr>
          <p:cNvGrpSpPr/>
          <p:nvPr/>
        </p:nvGrpSpPr>
        <p:grpSpPr>
          <a:xfrm>
            <a:off x="8372450" y="2332443"/>
            <a:ext cx="3441700" cy="4013200"/>
            <a:chOff x="8293100" y="2413000"/>
            <a:chExt cx="3441700" cy="4013200"/>
          </a:xfrm>
        </p:grpSpPr>
        <p:sp>
          <p:nvSpPr>
            <p:cNvPr id="30" name="Rounded Rectangle 29"/>
            <p:cNvSpPr/>
            <p:nvPr/>
          </p:nvSpPr>
          <p:spPr>
            <a:xfrm>
              <a:off x="8293100" y="2413000"/>
              <a:ext cx="3441700" cy="4013200"/>
            </a:xfrm>
            <a:prstGeom prst="roundRect">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6" name="Picture 1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8761238" y="3111499"/>
              <a:ext cx="2514901" cy="3111501"/>
            </a:xfrm>
            <a:prstGeom prst="rect">
              <a:avLst/>
            </a:prstGeom>
          </p:spPr>
        </p:pic>
      </p:grpSp>
      <p:sp>
        <p:nvSpPr>
          <p:cNvPr id="75" name="TextBox 74"/>
          <p:cNvSpPr txBox="1"/>
          <p:nvPr/>
        </p:nvSpPr>
        <p:spPr>
          <a:xfrm>
            <a:off x="8553439" y="2429338"/>
            <a:ext cx="3204275" cy="338554"/>
          </a:xfrm>
          <a:prstGeom prst="rect">
            <a:avLst/>
          </a:prstGeom>
          <a:noFill/>
        </p:spPr>
        <p:txBody>
          <a:bodyPr wrap="square" rtlCol="0">
            <a:spAutoFit/>
          </a:bodyPr>
          <a:lstStyle/>
          <a:p>
            <a:pPr algn="ctr" rtl="0"/>
            <a:r>
              <a:rPr lang="es-US" sz="1600" cap="all" dirty="0">
                <a:solidFill>
                  <a:srgbClr val="595959"/>
                </a:solidFill>
              </a:rPr>
              <a:t>Andamio de </a:t>
            </a:r>
            <a:r>
              <a:rPr lang="es-US" sz="1600" b="1" cap="all" dirty="0">
                <a:solidFill>
                  <a:srgbClr val="595959"/>
                </a:solidFill>
              </a:rPr>
              <a:t>tubos y abrazaderas</a:t>
            </a:r>
          </a:p>
        </p:txBody>
      </p:sp>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450" decel="100000" fill="hold"/>
                                        <p:tgtEl>
                                          <p:spTgt spid="27"/>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450" decel="100000" fill="hold"/>
                                        <p:tgtEl>
                                          <p:spTgt spid="2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dissolve">
                                      <p:cBhvr>
                                        <p:cTn id="35" dur="10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anim calcmode="lin" valueType="num">
                                      <p:cBhvr>
                                        <p:cTn id="41" dur="500" fill="hold"/>
                                        <p:tgtEl>
                                          <p:spTgt spid="29"/>
                                        </p:tgtEl>
                                        <p:attrNameLst>
                                          <p:attrName>ppt_x</p:attrName>
                                        </p:attrNameLst>
                                      </p:cBhvr>
                                      <p:tavLst>
                                        <p:tav tm="0">
                                          <p:val>
                                            <p:strVal val="#ppt_x"/>
                                          </p:val>
                                        </p:tav>
                                        <p:tav tm="100000">
                                          <p:val>
                                            <p:strVal val="#ppt_x"/>
                                          </p:val>
                                        </p:tav>
                                      </p:tavLst>
                                    </p:anim>
                                    <p:anim calcmode="lin" valueType="num">
                                      <p:cBhvr>
                                        <p:cTn id="42" dur="450" decel="100000" fill="hold"/>
                                        <p:tgtEl>
                                          <p:spTgt spid="29"/>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strVal val="#ppt_x"/>
                                          </p:val>
                                        </p:tav>
                                        <p:tav tm="100000">
                                          <p:val>
                                            <p:strVal val="#ppt_x"/>
                                          </p:val>
                                        </p:tav>
                                      </p:tavLst>
                                    </p:anim>
                                    <p:anim calcmode="lin" valueType="num">
                                      <p:cBhvr>
                                        <p:cTn id="48" dur="450" decel="100000" fill="hold"/>
                                        <p:tgtEl>
                                          <p:spTgt spid="26"/>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900" decel="100000" fill="hold"/>
                                        <p:tgtEl>
                                          <p:spTgt spid="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9"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dissolve">
                                      <p:cBhvr>
                                        <p:cTn id="65"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51" grpId="0"/>
      <p:bldP spid="52" grpId="0"/>
      <p:bldP spid="24" grpId="0"/>
      <p:bldP spid="29" grpId="0" animBg="1"/>
      <p:bldP spid="14" grpId="0"/>
      <p:bldP spid="7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53848" t="6716"/>
              <a:stretch>
                <a:fillRect/>
              </a:stretch>
            </p:blipFill>
          </mc:Choice>
          <mc:Fallback>
            <p:blipFill>
              <a:blip r:embed="rId4"/>
              <a:srcRect l="53848" t="6716"/>
              <a:stretch>
                <a:fillRect/>
              </a:stretch>
            </p:blipFill>
          </mc:Fallback>
        </mc:AlternateContent>
        <p:spPr>
          <a:xfrm>
            <a:off x="8940800" y="3035300"/>
            <a:ext cx="2819401" cy="2822319"/>
          </a:xfrm>
          <a:prstGeom prst="rect">
            <a:avLst/>
          </a:prstGeom>
        </p:spPr>
      </p:pic>
      <p:sp>
        <p:nvSpPr>
          <p:cNvPr id="4" name="TextBox 3"/>
          <p:cNvSpPr txBox="1"/>
          <p:nvPr/>
        </p:nvSpPr>
        <p:spPr>
          <a:xfrm>
            <a:off x="2908300" y="723900"/>
            <a:ext cx="8407400" cy="769441"/>
          </a:xfrm>
          <a:prstGeom prst="rect">
            <a:avLst/>
          </a:prstGeom>
          <a:solidFill>
            <a:schemeClr val="bg1"/>
          </a:solidFill>
        </p:spPr>
        <p:txBody>
          <a:bodyPr wrap="square" rtlCol="0">
            <a:spAutoFit/>
          </a:bodyPr>
          <a:lstStyle/>
          <a:p>
            <a:pPr rtl="0"/>
            <a:r>
              <a:rPr lang="es-us" sz="4400">
                <a:solidFill>
                  <a:srgbClr val="44546A"/>
                </a:solidFill>
              </a:rPr>
              <a:t>INSPECCIONAR LAS BASES</a:t>
            </a:r>
          </a:p>
        </p:txBody>
      </p:sp>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l="49774" t="4930"/>
              <a:stretch>
                <a:fillRect/>
              </a:stretch>
            </p:blipFill>
          </mc:Choice>
          <mc:Fallback>
            <p:blipFill>
              <a:blip r:embed="rId6"/>
              <a:srcRect l="49774" t="4930"/>
              <a:stretch>
                <a:fillRect/>
              </a:stretch>
            </p:blipFill>
          </mc:Fallback>
        </mc:AlternateContent>
        <p:spPr>
          <a:xfrm>
            <a:off x="3124200" y="1790700"/>
            <a:ext cx="2819400" cy="4286250"/>
          </a:xfrm>
          <a:prstGeom prst="roundRect">
            <a:avLst/>
          </a:prstGeom>
        </p:spPr>
      </p:pic>
      <p:pic>
        <p:nvPicPr>
          <p:cNvPr id="7" name="Picture 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838200" y="19558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1054100" y="198120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Cabezas fijas</a:t>
            </a:r>
          </a:p>
        </p:txBody>
      </p:sp>
      <p:grpSp>
        <p:nvGrpSpPr>
          <p:cNvPr id="27" name="Group 26"/>
          <p:cNvGrpSpPr/>
          <p:nvPr/>
        </p:nvGrpSpPr>
        <p:grpSpPr>
          <a:xfrm>
            <a:off x="838200" y="2463800"/>
            <a:ext cx="2273300" cy="431800"/>
            <a:chOff x="838200" y="2463800"/>
            <a:chExt cx="2273300" cy="431800"/>
          </a:xfrm>
        </p:grpSpPr>
        <p:sp>
          <p:nvSpPr>
            <p:cNvPr id="12" name="Rounded Rectangle 11"/>
            <p:cNvSpPr/>
            <p:nvPr/>
          </p:nvSpPr>
          <p:spPr>
            <a:xfrm>
              <a:off x="838200" y="24638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1041400" y="251460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EXTREMOS</a:t>
              </a:r>
            </a:p>
          </p:txBody>
        </p:sp>
      </p:grpSp>
      <p:grpSp>
        <p:nvGrpSpPr>
          <p:cNvPr id="26" name="Group 25"/>
          <p:cNvGrpSpPr/>
          <p:nvPr/>
        </p:nvGrpSpPr>
        <p:grpSpPr>
          <a:xfrm>
            <a:off x="838200" y="2997200"/>
            <a:ext cx="2273300" cy="431800"/>
            <a:chOff x="838200" y="2997200"/>
            <a:chExt cx="2273300" cy="431800"/>
          </a:xfrm>
        </p:grpSpPr>
        <p:sp>
          <p:nvSpPr>
            <p:cNvPr id="14" name="Rounded Rectangle 13"/>
            <p:cNvSpPr/>
            <p:nvPr/>
          </p:nvSpPr>
          <p:spPr>
            <a:xfrm>
              <a:off x="838200" y="29972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5" name="TextBox 14"/>
            <p:cNvSpPr txBox="1"/>
            <p:nvPr/>
          </p:nvSpPr>
          <p:spPr>
            <a:xfrm>
              <a:off x="952500" y="304800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SOLDADURAS</a:t>
              </a:r>
            </a:p>
          </p:txBody>
        </p:sp>
      </p:grpSp>
      <p:sp>
        <p:nvSpPr>
          <p:cNvPr id="16" name="Rounded Rectangle 15"/>
          <p:cNvSpPr/>
          <p:nvPr/>
        </p:nvSpPr>
        <p:spPr>
          <a:xfrm>
            <a:off x="838200" y="3543300"/>
            <a:ext cx="2273300" cy="736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7" name="TextBox 16"/>
          <p:cNvSpPr txBox="1"/>
          <p:nvPr/>
        </p:nvSpPr>
        <p:spPr>
          <a:xfrm>
            <a:off x="977900" y="3581400"/>
            <a:ext cx="1841500" cy="584775"/>
          </a:xfrm>
          <a:prstGeom prst="rect">
            <a:avLst/>
          </a:prstGeom>
          <a:noFill/>
        </p:spPr>
        <p:txBody>
          <a:bodyPr wrap="square" rtlCol="0">
            <a:spAutoFit/>
          </a:bodyPr>
          <a:lstStyle/>
          <a:p>
            <a:pPr rtl="0"/>
            <a:r>
              <a:rPr lang="es-us" sz="1600" cap="all" dirty="0">
                <a:solidFill>
                  <a:schemeClr val="tx1">
                    <a:lumMod val="65000"/>
                    <a:lumOff val="35000"/>
                  </a:schemeClr>
                </a:solidFill>
              </a:rPr>
              <a:t>AJUSTE</a:t>
            </a:r>
          </a:p>
          <a:p>
            <a:pPr rtl="0"/>
            <a:r>
              <a:rPr lang="es-us" sz="1600" cap="all" dirty="0">
                <a:solidFill>
                  <a:schemeClr val="tx1">
                    <a:lumMod val="65000"/>
                    <a:lumOff val="35000"/>
                  </a:schemeClr>
                </a:solidFill>
              </a:rPr>
              <a:t>MANGO</a:t>
            </a:r>
          </a:p>
        </p:txBody>
      </p:sp>
      <p:grpSp>
        <p:nvGrpSpPr>
          <p:cNvPr id="23" name="Group 22"/>
          <p:cNvGrpSpPr/>
          <p:nvPr/>
        </p:nvGrpSpPr>
        <p:grpSpPr>
          <a:xfrm>
            <a:off x="838200" y="4419600"/>
            <a:ext cx="2273300" cy="431800"/>
            <a:chOff x="825500" y="4318000"/>
            <a:chExt cx="2273300" cy="431800"/>
          </a:xfrm>
        </p:grpSpPr>
        <p:sp>
          <p:nvSpPr>
            <p:cNvPr id="18" name="Rounded Rectangle 17"/>
            <p:cNvSpPr/>
            <p:nvPr/>
          </p:nvSpPr>
          <p:spPr>
            <a:xfrm>
              <a:off x="825500" y="4318000"/>
              <a:ext cx="2273300" cy="4318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TextBox 18"/>
            <p:cNvSpPr txBox="1"/>
            <p:nvPr/>
          </p:nvSpPr>
          <p:spPr>
            <a:xfrm>
              <a:off x="939800" y="434340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ROSCAS</a:t>
              </a:r>
            </a:p>
          </p:txBody>
        </p:sp>
      </p:grpSp>
      <p:grpSp>
        <p:nvGrpSpPr>
          <p:cNvPr id="22" name="Group 21"/>
          <p:cNvGrpSpPr/>
          <p:nvPr/>
        </p:nvGrpSpPr>
        <p:grpSpPr>
          <a:xfrm>
            <a:off x="825500" y="4965700"/>
            <a:ext cx="2273300" cy="698500"/>
            <a:chOff x="800100" y="4965700"/>
            <a:chExt cx="2273300" cy="698500"/>
          </a:xfrm>
        </p:grpSpPr>
        <p:sp>
          <p:nvSpPr>
            <p:cNvPr id="20" name="Rounded Rectangle 19"/>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1" name="TextBox 20"/>
            <p:cNvSpPr txBox="1"/>
            <p:nvPr/>
          </p:nvSpPr>
          <p:spPr>
            <a:xfrm>
              <a:off x="889000" y="4991100"/>
              <a:ext cx="1841500" cy="584775"/>
            </a:xfrm>
            <a:prstGeom prst="rect">
              <a:avLst/>
            </a:prstGeom>
            <a:noFill/>
          </p:spPr>
          <p:txBody>
            <a:bodyPr wrap="square" rtlCol="0">
              <a:spAutoFit/>
            </a:bodyPr>
            <a:lstStyle/>
            <a:p>
              <a:pPr rtl="0"/>
              <a:r>
                <a:rPr lang="es-us" sz="1600" cap="all" dirty="0">
                  <a:solidFill>
                    <a:schemeClr val="tx1">
                      <a:lumMod val="65000"/>
                      <a:lumOff val="35000"/>
                    </a:schemeClr>
                  </a:solidFill>
                </a:rPr>
                <a:t>APARIENCIA GENERAL</a:t>
              </a:r>
            </a:p>
          </p:txBody>
        </p:sp>
      </p:grpSp>
      <p:sp>
        <p:nvSpPr>
          <p:cNvPr id="24" name="Rounded Rectangle 23"/>
          <p:cNvSpPr/>
          <p:nvPr/>
        </p:nvSpPr>
        <p:spPr>
          <a:xfrm>
            <a:off x="6477000" y="32893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TextBox 24"/>
          <p:cNvSpPr txBox="1"/>
          <p:nvPr/>
        </p:nvSpPr>
        <p:spPr>
          <a:xfrm>
            <a:off x="6502400" y="3354237"/>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ESPIGA</a:t>
            </a:r>
          </a:p>
        </p:txBody>
      </p:sp>
      <p:grpSp>
        <p:nvGrpSpPr>
          <p:cNvPr id="30" name="Group 29"/>
          <p:cNvGrpSpPr/>
          <p:nvPr/>
        </p:nvGrpSpPr>
        <p:grpSpPr>
          <a:xfrm>
            <a:off x="6438900" y="3848100"/>
            <a:ext cx="2286000" cy="419100"/>
            <a:chOff x="6438900" y="3848100"/>
            <a:chExt cx="2286000" cy="419100"/>
          </a:xfrm>
        </p:grpSpPr>
        <p:sp>
          <p:nvSpPr>
            <p:cNvPr id="29" name="Rounded Rectangle 28"/>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TextBox 27"/>
            <p:cNvSpPr txBox="1"/>
            <p:nvPr/>
          </p:nvSpPr>
          <p:spPr>
            <a:xfrm>
              <a:off x="6438900" y="3891230"/>
              <a:ext cx="2170262" cy="338554"/>
            </a:xfrm>
            <a:prstGeom prst="rect">
              <a:avLst/>
            </a:prstGeom>
            <a:noFill/>
          </p:spPr>
          <p:txBody>
            <a:bodyPr wrap="square" rtlCol="0">
              <a:spAutoFit/>
            </a:bodyPr>
            <a:lstStyle/>
            <a:p>
              <a:pPr rtl="0"/>
              <a:r>
                <a:rPr lang="es-us" sz="1600" cap="all" dirty="0">
                  <a:solidFill>
                    <a:schemeClr val="tx1">
                      <a:lumMod val="65000"/>
                      <a:lumOff val="35000"/>
                    </a:schemeClr>
                  </a:solidFill>
                </a:rPr>
                <a:t>AGUJERO DEL PIN</a:t>
              </a:r>
            </a:p>
          </p:txBody>
        </p:sp>
      </p:grpSp>
      <p:grpSp>
        <p:nvGrpSpPr>
          <p:cNvPr id="31" name="Group 30"/>
          <p:cNvGrpSpPr/>
          <p:nvPr/>
        </p:nvGrpSpPr>
        <p:grpSpPr>
          <a:xfrm>
            <a:off x="6438900" y="4495800"/>
            <a:ext cx="2286000" cy="419100"/>
            <a:chOff x="6438900" y="3848100"/>
            <a:chExt cx="2286000" cy="419100"/>
          </a:xfrm>
        </p:grpSpPr>
        <p:sp>
          <p:nvSpPr>
            <p:cNvPr id="32" name="Rounded Rectangle 31"/>
            <p:cNvSpPr/>
            <p:nvPr/>
          </p:nvSpPr>
          <p:spPr>
            <a:xfrm>
              <a:off x="6451600" y="38481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3" name="TextBox 32"/>
            <p:cNvSpPr txBox="1"/>
            <p:nvPr/>
          </p:nvSpPr>
          <p:spPr>
            <a:xfrm>
              <a:off x="6438900" y="389123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PLACA</a:t>
              </a:r>
            </a:p>
          </p:txBody>
        </p:sp>
      </p:grpSp>
      <p:grpSp>
        <p:nvGrpSpPr>
          <p:cNvPr id="34" name="Group 33"/>
          <p:cNvGrpSpPr/>
          <p:nvPr/>
        </p:nvGrpSpPr>
        <p:grpSpPr>
          <a:xfrm>
            <a:off x="6426200" y="5067300"/>
            <a:ext cx="2273300" cy="698500"/>
            <a:chOff x="800100" y="4965700"/>
            <a:chExt cx="2273300" cy="698500"/>
          </a:xfrm>
        </p:grpSpPr>
        <p:sp>
          <p:nvSpPr>
            <p:cNvPr id="35" name="Rounded Rectangle 34"/>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6" name="TextBox 35"/>
            <p:cNvSpPr txBox="1"/>
            <p:nvPr/>
          </p:nvSpPr>
          <p:spPr>
            <a:xfrm>
              <a:off x="889000" y="4991100"/>
              <a:ext cx="1841500" cy="584775"/>
            </a:xfrm>
            <a:prstGeom prst="rect">
              <a:avLst/>
            </a:prstGeom>
            <a:noFill/>
          </p:spPr>
          <p:txBody>
            <a:bodyPr wrap="square" rtlCol="0">
              <a:spAutoFit/>
            </a:bodyPr>
            <a:lstStyle/>
            <a:p>
              <a:pPr rtl="0"/>
              <a:r>
                <a:rPr lang="es-us" sz="1600" cap="all" dirty="0">
                  <a:solidFill>
                    <a:schemeClr val="tx1">
                      <a:lumMod val="65000"/>
                      <a:lumOff val="35000"/>
                    </a:schemeClr>
                  </a:solidFill>
                </a:rPr>
                <a:t>APARIENCIA GENERAL</a:t>
              </a:r>
            </a:p>
          </p:txBody>
        </p:sp>
      </p:grpSp>
    </p:spTree>
    <p:extLst>
      <p:ext uri="{BB962C8B-B14F-4D97-AF65-F5344CB8AC3E}">
        <p14:creationId xmlns:p14="http://schemas.microsoft.com/office/powerpoint/2010/main" val="1508908269"/>
      </p:ext>
    </p:extLst>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260349" y="1268238"/>
            <a:ext cx="4483811" cy="5234162"/>
          </a:xfrm>
          <a:prstGeom prst="rect">
            <a:avLst/>
          </a:prstGeom>
        </p:spPr>
      </p:pic>
      <p:sp>
        <p:nvSpPr>
          <p:cNvPr id="5" name="TextBox 4"/>
          <p:cNvSpPr txBox="1"/>
          <p:nvPr/>
        </p:nvSpPr>
        <p:spPr>
          <a:xfrm>
            <a:off x="745957" y="490259"/>
            <a:ext cx="10840453" cy="769441"/>
          </a:xfrm>
          <a:prstGeom prst="rect">
            <a:avLst/>
          </a:prstGeom>
          <a:noFill/>
        </p:spPr>
        <p:txBody>
          <a:bodyPr wrap="square" rtlCol="0">
            <a:spAutoFit/>
          </a:bodyPr>
          <a:lstStyle/>
          <a:p>
            <a:pPr algn="ctr"/>
            <a:r>
              <a:rPr lang="en-CA" sz="4400" dirty="0"/>
              <a:t>TIPO DE M</a:t>
            </a:r>
            <a:r>
              <a:rPr lang="es-us" sz="4400" dirty="0"/>
              <a:t>É</a:t>
            </a:r>
            <a:r>
              <a:rPr lang="en-CA" sz="4400" dirty="0"/>
              <a:t>NSULAS (O VOLADIZOS)</a:t>
            </a:r>
            <a:endParaRPr lang="en-US" sz="4400" dirty="0">
              <a:solidFill>
                <a:srgbClr val="44546A"/>
              </a:solidFill>
            </a:endParaRPr>
          </a:p>
        </p:txBody>
      </p:sp>
      <p:sp>
        <p:nvSpPr>
          <p:cNvPr id="6" name="TextBox 5"/>
          <p:cNvSpPr txBox="1"/>
          <p:nvPr/>
        </p:nvSpPr>
        <p:spPr>
          <a:xfrm>
            <a:off x="7810500" y="1524000"/>
            <a:ext cx="3886200" cy="3046988"/>
          </a:xfrm>
          <a:prstGeom prst="rect">
            <a:avLst/>
          </a:prstGeom>
          <a:noFill/>
        </p:spPr>
        <p:txBody>
          <a:bodyPr wrap="square" rtlCol="0">
            <a:spAutoFit/>
          </a:bodyPr>
          <a:lstStyle/>
          <a:p>
            <a:pPr rtl="0"/>
            <a:r>
              <a:rPr lang="es-us" sz="2400" dirty="0">
                <a:solidFill>
                  <a:schemeClr val="tx1">
                    <a:lumMod val="50000"/>
                    <a:lumOff val="50000"/>
                  </a:schemeClr>
                </a:solidFill>
              </a:rPr>
              <a:t>Las ménsulas extienden el </a:t>
            </a:r>
            <a:r>
              <a:rPr lang="es-us" sz="2400" i="1" dirty="0">
                <a:solidFill>
                  <a:schemeClr val="tx1">
                    <a:lumMod val="50000"/>
                    <a:lumOff val="50000"/>
                  </a:schemeClr>
                </a:solidFill>
              </a:rPr>
              <a:t>largo</a:t>
            </a:r>
            <a:r>
              <a:rPr lang="es-us" sz="2400" dirty="0">
                <a:solidFill>
                  <a:schemeClr val="tx1">
                    <a:lumMod val="50000"/>
                    <a:lumOff val="50000"/>
                  </a:schemeClr>
                </a:solidFill>
              </a:rPr>
              <a:t> y/o el </a:t>
            </a:r>
            <a:r>
              <a:rPr lang="es-us" sz="2400" i="1" dirty="0">
                <a:solidFill>
                  <a:schemeClr val="tx1">
                    <a:lumMod val="50000"/>
                    <a:lumOff val="50000"/>
                  </a:schemeClr>
                </a:solidFill>
              </a:rPr>
              <a:t>ancho</a:t>
            </a:r>
            <a:r>
              <a:rPr lang="es-us" sz="2400" dirty="0">
                <a:solidFill>
                  <a:schemeClr val="tx1">
                    <a:lumMod val="50000"/>
                    <a:lumOff val="50000"/>
                  </a:schemeClr>
                </a:solidFill>
              </a:rPr>
              <a:t> de la plataforma del andamio. Existen </a:t>
            </a:r>
            <a:r>
              <a:rPr lang="es-us" sz="2400" i="1" dirty="0">
                <a:solidFill>
                  <a:schemeClr val="tx1">
                    <a:lumMod val="50000"/>
                    <a:lumOff val="50000"/>
                  </a:schemeClr>
                </a:solidFill>
              </a:rPr>
              <a:t>ménsulas laterales</a:t>
            </a:r>
            <a:r>
              <a:rPr lang="es-us" sz="2400" dirty="0">
                <a:solidFill>
                  <a:schemeClr val="tx1">
                    <a:lumMod val="50000"/>
                    <a:lumOff val="50000"/>
                  </a:schemeClr>
                </a:solidFill>
              </a:rPr>
              <a:t> y </a:t>
            </a:r>
            <a:r>
              <a:rPr lang="es-us" sz="2400" i="1" dirty="0">
                <a:solidFill>
                  <a:schemeClr val="tx1">
                    <a:lumMod val="50000"/>
                    <a:lumOff val="50000"/>
                  </a:schemeClr>
                </a:solidFill>
              </a:rPr>
              <a:t>ménsulas para los extremos</a:t>
            </a:r>
            <a:r>
              <a:rPr lang="es-us" sz="2400" dirty="0">
                <a:solidFill>
                  <a:schemeClr val="tx1">
                    <a:lumMod val="50000"/>
                    <a:lumOff val="50000"/>
                  </a:schemeClr>
                </a:solidFill>
              </a:rPr>
              <a:t>. Están </a:t>
            </a:r>
            <a:r>
              <a:rPr lang="es-us" sz="2400" cap="all" dirty="0">
                <a:solidFill>
                  <a:schemeClr val="tx1">
                    <a:lumMod val="50000"/>
                    <a:lumOff val="50000"/>
                  </a:schemeClr>
                </a:solidFill>
              </a:rPr>
              <a:t>diseñadas para sostener solo a los trabajadores</a:t>
            </a:r>
            <a:r>
              <a:rPr lang="es-us" sz="2400" dirty="0">
                <a:solidFill>
                  <a:schemeClr val="tx1">
                    <a:lumMod val="50000"/>
                    <a:lumOff val="50000"/>
                  </a:schemeClr>
                </a:solidFill>
              </a:rPr>
              <a:t>. </a:t>
            </a:r>
          </a:p>
        </p:txBody>
      </p:sp>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432300" y="1284604"/>
            <a:ext cx="2971800" cy="5274945"/>
          </a:xfrm>
          <a:prstGeom prst="rect">
            <a:avLst/>
          </a:prstGeom>
        </p:spPr>
      </p:pic>
    </p:spTree>
    <p:extLst>
      <p:ext uri="{BB962C8B-B14F-4D97-AF65-F5344CB8AC3E}">
        <p14:creationId xmlns:p14="http://schemas.microsoft.com/office/powerpoint/2010/main" val="19873543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45616" t="6667"/>
              <a:stretch>
                <a:fillRect/>
              </a:stretch>
            </p:blipFill>
          </mc:Choice>
          <mc:Fallback>
            <p:blipFill>
              <a:blip r:embed="rId4"/>
              <a:srcRect l="45616" t="6667"/>
              <a:stretch>
                <a:fillRect/>
              </a:stretch>
            </p:blipFill>
          </mc:Fallback>
        </mc:AlternateContent>
        <p:spPr>
          <a:xfrm>
            <a:off x="5219700" y="1638300"/>
            <a:ext cx="5052041" cy="4800600"/>
          </a:xfrm>
          <a:prstGeom prst="rect">
            <a:avLst/>
          </a:prstGeom>
        </p:spPr>
      </p:pic>
      <p:sp>
        <p:nvSpPr>
          <p:cNvPr id="3" name="TextBox 2"/>
          <p:cNvSpPr txBox="1"/>
          <p:nvPr/>
        </p:nvSpPr>
        <p:spPr>
          <a:xfrm>
            <a:off x="1536700" y="598297"/>
            <a:ext cx="8407400" cy="769441"/>
          </a:xfrm>
          <a:prstGeom prst="rect">
            <a:avLst/>
          </a:prstGeom>
          <a:solidFill>
            <a:schemeClr val="bg1"/>
          </a:solidFill>
        </p:spPr>
        <p:txBody>
          <a:bodyPr wrap="square" rtlCol="0">
            <a:spAutoFit/>
          </a:bodyPr>
          <a:lstStyle/>
          <a:p>
            <a:pPr rtl="0"/>
            <a:r>
              <a:rPr lang="es-us" sz="4400" dirty="0">
                <a:solidFill>
                  <a:srgbClr val="44546A"/>
                </a:solidFill>
              </a:rPr>
              <a:t>INSPECCIONAR LAS MÉNSULAS</a:t>
            </a:r>
          </a:p>
        </p:txBody>
      </p:sp>
      <p:grpSp>
        <p:nvGrpSpPr>
          <p:cNvPr id="17" name="Group 16"/>
          <p:cNvGrpSpPr/>
          <p:nvPr/>
        </p:nvGrpSpPr>
        <p:grpSpPr>
          <a:xfrm>
            <a:off x="2895600" y="1955800"/>
            <a:ext cx="2336800" cy="4330700"/>
            <a:chOff x="3721100" y="1955800"/>
            <a:chExt cx="2336800" cy="4330700"/>
          </a:xfrm>
        </p:grpSpPr>
        <p:sp>
          <p:nvSpPr>
            <p:cNvPr id="4" name="Rounded Rectangle 3"/>
            <p:cNvSpPr/>
            <p:nvPr/>
          </p:nvSpPr>
          <p:spPr>
            <a:xfrm>
              <a:off x="3721100" y="1955800"/>
              <a:ext cx="23368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TextBox 4"/>
            <p:cNvSpPr txBox="1"/>
            <p:nvPr/>
          </p:nvSpPr>
          <p:spPr>
            <a:xfrm>
              <a:off x="3873500" y="1981200"/>
              <a:ext cx="1968500" cy="338554"/>
            </a:xfrm>
            <a:prstGeom prst="rect">
              <a:avLst/>
            </a:prstGeom>
            <a:noFill/>
          </p:spPr>
          <p:txBody>
            <a:bodyPr wrap="square" rtlCol="0">
              <a:spAutoFit/>
            </a:bodyPr>
            <a:lstStyle/>
            <a:p>
              <a:pPr rtl="0"/>
              <a:r>
                <a:rPr lang="es-us" sz="1600" cap="all" dirty="0">
                  <a:solidFill>
                    <a:schemeClr val="tx1">
                      <a:lumMod val="65000"/>
                      <a:lumOff val="35000"/>
                    </a:schemeClr>
                  </a:solidFill>
                </a:rPr>
                <a:t>GANCHO</a:t>
              </a:r>
            </a:p>
          </p:txBody>
        </p:sp>
        <p:sp>
          <p:nvSpPr>
            <p:cNvPr id="6" name="Rounded Rectangle 5"/>
            <p:cNvSpPr/>
            <p:nvPr/>
          </p:nvSpPr>
          <p:spPr>
            <a:xfrm>
              <a:off x="3746500" y="3390900"/>
              <a:ext cx="2273300"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TextBox 6"/>
            <p:cNvSpPr txBox="1"/>
            <p:nvPr/>
          </p:nvSpPr>
          <p:spPr>
            <a:xfrm>
              <a:off x="3873500" y="341630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SOLDADURAS</a:t>
              </a:r>
            </a:p>
          </p:txBody>
        </p:sp>
        <p:sp>
          <p:nvSpPr>
            <p:cNvPr id="8" name="Rounded Rectangle 7"/>
            <p:cNvSpPr/>
            <p:nvPr/>
          </p:nvSpPr>
          <p:spPr>
            <a:xfrm>
              <a:off x="3733800" y="2501900"/>
              <a:ext cx="2286000" cy="76711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extBox 8"/>
            <p:cNvSpPr txBox="1"/>
            <p:nvPr/>
          </p:nvSpPr>
          <p:spPr>
            <a:xfrm>
              <a:off x="3822700" y="2486959"/>
              <a:ext cx="2108200" cy="830997"/>
            </a:xfrm>
            <a:prstGeom prst="rect">
              <a:avLst/>
            </a:prstGeom>
            <a:noFill/>
          </p:spPr>
          <p:txBody>
            <a:bodyPr wrap="square" rtlCol="0">
              <a:spAutoFit/>
            </a:bodyPr>
            <a:lstStyle/>
            <a:p>
              <a:pPr rtl="0"/>
              <a:r>
                <a:rPr lang="es-us" sz="1600" cap="all" dirty="0">
                  <a:solidFill>
                    <a:schemeClr val="tx1">
                      <a:lumMod val="65000"/>
                      <a:lumOff val="35000"/>
                    </a:schemeClr>
                  </a:solidFill>
                </a:rPr>
                <a:t>CORREDERAS, DIAGONALES Y DORSO</a:t>
              </a:r>
            </a:p>
          </p:txBody>
        </p:sp>
        <p:sp>
          <p:nvSpPr>
            <p:cNvPr id="10" name="Rounded Rectangle 9"/>
            <p:cNvSpPr/>
            <p:nvPr/>
          </p:nvSpPr>
          <p:spPr>
            <a:xfrm>
              <a:off x="3721100" y="3924300"/>
              <a:ext cx="2273300" cy="901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3810000" y="3949700"/>
              <a:ext cx="2247900" cy="830997"/>
            </a:xfrm>
            <a:prstGeom prst="rect">
              <a:avLst/>
            </a:prstGeom>
            <a:noFill/>
          </p:spPr>
          <p:txBody>
            <a:bodyPr wrap="square" rtlCol="0">
              <a:spAutoFit/>
            </a:bodyPr>
            <a:lstStyle/>
            <a:p>
              <a:pPr rtl="0"/>
              <a:r>
                <a:rPr lang="es-us" sz="1600" cap="all" dirty="0">
                  <a:solidFill>
                    <a:schemeClr val="tx1">
                      <a:lumMod val="65000"/>
                      <a:lumOff val="35000"/>
                    </a:schemeClr>
                  </a:solidFill>
                </a:rPr>
                <a:t>MIEMBRO DE FIJACIÓN DEL POSTE DE LA BARANDA</a:t>
              </a:r>
            </a:p>
          </p:txBody>
        </p:sp>
        <p:sp>
          <p:nvSpPr>
            <p:cNvPr id="12" name="Rounded Rectangle 11"/>
            <p:cNvSpPr/>
            <p:nvPr/>
          </p:nvSpPr>
          <p:spPr>
            <a:xfrm>
              <a:off x="3721100" y="4953000"/>
              <a:ext cx="2298700" cy="5334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3822700" y="4991100"/>
              <a:ext cx="2044700" cy="338554"/>
            </a:xfrm>
            <a:prstGeom prst="rect">
              <a:avLst/>
            </a:prstGeom>
            <a:noFill/>
          </p:spPr>
          <p:txBody>
            <a:bodyPr wrap="square" rtlCol="0">
              <a:spAutoFit/>
            </a:bodyPr>
            <a:lstStyle/>
            <a:p>
              <a:pPr rtl="0"/>
              <a:r>
                <a:rPr lang="es-us" sz="1600" cap="all" dirty="0">
                  <a:solidFill>
                    <a:schemeClr val="tx1">
                      <a:lumMod val="65000"/>
                      <a:lumOff val="35000"/>
                    </a:schemeClr>
                  </a:solidFill>
                </a:rPr>
                <a:t>UNIDAD INFERIOR</a:t>
              </a:r>
            </a:p>
          </p:txBody>
        </p:sp>
        <p:grpSp>
          <p:nvGrpSpPr>
            <p:cNvPr id="14" name="Group 13"/>
            <p:cNvGrpSpPr/>
            <p:nvPr/>
          </p:nvGrpSpPr>
          <p:grpSpPr>
            <a:xfrm>
              <a:off x="3746500" y="5588000"/>
              <a:ext cx="2273300" cy="698500"/>
              <a:chOff x="800100" y="4965700"/>
              <a:chExt cx="2273300" cy="698500"/>
            </a:xfrm>
          </p:grpSpPr>
          <p:sp>
            <p:nvSpPr>
              <p:cNvPr id="15" name="Rounded Rectangle 14"/>
              <p:cNvSpPr/>
              <p:nvPr/>
            </p:nvSpPr>
            <p:spPr>
              <a:xfrm>
                <a:off x="800100" y="4965700"/>
                <a:ext cx="2273300" cy="6985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TextBox 15"/>
              <p:cNvSpPr txBox="1"/>
              <p:nvPr/>
            </p:nvSpPr>
            <p:spPr>
              <a:xfrm>
                <a:off x="889000" y="4991100"/>
                <a:ext cx="1841500" cy="584775"/>
              </a:xfrm>
              <a:prstGeom prst="rect">
                <a:avLst/>
              </a:prstGeom>
              <a:noFill/>
            </p:spPr>
            <p:txBody>
              <a:bodyPr wrap="square" rtlCol="0">
                <a:spAutoFit/>
              </a:bodyPr>
              <a:lstStyle/>
              <a:p>
                <a:pPr rtl="0"/>
                <a:r>
                  <a:rPr lang="es-us" sz="1600" cap="all" dirty="0">
                    <a:solidFill>
                      <a:schemeClr val="tx1">
                        <a:lumMod val="65000"/>
                        <a:lumOff val="35000"/>
                      </a:schemeClr>
                    </a:solidFill>
                  </a:rPr>
                  <a:t>APARIENCIA GENERAL</a:t>
                </a:r>
              </a:p>
            </p:txBody>
          </p:sp>
        </p:grpSp>
      </p:grpSp>
    </p:spTree>
    <p:extLst>
      <p:ext uri="{BB962C8B-B14F-4D97-AF65-F5344CB8AC3E}">
        <p14:creationId xmlns:p14="http://schemas.microsoft.com/office/powerpoint/2010/main" val="3496062544"/>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77800" y="265078"/>
            <a:ext cx="7334303" cy="6224622"/>
          </a:xfrm>
          <a:prstGeom prst="rect">
            <a:avLst/>
          </a:prstGeom>
        </p:spPr>
      </p:pic>
      <p:sp>
        <p:nvSpPr>
          <p:cNvPr id="4" name="TextBox 3"/>
          <p:cNvSpPr txBox="1"/>
          <p:nvPr/>
        </p:nvSpPr>
        <p:spPr>
          <a:xfrm>
            <a:off x="7443508" y="304801"/>
            <a:ext cx="4824692" cy="984885"/>
          </a:xfrm>
          <a:prstGeom prst="rect">
            <a:avLst/>
          </a:prstGeom>
          <a:noFill/>
        </p:spPr>
        <p:txBody>
          <a:bodyPr wrap="square" rtlCol="0">
            <a:spAutoFit/>
          </a:bodyPr>
          <a:lstStyle/>
          <a:p>
            <a:pPr rtl="0"/>
            <a:r>
              <a:rPr lang="es-us" sz="4000" cap="all">
                <a:solidFill>
                  <a:srgbClr val="44546A"/>
                </a:solidFill>
              </a:rPr>
              <a:t>TIPOS DE MARCOS</a:t>
            </a:r>
            <a:endParaRPr lang="en-US" sz="4000" cap="all" dirty="0">
              <a:solidFill>
                <a:srgbClr val="44546A"/>
              </a:solidFill>
            </a:endParaRPr>
          </a:p>
          <a:p>
            <a:pPr rtl="0"/>
            <a:endParaRPr lang="en-US" dirty="0"/>
          </a:p>
        </p:txBody>
      </p:sp>
      <p:sp>
        <p:nvSpPr>
          <p:cNvPr id="5" name="TextBox 4"/>
          <p:cNvSpPr txBox="1"/>
          <p:nvPr/>
        </p:nvSpPr>
        <p:spPr>
          <a:xfrm>
            <a:off x="7531100" y="1333500"/>
            <a:ext cx="4343400" cy="5570756"/>
          </a:xfrm>
          <a:prstGeom prst="rect">
            <a:avLst/>
          </a:prstGeom>
          <a:noFill/>
        </p:spPr>
        <p:txBody>
          <a:bodyPr wrap="square" rtlCol="0">
            <a:spAutoFit/>
          </a:bodyPr>
          <a:lstStyle/>
          <a:p>
            <a:pPr marL="180000" indent="-180000" rtl="0">
              <a:spcAft>
                <a:spcPts val="1800"/>
              </a:spcAft>
              <a:buFont typeface="Arial"/>
              <a:buChar char="•"/>
            </a:pPr>
            <a:r>
              <a:rPr lang="es-us" sz="2400" dirty="0">
                <a:solidFill>
                  <a:srgbClr val="595959"/>
                </a:solidFill>
              </a:rPr>
              <a:t>Los marcos vienen en una amplia variedad de tamaños y formas. </a:t>
            </a:r>
          </a:p>
          <a:p>
            <a:pPr marL="180000" indent="-180000" rtl="0">
              <a:spcAft>
                <a:spcPts val="1800"/>
              </a:spcAft>
              <a:buFont typeface="Arial"/>
              <a:buChar char="•"/>
            </a:pPr>
            <a:r>
              <a:rPr lang="es-us" sz="2400" dirty="0">
                <a:solidFill>
                  <a:srgbClr val="595959"/>
                </a:solidFill>
              </a:rPr>
              <a:t>Si los marcos son de diferentes anchos, será imposible juntarlos. </a:t>
            </a:r>
          </a:p>
          <a:p>
            <a:pPr marL="180000" indent="-180000" rtl="0">
              <a:spcAft>
                <a:spcPts val="1800"/>
              </a:spcAft>
              <a:buFont typeface="Arial"/>
              <a:buChar char="•"/>
            </a:pPr>
            <a:r>
              <a:rPr lang="es-us" sz="2400" dirty="0">
                <a:solidFill>
                  <a:srgbClr val="595959"/>
                </a:solidFill>
              </a:rPr>
              <a:t>Utilice marcos con horizontales a la misma altura para proporcionar un soporte nivelado para la plataforma o la ménsula.</a:t>
            </a:r>
          </a:p>
          <a:p>
            <a:pPr marL="180000" indent="-180000" rtl="0">
              <a:buFont typeface="Arial"/>
              <a:buChar char="•"/>
            </a:pPr>
            <a:endParaRPr lang="en-US" sz="2300" dirty="0">
              <a:solidFill>
                <a:srgbClr val="767171"/>
              </a:solidFill>
            </a:endParaRPr>
          </a:p>
        </p:txBody>
      </p:sp>
      <p:grpSp>
        <p:nvGrpSpPr>
          <p:cNvPr id="15" name="Group 14"/>
          <p:cNvGrpSpPr/>
          <p:nvPr/>
        </p:nvGrpSpPr>
        <p:grpSpPr>
          <a:xfrm>
            <a:off x="609600" y="977900"/>
            <a:ext cx="6604000" cy="4953000"/>
            <a:chOff x="609600" y="977900"/>
            <a:chExt cx="6604000" cy="4953000"/>
          </a:xfrm>
        </p:grpSpPr>
        <p:sp>
          <p:nvSpPr>
            <p:cNvPr id="6" name="Rectangle 5"/>
            <p:cNvSpPr/>
            <p:nvPr/>
          </p:nvSpPr>
          <p:spPr>
            <a:xfrm>
              <a:off x="1066800" y="9779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Rectangle 6"/>
            <p:cNvSpPr/>
            <p:nvPr/>
          </p:nvSpPr>
          <p:spPr>
            <a:xfrm>
              <a:off x="3289300" y="105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Rectangle 7"/>
            <p:cNvSpPr/>
            <p:nvPr/>
          </p:nvSpPr>
          <p:spPr>
            <a:xfrm>
              <a:off x="609600" y="35814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Rectangle 8"/>
            <p:cNvSpPr/>
            <p:nvPr/>
          </p:nvSpPr>
          <p:spPr>
            <a:xfrm>
              <a:off x="2971800" y="34925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Rectangle 9"/>
            <p:cNvSpPr/>
            <p:nvPr/>
          </p:nvSpPr>
          <p:spPr>
            <a:xfrm>
              <a:off x="5461000" y="3594100"/>
              <a:ext cx="7747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ectangle 10"/>
            <p:cNvSpPr/>
            <p:nvPr/>
          </p:nvSpPr>
          <p:spPr>
            <a:xfrm>
              <a:off x="5118100" y="977900"/>
              <a:ext cx="584200" cy="673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a:off x="6540500" y="11684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Rectangle 12"/>
            <p:cNvSpPr/>
            <p:nvPr/>
          </p:nvSpPr>
          <p:spPr>
            <a:xfrm>
              <a:off x="3035300" y="5372100"/>
              <a:ext cx="673100" cy="4191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Rectangle 13"/>
            <p:cNvSpPr/>
            <p:nvPr/>
          </p:nvSpPr>
          <p:spPr>
            <a:xfrm>
              <a:off x="5473700" y="5676900"/>
              <a:ext cx="673100" cy="254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3679556038"/>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514350" y="1527694"/>
            <a:ext cx="5549900" cy="4914900"/>
          </a:xfrm>
          <a:prstGeom prst="rect">
            <a:avLst/>
          </a:prstGeom>
        </p:spPr>
      </p:pic>
      <p:sp>
        <p:nvSpPr>
          <p:cNvPr id="3" name="TextBox 2"/>
          <p:cNvSpPr txBox="1"/>
          <p:nvPr/>
        </p:nvSpPr>
        <p:spPr>
          <a:xfrm>
            <a:off x="2959100" y="490259"/>
            <a:ext cx="6261100" cy="769441"/>
          </a:xfrm>
          <a:prstGeom prst="rect">
            <a:avLst/>
          </a:prstGeom>
          <a:noFill/>
        </p:spPr>
        <p:txBody>
          <a:bodyPr wrap="square" rtlCol="0">
            <a:spAutoFit/>
          </a:bodyPr>
          <a:lstStyle/>
          <a:p>
            <a:pPr algn="ctr" rtl="0"/>
            <a:r>
              <a:rPr lang="es-us" sz="4400" cap="all">
                <a:solidFill>
                  <a:srgbClr val="44546A"/>
                </a:solidFill>
                <a:latin typeface="+mj-lt"/>
              </a:rPr>
              <a:t>Tubos del marco</a:t>
            </a:r>
            <a:endParaRPr lang="en-US" sz="4400" cap="all" dirty="0">
              <a:solidFill>
                <a:srgbClr val="44546A"/>
              </a:solidFill>
              <a:latin typeface="+mj-lt"/>
            </a:endParaRPr>
          </a:p>
        </p:txBody>
      </p:sp>
      <p:sp>
        <p:nvSpPr>
          <p:cNvPr id="4" name="TextBox 3"/>
          <p:cNvSpPr txBox="1"/>
          <p:nvPr/>
        </p:nvSpPr>
        <p:spPr>
          <a:xfrm>
            <a:off x="5296619" y="1348056"/>
            <a:ext cx="6552481" cy="5078313"/>
          </a:xfrm>
          <a:prstGeom prst="rect">
            <a:avLst/>
          </a:prstGeom>
          <a:noFill/>
        </p:spPr>
        <p:txBody>
          <a:bodyPr wrap="square" rtlCol="0">
            <a:spAutoFit/>
          </a:bodyPr>
          <a:lstStyle/>
          <a:p>
            <a:pPr marL="180000" indent="-180000" rtl="0">
              <a:spcAft>
                <a:spcPts val="1800"/>
              </a:spcAft>
              <a:buFont typeface="Arial"/>
              <a:buChar char="•"/>
            </a:pPr>
            <a:r>
              <a:rPr lang="es-us" sz="2200" dirty="0">
                <a:solidFill>
                  <a:srgbClr val="595959"/>
                </a:solidFill>
              </a:rPr>
              <a:t>Los andamios de marco están hechos de acero, aluminio o fibra de vidrio.</a:t>
            </a:r>
          </a:p>
          <a:p>
            <a:pPr marL="180000" indent="-180000" rtl="0">
              <a:spcAft>
                <a:spcPts val="1800"/>
              </a:spcAft>
              <a:buFont typeface="Arial"/>
              <a:buChar char="•"/>
            </a:pPr>
            <a:r>
              <a:rPr lang="es-us" sz="2200" dirty="0">
                <a:solidFill>
                  <a:srgbClr val="595959"/>
                </a:solidFill>
              </a:rPr>
              <a:t>La resistencia de cada uno de estos materiales es diferente.</a:t>
            </a:r>
          </a:p>
          <a:p>
            <a:pPr marL="180000" indent="-180000" rtl="0">
              <a:spcAft>
                <a:spcPts val="1800"/>
              </a:spcAft>
              <a:buFont typeface="Arial"/>
              <a:buChar char="•"/>
            </a:pPr>
            <a:r>
              <a:rPr lang="es-us" sz="2200" dirty="0">
                <a:solidFill>
                  <a:srgbClr val="595959"/>
                </a:solidFill>
              </a:rPr>
              <a:t>Los andamios de diferentes tipos de material no se deben mezclar.</a:t>
            </a:r>
          </a:p>
          <a:p>
            <a:pPr marL="180000" indent="-180000" rtl="0">
              <a:spcAft>
                <a:spcPts val="1800"/>
              </a:spcAft>
              <a:buFont typeface="Arial"/>
              <a:buChar char="•"/>
            </a:pPr>
            <a:r>
              <a:rPr lang="es-us" sz="2200" dirty="0">
                <a:solidFill>
                  <a:srgbClr val="595959"/>
                </a:solidFill>
              </a:rPr>
              <a:t>Los andamios de marco están disponibles en varios tubos de diferentes tamaños. </a:t>
            </a:r>
          </a:p>
          <a:p>
            <a:pPr marL="180000" indent="-180000" rtl="0">
              <a:buFont typeface="Arial"/>
              <a:buChar char="•"/>
            </a:pPr>
            <a:r>
              <a:rPr lang="es-us" sz="2200" dirty="0">
                <a:solidFill>
                  <a:srgbClr val="595959"/>
                </a:solidFill>
              </a:rPr>
              <a:t>Solo se deben utilizar juntas las patas del marco del mismo diámetro y grosor de pared.</a:t>
            </a:r>
          </a:p>
          <a:p>
            <a:pPr marL="180000" indent="-180000" rtl="0">
              <a:buFont typeface="Arial"/>
              <a:buChar char="•"/>
            </a:pPr>
            <a:endParaRPr lang="en-US" sz="2200" dirty="0"/>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3032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62500" y="1087503"/>
            <a:ext cx="6985000" cy="5097398"/>
          </a:xfrm>
          <a:prstGeom prst="rect">
            <a:avLst/>
          </a:prstGeom>
        </p:spPr>
      </p:pic>
      <p:sp>
        <p:nvSpPr>
          <p:cNvPr id="10" name="TextBox 9"/>
          <p:cNvSpPr txBox="1"/>
          <p:nvPr/>
        </p:nvSpPr>
        <p:spPr>
          <a:xfrm>
            <a:off x="1875303" y="12804"/>
            <a:ext cx="8218917" cy="1569660"/>
          </a:xfrm>
          <a:prstGeom prst="rect">
            <a:avLst/>
          </a:prstGeom>
          <a:noFill/>
        </p:spPr>
        <p:txBody>
          <a:bodyPr wrap="none" rtlCol="0">
            <a:spAutoFit/>
          </a:bodyPr>
          <a:lstStyle/>
          <a:p>
            <a:pPr algn="ctr" rtl="0"/>
            <a:r>
              <a:rPr lang="es-us" sz="4800" dirty="0">
                <a:solidFill>
                  <a:srgbClr val="44546A"/>
                </a:solidFill>
                <a:latin typeface="+mj-lt"/>
              </a:rPr>
              <a:t>DIMENSIONES DEL MARCO </a:t>
            </a:r>
            <a:br>
              <a:rPr lang="es-us" sz="4800" dirty="0">
                <a:solidFill>
                  <a:srgbClr val="44546A"/>
                </a:solidFill>
                <a:latin typeface="+mj-lt"/>
              </a:rPr>
            </a:br>
            <a:r>
              <a:rPr lang="es-us" sz="4800" dirty="0">
                <a:solidFill>
                  <a:srgbClr val="44546A"/>
                </a:solidFill>
                <a:latin typeface="+mj-lt"/>
              </a:rPr>
              <a:t>Y DE LAS DIAGONALES</a:t>
            </a:r>
            <a:endParaRPr lang="en-US" sz="4800" dirty="0">
              <a:solidFill>
                <a:srgbClr val="44546A"/>
              </a:solidFill>
              <a:latin typeface="+mj-lt"/>
            </a:endParaRPr>
          </a:p>
        </p:txBody>
      </p:sp>
      <p:sp>
        <p:nvSpPr>
          <p:cNvPr id="7" name="TextBox 6"/>
          <p:cNvSpPr txBox="1"/>
          <p:nvPr/>
        </p:nvSpPr>
        <p:spPr>
          <a:xfrm>
            <a:off x="901700" y="2857500"/>
            <a:ext cx="3937000" cy="507831"/>
          </a:xfrm>
          <a:prstGeom prst="rect">
            <a:avLst/>
          </a:prstGeom>
          <a:noFill/>
        </p:spPr>
        <p:txBody>
          <a:bodyPr wrap="square" rtlCol="0">
            <a:spAutoFit/>
          </a:bodyPr>
          <a:lstStyle/>
          <a:p>
            <a:pPr rtl="0"/>
            <a:r>
              <a:rPr lang="es-us" sz="2700">
                <a:solidFill>
                  <a:srgbClr val="595959"/>
                </a:solidFill>
              </a:rPr>
              <a:t>X = DISTANCIA ENTRE LOS PERNOS</a:t>
            </a:r>
          </a:p>
        </p:txBody>
      </p:sp>
      <p:sp>
        <p:nvSpPr>
          <p:cNvPr id="8" name="TextBox 7"/>
          <p:cNvSpPr txBox="1"/>
          <p:nvPr/>
        </p:nvSpPr>
        <p:spPr>
          <a:xfrm>
            <a:off x="889000" y="3784600"/>
            <a:ext cx="3757760" cy="923330"/>
          </a:xfrm>
          <a:prstGeom prst="rect">
            <a:avLst/>
          </a:prstGeom>
          <a:noFill/>
        </p:spPr>
        <p:txBody>
          <a:bodyPr wrap="none" rtlCol="0">
            <a:spAutoFit/>
          </a:bodyPr>
          <a:lstStyle/>
          <a:p>
            <a:pPr rtl="0"/>
            <a:r>
              <a:rPr lang="es-us" sz="2700" dirty="0">
                <a:solidFill>
                  <a:srgbClr val="595959"/>
                </a:solidFill>
              </a:rPr>
              <a:t>Y = DISTANCIA ENTRE </a:t>
            </a:r>
            <a:br>
              <a:rPr lang="es-us" sz="2700" dirty="0">
                <a:solidFill>
                  <a:srgbClr val="595959"/>
                </a:solidFill>
              </a:rPr>
            </a:br>
            <a:r>
              <a:rPr lang="es-us" sz="2700" dirty="0">
                <a:solidFill>
                  <a:srgbClr val="595959"/>
                </a:solidFill>
              </a:rPr>
              <a:t>LOS MARCOS</a:t>
            </a:r>
          </a:p>
        </p:txBody>
      </p:sp>
      <p:sp>
        <p:nvSpPr>
          <p:cNvPr id="11" name="TextBox 10"/>
          <p:cNvSpPr txBox="1"/>
          <p:nvPr/>
        </p:nvSpPr>
        <p:spPr>
          <a:xfrm>
            <a:off x="952500" y="4749800"/>
            <a:ext cx="3403600" cy="507831"/>
          </a:xfrm>
          <a:prstGeom prst="rect">
            <a:avLst/>
          </a:prstGeom>
          <a:noFill/>
        </p:spPr>
        <p:txBody>
          <a:bodyPr wrap="square" rtlCol="0">
            <a:spAutoFit/>
          </a:bodyPr>
          <a:lstStyle/>
          <a:p>
            <a:pPr rtl="0"/>
            <a:r>
              <a:rPr lang="es-us" sz="2700">
                <a:solidFill>
                  <a:srgbClr val="595959"/>
                </a:solidFill>
              </a:rPr>
              <a:t>Z = UBICACIÓN DEL PERNO</a:t>
            </a: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2" name="Straight Connector 11"/>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02737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7800" y="33215"/>
            <a:ext cx="5854700" cy="707886"/>
          </a:xfrm>
          <a:prstGeom prst="rect">
            <a:avLst/>
          </a:prstGeom>
          <a:solidFill>
            <a:schemeClr val="bg1"/>
          </a:solidFill>
        </p:spPr>
        <p:txBody>
          <a:bodyPr wrap="square" rtlCol="0">
            <a:spAutoFit/>
          </a:bodyPr>
          <a:lstStyle/>
          <a:p>
            <a:pPr algn="ctr" rtl="0"/>
            <a:r>
              <a:rPr lang="es-us" sz="4000" dirty="0">
                <a:solidFill>
                  <a:srgbClr val="44546A"/>
                </a:solidFill>
              </a:rPr>
              <a:t>INSPECCIONAR LOS MARCOS</a:t>
            </a:r>
          </a:p>
        </p:txBody>
      </p:sp>
      <p:sp>
        <p:nvSpPr>
          <p:cNvPr id="5" name="TextBox 4"/>
          <p:cNvSpPr txBox="1"/>
          <p:nvPr/>
        </p:nvSpPr>
        <p:spPr>
          <a:xfrm>
            <a:off x="7404100" y="1231900"/>
            <a:ext cx="4622800" cy="5370701"/>
          </a:xfrm>
          <a:prstGeom prst="rect">
            <a:avLst/>
          </a:prstGeom>
          <a:noFill/>
        </p:spPr>
        <p:txBody>
          <a:bodyPr wrap="square" rtlCol="0">
            <a:spAutoFit/>
          </a:bodyPr>
          <a:lstStyle/>
          <a:p>
            <a:pPr rtl="0">
              <a:spcAft>
                <a:spcPts val="600"/>
              </a:spcAft>
            </a:pPr>
            <a:r>
              <a:rPr lang="es-us" sz="2200" dirty="0">
                <a:solidFill>
                  <a:srgbClr val="595959"/>
                </a:solidFill>
              </a:rPr>
              <a:t>Aprenda a reconocer posibles defectos o condiciones inseguras: </a:t>
            </a:r>
          </a:p>
          <a:p>
            <a:pPr marL="180000" indent="-180000" rtl="0">
              <a:spcAft>
                <a:spcPts val="600"/>
              </a:spcAft>
              <a:buFont typeface="Arial"/>
              <a:buChar char="•"/>
            </a:pPr>
            <a:r>
              <a:rPr lang="es-us" sz="2200" dirty="0">
                <a:solidFill>
                  <a:srgbClr val="595959"/>
                </a:solidFill>
              </a:rPr>
              <a:t>daño estructural;</a:t>
            </a:r>
          </a:p>
          <a:p>
            <a:pPr marL="180000" indent="-180000" rtl="0">
              <a:spcAft>
                <a:spcPts val="600"/>
              </a:spcAft>
              <a:buFont typeface="Arial"/>
              <a:buChar char="•"/>
            </a:pPr>
            <a:r>
              <a:rPr lang="es-us" sz="2200" dirty="0">
                <a:solidFill>
                  <a:srgbClr val="595959"/>
                </a:solidFill>
              </a:rPr>
              <a:t>modificación (soldaduras de campo);</a:t>
            </a:r>
          </a:p>
          <a:p>
            <a:pPr marL="180000" indent="-180000" rtl="0">
              <a:spcAft>
                <a:spcPts val="600"/>
              </a:spcAft>
              <a:buFont typeface="Arial"/>
              <a:buChar char="•"/>
            </a:pPr>
            <a:r>
              <a:rPr lang="es-us" sz="2200" dirty="0">
                <a:solidFill>
                  <a:srgbClr val="595959"/>
                </a:solidFill>
              </a:rPr>
              <a:t>partes o piezas faltantes;</a:t>
            </a:r>
          </a:p>
          <a:p>
            <a:pPr marL="180000" indent="-180000" rtl="0">
              <a:spcAft>
                <a:spcPts val="600"/>
              </a:spcAft>
              <a:buFont typeface="Arial"/>
              <a:buChar char="•"/>
            </a:pPr>
            <a:r>
              <a:rPr lang="es-us" sz="2200" dirty="0">
                <a:solidFill>
                  <a:srgbClr val="595959"/>
                </a:solidFill>
              </a:rPr>
              <a:t>daños (roturas, grietas, agujeros y/o soldaduras rotas); </a:t>
            </a:r>
          </a:p>
          <a:p>
            <a:pPr marL="180000" indent="-180000" rtl="0">
              <a:spcAft>
                <a:spcPts val="600"/>
              </a:spcAft>
              <a:buFont typeface="Arial"/>
              <a:buChar char="•"/>
            </a:pPr>
            <a:r>
              <a:rPr lang="es-us" sz="2200" dirty="0">
                <a:solidFill>
                  <a:srgbClr val="595959"/>
                </a:solidFill>
              </a:rPr>
              <a:t>corrosión excesiva (corrosión o descamación); </a:t>
            </a:r>
          </a:p>
          <a:p>
            <a:pPr marL="180000" indent="-180000" rtl="0">
              <a:spcAft>
                <a:spcPts val="600"/>
              </a:spcAft>
              <a:buFont typeface="Arial"/>
              <a:buChar char="•"/>
            </a:pPr>
            <a:r>
              <a:rPr lang="es-us" sz="2200" dirty="0">
                <a:solidFill>
                  <a:srgbClr val="595959"/>
                </a:solidFill>
              </a:rPr>
              <a:t>decoloración debido a productos químicos cáusticos. </a:t>
            </a:r>
          </a:p>
          <a:p>
            <a:pPr rtl="0"/>
            <a:endParaRPr lang="en-US" sz="2200" dirty="0"/>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D5DABFDD-2258-074C-BA6B-535C4E277910}"/>
              </a:ext>
            </a:extLst>
          </p:cNvPr>
          <p:cNvGrpSpPr/>
          <p:nvPr/>
        </p:nvGrpSpPr>
        <p:grpSpPr>
          <a:xfrm>
            <a:off x="603850" y="3511099"/>
            <a:ext cx="2812450" cy="774700"/>
            <a:chOff x="-1546225" y="3762172"/>
            <a:chExt cx="2336800" cy="774700"/>
          </a:xfrm>
        </p:grpSpPr>
        <p:sp>
          <p:nvSpPr>
            <p:cNvPr id="8" name="Rounded Rectangle 7"/>
            <p:cNvSpPr/>
            <p:nvPr/>
          </p:nvSpPr>
          <p:spPr>
            <a:xfrm>
              <a:off x="-1546225" y="3762172"/>
              <a:ext cx="2336800" cy="774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9" name="TextBox 8"/>
            <p:cNvSpPr txBox="1"/>
            <p:nvPr/>
          </p:nvSpPr>
          <p:spPr>
            <a:xfrm>
              <a:off x="-1531886" y="3848100"/>
              <a:ext cx="1904869" cy="584775"/>
            </a:xfrm>
            <a:prstGeom prst="rect">
              <a:avLst/>
            </a:prstGeom>
            <a:noFill/>
          </p:spPr>
          <p:txBody>
            <a:bodyPr wrap="square" rtlCol="0">
              <a:spAutoFit/>
            </a:bodyPr>
            <a:lstStyle/>
            <a:p>
              <a:pPr rtl="0"/>
              <a:r>
                <a:rPr lang="es-us" sz="1600" cap="all" dirty="0">
                  <a:solidFill>
                    <a:schemeClr val="tx1">
                      <a:lumMod val="65000"/>
                      <a:lumOff val="35000"/>
                    </a:schemeClr>
                  </a:solidFill>
                </a:rPr>
                <a:t>APARIENCIA GENERAL</a:t>
              </a:r>
            </a:p>
          </p:txBody>
        </p:sp>
      </p:grpSp>
      <p:sp>
        <p:nvSpPr>
          <p:cNvPr id="10" name="Rounded Rectangle 9"/>
          <p:cNvSpPr/>
          <p:nvPr/>
        </p:nvSpPr>
        <p:spPr>
          <a:xfrm>
            <a:off x="603849" y="406400"/>
            <a:ext cx="2787051"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11" name="TextBox 10"/>
          <p:cNvSpPr txBox="1"/>
          <p:nvPr/>
        </p:nvSpPr>
        <p:spPr>
          <a:xfrm>
            <a:off x="603849" y="431800"/>
            <a:ext cx="2621946" cy="338554"/>
          </a:xfrm>
          <a:prstGeom prst="rect">
            <a:avLst/>
          </a:prstGeom>
          <a:noFill/>
        </p:spPr>
        <p:txBody>
          <a:bodyPr wrap="square" rtlCol="0">
            <a:spAutoFit/>
          </a:bodyPr>
          <a:lstStyle/>
          <a:p>
            <a:pPr rtl="0"/>
            <a:r>
              <a:rPr lang="es-us" sz="1600" cap="all" dirty="0">
                <a:solidFill>
                  <a:schemeClr val="tx1">
                    <a:lumMod val="65000"/>
                    <a:lumOff val="35000"/>
                  </a:schemeClr>
                </a:solidFill>
              </a:rPr>
              <a:t>PINES DE COPLAMIENTO</a:t>
            </a:r>
          </a:p>
        </p:txBody>
      </p:sp>
      <p:sp>
        <p:nvSpPr>
          <p:cNvPr id="12" name="Rounded Rectangle 11"/>
          <p:cNvSpPr/>
          <p:nvPr/>
        </p:nvSpPr>
        <p:spPr>
          <a:xfrm>
            <a:off x="603849" y="939799"/>
            <a:ext cx="2787051" cy="63409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13" name="TextBox 12"/>
          <p:cNvSpPr txBox="1"/>
          <p:nvPr/>
        </p:nvSpPr>
        <p:spPr>
          <a:xfrm>
            <a:off x="603848" y="961604"/>
            <a:ext cx="2603653" cy="584775"/>
          </a:xfrm>
          <a:prstGeom prst="rect">
            <a:avLst/>
          </a:prstGeom>
          <a:noFill/>
        </p:spPr>
        <p:txBody>
          <a:bodyPr wrap="square" rtlCol="0">
            <a:spAutoFit/>
          </a:bodyPr>
          <a:lstStyle/>
          <a:p>
            <a:pPr rtl="0"/>
            <a:r>
              <a:rPr lang="es-us" sz="1600" cap="all" dirty="0">
                <a:solidFill>
                  <a:schemeClr val="tx1">
                    <a:lumMod val="65000"/>
                    <a:lumOff val="35000"/>
                  </a:schemeClr>
                </a:solidFill>
              </a:rPr>
              <a:t>CRUCETA </a:t>
            </a:r>
            <a:br>
              <a:rPr lang="es-us" sz="1600" cap="all" dirty="0">
                <a:solidFill>
                  <a:schemeClr val="tx1">
                    <a:lumMod val="65000"/>
                    <a:lumOff val="35000"/>
                  </a:schemeClr>
                </a:solidFill>
              </a:rPr>
            </a:br>
            <a:r>
              <a:rPr lang="es-us" sz="1600" cap="all" dirty="0">
                <a:solidFill>
                  <a:schemeClr val="tx1">
                    <a:lumMod val="65000"/>
                    <a:lumOff val="35000"/>
                  </a:schemeClr>
                </a:solidFill>
              </a:rPr>
              <a:t>PERNOS</a:t>
            </a:r>
          </a:p>
        </p:txBody>
      </p:sp>
      <p:sp>
        <p:nvSpPr>
          <p:cNvPr id="14" name="Rounded Rectangle 13"/>
          <p:cNvSpPr/>
          <p:nvPr/>
        </p:nvSpPr>
        <p:spPr>
          <a:xfrm>
            <a:off x="603849" y="1651000"/>
            <a:ext cx="2812451" cy="4191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15" name="TextBox 14"/>
          <p:cNvSpPr txBox="1"/>
          <p:nvPr/>
        </p:nvSpPr>
        <p:spPr>
          <a:xfrm>
            <a:off x="603848" y="1676400"/>
            <a:ext cx="2741997" cy="338554"/>
          </a:xfrm>
          <a:prstGeom prst="rect">
            <a:avLst/>
          </a:prstGeom>
          <a:noFill/>
        </p:spPr>
        <p:txBody>
          <a:bodyPr wrap="square" rtlCol="0">
            <a:spAutoFit/>
          </a:bodyPr>
          <a:lstStyle/>
          <a:p>
            <a:pPr rtl="0"/>
            <a:r>
              <a:rPr lang="es-us" sz="1600" cap="all" dirty="0">
                <a:solidFill>
                  <a:schemeClr val="tx1">
                    <a:lumMod val="65000"/>
                    <a:lumOff val="35000"/>
                  </a:schemeClr>
                </a:solidFill>
              </a:rPr>
              <a:t>PATAS DEL MARCO</a:t>
            </a:r>
          </a:p>
        </p:txBody>
      </p:sp>
      <p:sp>
        <p:nvSpPr>
          <p:cNvPr id="18" name="Rounded Rectangle 17"/>
          <p:cNvSpPr/>
          <p:nvPr/>
        </p:nvSpPr>
        <p:spPr>
          <a:xfrm>
            <a:off x="603849" y="2159000"/>
            <a:ext cx="2799751" cy="6917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19" name="TextBox 18"/>
          <p:cNvSpPr txBox="1"/>
          <p:nvPr/>
        </p:nvSpPr>
        <p:spPr>
          <a:xfrm>
            <a:off x="603849" y="2184400"/>
            <a:ext cx="1841500" cy="584775"/>
          </a:xfrm>
          <a:prstGeom prst="rect">
            <a:avLst/>
          </a:prstGeom>
          <a:noFill/>
        </p:spPr>
        <p:txBody>
          <a:bodyPr wrap="square" rtlCol="0">
            <a:spAutoFit/>
          </a:bodyPr>
          <a:lstStyle/>
          <a:p>
            <a:pPr rtl="0"/>
            <a:r>
              <a:rPr lang="es-us" sz="1600" cap="all" dirty="0">
                <a:solidFill>
                  <a:schemeClr val="tx1">
                    <a:lumMod val="65000"/>
                    <a:lumOff val="35000"/>
                  </a:schemeClr>
                </a:solidFill>
              </a:rPr>
              <a:t>CORREDERAS Y PELDAÑOS</a:t>
            </a:r>
          </a:p>
        </p:txBody>
      </p:sp>
      <p:sp>
        <p:nvSpPr>
          <p:cNvPr id="20" name="Rounded Rectangle 19"/>
          <p:cNvSpPr/>
          <p:nvPr/>
        </p:nvSpPr>
        <p:spPr>
          <a:xfrm>
            <a:off x="603849" y="2921000"/>
            <a:ext cx="2799751" cy="482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21" name="TextBox 20"/>
          <p:cNvSpPr txBox="1"/>
          <p:nvPr/>
        </p:nvSpPr>
        <p:spPr>
          <a:xfrm>
            <a:off x="603849" y="294640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SOLDADURAS</a:t>
            </a:r>
          </a:p>
        </p:txBody>
      </p:sp>
      <p:sp>
        <p:nvSpPr>
          <p:cNvPr id="22" name="Rounded Rectangle 21"/>
          <p:cNvSpPr/>
          <p:nvPr/>
        </p:nvSpPr>
        <p:spPr>
          <a:xfrm>
            <a:off x="603849" y="5115713"/>
            <a:ext cx="2799751" cy="3810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23" name="TextBox 22"/>
          <p:cNvSpPr txBox="1"/>
          <p:nvPr/>
        </p:nvSpPr>
        <p:spPr>
          <a:xfrm>
            <a:off x="603849" y="513080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ESTANTE</a:t>
            </a:r>
          </a:p>
        </p:txBody>
      </p:sp>
      <p:sp>
        <p:nvSpPr>
          <p:cNvPr id="25" name="Rounded Rectangle 24"/>
          <p:cNvSpPr/>
          <p:nvPr/>
        </p:nvSpPr>
        <p:spPr>
          <a:xfrm>
            <a:off x="603849" y="5584581"/>
            <a:ext cx="2799751" cy="3810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26" name="TextBox 25"/>
          <p:cNvSpPr txBox="1"/>
          <p:nvPr/>
        </p:nvSpPr>
        <p:spPr>
          <a:xfrm>
            <a:off x="603849" y="5600570"/>
            <a:ext cx="1841500" cy="338554"/>
          </a:xfrm>
          <a:prstGeom prst="rect">
            <a:avLst/>
          </a:prstGeom>
          <a:noFill/>
        </p:spPr>
        <p:txBody>
          <a:bodyPr wrap="square" rtlCol="0">
            <a:spAutoFit/>
          </a:bodyPr>
          <a:lstStyle/>
          <a:p>
            <a:pPr rtl="0"/>
            <a:r>
              <a:rPr lang="es-us" sz="1600" cap="all" dirty="0">
                <a:solidFill>
                  <a:schemeClr val="tx1">
                    <a:lumMod val="65000"/>
                    <a:lumOff val="35000"/>
                  </a:schemeClr>
                </a:solidFill>
              </a:rPr>
              <a:t>DEFORMACIÓN</a:t>
            </a:r>
          </a:p>
        </p:txBody>
      </p:sp>
      <p:grpSp>
        <p:nvGrpSpPr>
          <p:cNvPr id="24" name="Group 23">
            <a:extLst>
              <a:ext uri="{FF2B5EF4-FFF2-40B4-BE49-F238E27FC236}">
                <a16:creationId xmlns:a16="http://schemas.microsoft.com/office/drawing/2014/main" id="{41DEFDFA-E504-BE46-8493-40ADE14BE7DA}"/>
              </a:ext>
            </a:extLst>
          </p:cNvPr>
          <p:cNvGrpSpPr/>
          <p:nvPr/>
        </p:nvGrpSpPr>
        <p:grpSpPr>
          <a:xfrm>
            <a:off x="603849" y="4398151"/>
            <a:ext cx="2782411" cy="635001"/>
            <a:chOff x="-1686671" y="4692934"/>
            <a:chExt cx="2273300" cy="635001"/>
          </a:xfrm>
        </p:grpSpPr>
        <p:sp>
          <p:nvSpPr>
            <p:cNvPr id="27" name="Rounded Rectangle 26"/>
            <p:cNvSpPr/>
            <p:nvPr/>
          </p:nvSpPr>
          <p:spPr>
            <a:xfrm>
              <a:off x="-1686671" y="4692934"/>
              <a:ext cx="2273300" cy="6350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1600"/>
            </a:p>
          </p:txBody>
        </p:sp>
        <p:sp>
          <p:nvSpPr>
            <p:cNvPr id="28" name="TextBox 27"/>
            <p:cNvSpPr txBox="1"/>
            <p:nvPr/>
          </p:nvSpPr>
          <p:spPr>
            <a:xfrm>
              <a:off x="-1672569" y="4702268"/>
              <a:ext cx="2113149" cy="584775"/>
            </a:xfrm>
            <a:prstGeom prst="rect">
              <a:avLst/>
            </a:prstGeom>
            <a:noFill/>
          </p:spPr>
          <p:txBody>
            <a:bodyPr wrap="square" rtlCol="0">
              <a:spAutoFit/>
            </a:bodyPr>
            <a:lstStyle/>
            <a:p>
              <a:pPr rtl="0"/>
              <a:r>
                <a:rPr lang="es-us" sz="1600" cap="all" dirty="0">
                  <a:solidFill>
                    <a:schemeClr val="tx1">
                      <a:lumMod val="65000"/>
                      <a:lumOff val="35000"/>
                    </a:schemeClr>
                  </a:solidFill>
                </a:rPr>
                <a:t>MODIFICACIONES NO AUTORIZADAS</a:t>
              </a:r>
            </a:p>
          </p:txBody>
        </p:sp>
      </p:grpSp>
      <p:pic>
        <p:nvPicPr>
          <p:cNvPr id="16" name="Picture 15">
            <a:extLst>
              <a:ext uri="{FF2B5EF4-FFF2-40B4-BE49-F238E27FC236}">
                <a16:creationId xmlns:a16="http://schemas.microsoft.com/office/drawing/2014/main" id="{32C94BE8-2B7A-2A43-8B31-25E538B39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200" y="4133767"/>
            <a:ext cx="3595810" cy="1945967"/>
          </a:xfrm>
          <a:prstGeom prst="rect">
            <a:avLst/>
          </a:prstGeom>
        </p:spPr>
      </p:pic>
      <p:pic>
        <p:nvPicPr>
          <p:cNvPr id="33" name="Picture 32">
            <a:extLst>
              <a:ext uri="{FF2B5EF4-FFF2-40B4-BE49-F238E27FC236}">
                <a16:creationId xmlns:a16="http://schemas.microsoft.com/office/drawing/2014/main" id="{C00D1125-6E51-004F-A74E-CC65E2659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24" t="12582"/>
          <a:stretch/>
        </p:blipFill>
        <p:spPr>
          <a:xfrm>
            <a:off x="3595677" y="292190"/>
            <a:ext cx="3108933" cy="3635168"/>
          </a:xfrm>
          <a:prstGeom prst="rect">
            <a:avLst/>
          </a:prstGeom>
        </p:spPr>
      </p:pic>
      <p:sp>
        <p:nvSpPr>
          <p:cNvPr id="34" name="Donut 33">
            <a:extLst>
              <a:ext uri="{FF2B5EF4-FFF2-40B4-BE49-F238E27FC236}">
                <a16:creationId xmlns:a16="http://schemas.microsoft.com/office/drawing/2014/main" id="{844A3325-4C74-9842-94AF-B69542E284B9}"/>
              </a:ext>
            </a:extLst>
          </p:cNvPr>
          <p:cNvSpPr/>
          <p:nvPr/>
        </p:nvSpPr>
        <p:spPr>
          <a:xfrm>
            <a:off x="3528951" y="324338"/>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sp>
        <p:nvSpPr>
          <p:cNvPr id="35" name="Donut 34">
            <a:extLst>
              <a:ext uri="{FF2B5EF4-FFF2-40B4-BE49-F238E27FC236}">
                <a16:creationId xmlns:a16="http://schemas.microsoft.com/office/drawing/2014/main" id="{681E6ADF-D128-8147-9BF2-0328BC99682C}"/>
              </a:ext>
            </a:extLst>
          </p:cNvPr>
          <p:cNvSpPr/>
          <p:nvPr/>
        </p:nvSpPr>
        <p:spPr>
          <a:xfrm>
            <a:off x="3652203" y="851005"/>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sp>
        <p:nvSpPr>
          <p:cNvPr id="36" name="Donut 35">
            <a:extLst>
              <a:ext uri="{FF2B5EF4-FFF2-40B4-BE49-F238E27FC236}">
                <a16:creationId xmlns:a16="http://schemas.microsoft.com/office/drawing/2014/main" id="{52ADCD19-D2F2-A841-8840-0EE6F5A2594E}"/>
              </a:ext>
            </a:extLst>
          </p:cNvPr>
          <p:cNvSpPr/>
          <p:nvPr/>
        </p:nvSpPr>
        <p:spPr>
          <a:xfrm>
            <a:off x="3579690" y="2817289"/>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cxnSp>
        <p:nvCxnSpPr>
          <p:cNvPr id="38" name="Straight Connector 37">
            <a:extLst>
              <a:ext uri="{FF2B5EF4-FFF2-40B4-BE49-F238E27FC236}">
                <a16:creationId xmlns:a16="http://schemas.microsoft.com/office/drawing/2014/main" id="{4D485DCA-60EA-654D-8D00-BE07E14D7C5C}"/>
              </a:ext>
            </a:extLst>
          </p:cNvPr>
          <p:cNvCxnSpPr>
            <a:stCxn id="10" idx="3"/>
            <a:endCxn id="34" idx="2"/>
          </p:cNvCxnSpPr>
          <p:nvPr/>
        </p:nvCxnSpPr>
        <p:spPr>
          <a:xfrm flipV="1">
            <a:off x="3390900" y="574919"/>
            <a:ext cx="138051" cy="4103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C8C9DC0-C502-0A4F-BD9D-C591C45AB536}"/>
              </a:ext>
            </a:extLst>
          </p:cNvPr>
          <p:cNvCxnSpPr>
            <a:stCxn id="14" idx="3"/>
          </p:cNvCxnSpPr>
          <p:nvPr/>
        </p:nvCxnSpPr>
        <p:spPr>
          <a:xfrm>
            <a:off x="3416300" y="1860550"/>
            <a:ext cx="36698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BF5C2A6-4182-3B4E-B636-3FBA4A7323FF}"/>
              </a:ext>
            </a:extLst>
          </p:cNvPr>
          <p:cNvCxnSpPr>
            <a:cxnSpLocks/>
            <a:stCxn id="12" idx="3"/>
            <a:endCxn id="35" idx="2"/>
          </p:cNvCxnSpPr>
          <p:nvPr/>
        </p:nvCxnSpPr>
        <p:spPr>
          <a:xfrm flipV="1">
            <a:off x="3390900" y="1101586"/>
            <a:ext cx="261303" cy="155263"/>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267F9790-2F9B-C54A-B620-F402438FA20B}"/>
              </a:ext>
            </a:extLst>
          </p:cNvPr>
          <p:cNvGrpSpPr/>
          <p:nvPr/>
        </p:nvGrpSpPr>
        <p:grpSpPr>
          <a:xfrm>
            <a:off x="3403600" y="497062"/>
            <a:ext cx="2783207" cy="2007810"/>
            <a:chOff x="3403600" y="497062"/>
            <a:chExt cx="2783207" cy="2007810"/>
          </a:xfrm>
        </p:grpSpPr>
        <p:cxnSp>
          <p:nvCxnSpPr>
            <p:cNvPr id="46" name="Straight Connector 45">
              <a:extLst>
                <a:ext uri="{FF2B5EF4-FFF2-40B4-BE49-F238E27FC236}">
                  <a16:creationId xmlns:a16="http://schemas.microsoft.com/office/drawing/2014/main" id="{75600647-A0D1-514F-8D99-4DF62F3FBE0B}"/>
                </a:ext>
              </a:extLst>
            </p:cNvPr>
            <p:cNvCxnSpPr>
              <a:cxnSpLocks/>
              <a:stCxn id="18" idx="3"/>
            </p:cNvCxnSpPr>
            <p:nvPr/>
          </p:nvCxnSpPr>
          <p:spPr>
            <a:xfrm flipV="1">
              <a:off x="3403600" y="1860550"/>
              <a:ext cx="2518496" cy="64432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DC514EA-1ABF-6041-B1D7-E2741CE8622F}"/>
                </a:ext>
              </a:extLst>
            </p:cNvPr>
            <p:cNvGrpSpPr/>
            <p:nvPr/>
          </p:nvGrpSpPr>
          <p:grpSpPr>
            <a:xfrm>
              <a:off x="5667767" y="497062"/>
              <a:ext cx="508659" cy="749865"/>
              <a:chOff x="5667767" y="497062"/>
              <a:chExt cx="508659" cy="749865"/>
            </a:xfrm>
          </p:grpSpPr>
          <p:sp>
            <p:nvSpPr>
              <p:cNvPr id="47" name="Donut 46">
                <a:extLst>
                  <a:ext uri="{FF2B5EF4-FFF2-40B4-BE49-F238E27FC236}">
                    <a16:creationId xmlns:a16="http://schemas.microsoft.com/office/drawing/2014/main" id="{FB458C3D-8A93-4E4A-8617-9A710C0453E0}"/>
                  </a:ext>
                </a:extLst>
              </p:cNvPr>
              <p:cNvSpPr/>
              <p:nvPr/>
            </p:nvSpPr>
            <p:spPr>
              <a:xfrm>
                <a:off x="5667767" y="497062"/>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cxnSp>
            <p:nvCxnSpPr>
              <p:cNvPr id="52" name="Straight Connector 51">
                <a:extLst>
                  <a:ext uri="{FF2B5EF4-FFF2-40B4-BE49-F238E27FC236}">
                    <a16:creationId xmlns:a16="http://schemas.microsoft.com/office/drawing/2014/main" id="{5DF0EFC5-C1B7-044B-A8E9-0B0D210A139D}"/>
                  </a:ext>
                </a:extLst>
              </p:cNvPr>
              <p:cNvCxnSpPr>
                <a:cxnSpLocks/>
                <a:stCxn id="47" idx="4"/>
              </p:cNvCxnSpPr>
              <p:nvPr/>
            </p:nvCxnSpPr>
            <p:spPr>
              <a:xfrm>
                <a:off x="5922097" y="998224"/>
                <a:ext cx="4498" cy="248703"/>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D8BE82A7-8FB7-BE4B-9A69-3F136AE142F1}"/>
                </a:ext>
              </a:extLst>
            </p:cNvPr>
            <p:cNvGrpSpPr/>
            <p:nvPr/>
          </p:nvGrpSpPr>
          <p:grpSpPr>
            <a:xfrm>
              <a:off x="5678148" y="1255643"/>
              <a:ext cx="508659" cy="749865"/>
              <a:chOff x="5667767" y="497062"/>
              <a:chExt cx="508659" cy="749865"/>
            </a:xfrm>
          </p:grpSpPr>
          <p:sp>
            <p:nvSpPr>
              <p:cNvPr id="67" name="Donut 66">
                <a:extLst>
                  <a:ext uri="{FF2B5EF4-FFF2-40B4-BE49-F238E27FC236}">
                    <a16:creationId xmlns:a16="http://schemas.microsoft.com/office/drawing/2014/main" id="{D80A669A-9E23-D240-B7F6-2779CF6A6A2C}"/>
                  </a:ext>
                </a:extLst>
              </p:cNvPr>
              <p:cNvSpPr/>
              <p:nvPr/>
            </p:nvSpPr>
            <p:spPr>
              <a:xfrm>
                <a:off x="5667767" y="497062"/>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1"/>
                  </a:solidFill>
                </a:endParaRPr>
              </a:p>
            </p:txBody>
          </p:sp>
          <p:cxnSp>
            <p:nvCxnSpPr>
              <p:cNvPr id="68" name="Straight Connector 67">
                <a:extLst>
                  <a:ext uri="{FF2B5EF4-FFF2-40B4-BE49-F238E27FC236}">
                    <a16:creationId xmlns:a16="http://schemas.microsoft.com/office/drawing/2014/main" id="{292B554E-B2FE-824E-9B8D-140AE332F651}"/>
                  </a:ext>
                </a:extLst>
              </p:cNvPr>
              <p:cNvCxnSpPr>
                <a:cxnSpLocks/>
                <a:stCxn id="67" idx="4"/>
              </p:cNvCxnSpPr>
              <p:nvPr/>
            </p:nvCxnSpPr>
            <p:spPr>
              <a:xfrm>
                <a:off x="5922097" y="998224"/>
                <a:ext cx="4498" cy="248703"/>
              </a:xfrm>
              <a:prstGeom prst="line">
                <a:avLst/>
              </a:prstGeom>
              <a:ln w="38100"/>
            </p:spPr>
            <p:style>
              <a:lnRef idx="1">
                <a:schemeClr val="accent1"/>
              </a:lnRef>
              <a:fillRef idx="0">
                <a:schemeClr val="accent1"/>
              </a:fillRef>
              <a:effectRef idx="0">
                <a:schemeClr val="accent1"/>
              </a:effectRef>
              <a:fontRef idx="minor">
                <a:schemeClr val="tx1"/>
              </a:fontRef>
            </p:style>
          </p:cxnSp>
        </p:grpSp>
      </p:grpSp>
      <p:cxnSp>
        <p:nvCxnSpPr>
          <p:cNvPr id="72" name="Straight Connector 71">
            <a:extLst>
              <a:ext uri="{FF2B5EF4-FFF2-40B4-BE49-F238E27FC236}">
                <a16:creationId xmlns:a16="http://schemas.microsoft.com/office/drawing/2014/main" id="{E1B06058-CEA9-9E49-8AFF-5BAD521C9766}"/>
              </a:ext>
            </a:extLst>
          </p:cNvPr>
          <p:cNvCxnSpPr>
            <a:stCxn id="20" idx="3"/>
            <a:endCxn id="36" idx="2"/>
          </p:cNvCxnSpPr>
          <p:nvPr/>
        </p:nvCxnSpPr>
        <p:spPr>
          <a:xfrm flipV="1">
            <a:off x="3403600" y="3067870"/>
            <a:ext cx="176090" cy="94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Donut 74">
            <a:extLst>
              <a:ext uri="{FF2B5EF4-FFF2-40B4-BE49-F238E27FC236}">
                <a16:creationId xmlns:a16="http://schemas.microsoft.com/office/drawing/2014/main" id="{F98929F4-FBFE-A649-9A3D-6799CF9A6BA8}"/>
              </a:ext>
            </a:extLst>
          </p:cNvPr>
          <p:cNvSpPr/>
          <p:nvPr/>
        </p:nvSpPr>
        <p:spPr>
          <a:xfrm>
            <a:off x="5678148" y="2007386"/>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cxnSp>
        <p:nvCxnSpPr>
          <p:cNvPr id="76" name="Straight Connector 75">
            <a:extLst>
              <a:ext uri="{FF2B5EF4-FFF2-40B4-BE49-F238E27FC236}">
                <a16:creationId xmlns:a16="http://schemas.microsoft.com/office/drawing/2014/main" id="{E826FDA0-7C46-5743-B376-26B248FFC65D}"/>
              </a:ext>
            </a:extLst>
          </p:cNvPr>
          <p:cNvCxnSpPr>
            <a:cxnSpLocks/>
            <a:stCxn id="75" idx="4"/>
          </p:cNvCxnSpPr>
          <p:nvPr/>
        </p:nvCxnSpPr>
        <p:spPr>
          <a:xfrm>
            <a:off x="5932478" y="2508548"/>
            <a:ext cx="4498" cy="2487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Donut 76">
            <a:extLst>
              <a:ext uri="{FF2B5EF4-FFF2-40B4-BE49-F238E27FC236}">
                <a16:creationId xmlns:a16="http://schemas.microsoft.com/office/drawing/2014/main" id="{8D5F0543-54EC-5340-9CAA-96F686107415}"/>
              </a:ext>
            </a:extLst>
          </p:cNvPr>
          <p:cNvSpPr/>
          <p:nvPr/>
        </p:nvSpPr>
        <p:spPr>
          <a:xfrm>
            <a:off x="5678147" y="2762674"/>
            <a:ext cx="508659" cy="501162"/>
          </a:xfrm>
          <a:prstGeom prst="donut">
            <a:avLst>
              <a:gd name="adj" fmla="val 3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chemeClr val="tx1"/>
              </a:solidFill>
            </a:endParaRPr>
          </a:p>
        </p:txBody>
      </p:sp>
      <p:sp>
        <p:nvSpPr>
          <p:cNvPr id="78" name="TextBox 77">
            <a:extLst>
              <a:ext uri="{FF2B5EF4-FFF2-40B4-BE49-F238E27FC236}">
                <a16:creationId xmlns:a16="http://schemas.microsoft.com/office/drawing/2014/main" id="{327418A9-0873-0145-A94D-D784F3DB1895}"/>
              </a:ext>
            </a:extLst>
          </p:cNvPr>
          <p:cNvSpPr txBox="1"/>
          <p:nvPr/>
        </p:nvSpPr>
        <p:spPr>
          <a:xfrm>
            <a:off x="3899590" y="5926685"/>
            <a:ext cx="1240487" cy="369332"/>
          </a:xfrm>
          <a:prstGeom prst="rect">
            <a:avLst/>
          </a:prstGeom>
          <a:noFill/>
        </p:spPr>
        <p:txBody>
          <a:bodyPr wrap="square" rtlCol="0">
            <a:spAutoFit/>
          </a:bodyPr>
          <a:lstStyle/>
          <a:p>
            <a:pPr rtl="0"/>
            <a:r>
              <a:rPr lang="es-us" dirty="0"/>
              <a:t>ESTANTE</a:t>
            </a:r>
          </a:p>
        </p:txBody>
      </p:sp>
      <p:sp>
        <p:nvSpPr>
          <p:cNvPr id="79" name="TextBox 78">
            <a:extLst>
              <a:ext uri="{FF2B5EF4-FFF2-40B4-BE49-F238E27FC236}">
                <a16:creationId xmlns:a16="http://schemas.microsoft.com/office/drawing/2014/main" id="{D8DA78CF-A6CD-204A-ABE6-5123A7701862}"/>
              </a:ext>
            </a:extLst>
          </p:cNvPr>
          <p:cNvSpPr txBox="1"/>
          <p:nvPr/>
        </p:nvSpPr>
        <p:spPr>
          <a:xfrm>
            <a:off x="5261325" y="5926685"/>
            <a:ext cx="1923523" cy="369332"/>
          </a:xfrm>
          <a:prstGeom prst="rect">
            <a:avLst/>
          </a:prstGeom>
          <a:noFill/>
        </p:spPr>
        <p:txBody>
          <a:bodyPr wrap="square" rtlCol="0">
            <a:spAutoFit/>
          </a:bodyPr>
          <a:lstStyle/>
          <a:p>
            <a:pPr rtl="0"/>
            <a:r>
              <a:rPr lang="es-us" dirty="0"/>
              <a:t>DEFORMACIÓN</a:t>
            </a:r>
          </a:p>
        </p:txBody>
      </p:sp>
    </p:spTree>
    <p:extLst>
      <p:ext uri="{BB962C8B-B14F-4D97-AF65-F5344CB8AC3E}">
        <p14:creationId xmlns:p14="http://schemas.microsoft.com/office/powerpoint/2010/main" val="2143024476"/>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5400" y="2032000"/>
            <a:ext cx="6769100" cy="4755148"/>
          </a:xfrm>
          <a:prstGeom prst="rect">
            <a:avLst/>
          </a:prstGeom>
          <a:noFill/>
        </p:spPr>
        <p:txBody>
          <a:bodyPr wrap="square" rtlCol="0">
            <a:spAutoFit/>
          </a:bodyPr>
          <a:lstStyle/>
          <a:p>
            <a:pPr marL="180000" indent="-180000" rtl="0">
              <a:spcAft>
                <a:spcPts val="1800"/>
              </a:spcAft>
              <a:buFont typeface="Arial"/>
              <a:buChar char="•"/>
            </a:pPr>
            <a:r>
              <a:rPr lang="es-us" sz="2400" dirty="0">
                <a:solidFill>
                  <a:srgbClr val="595959"/>
                </a:solidFill>
              </a:rPr>
              <a:t>Las crucetas tienen orificios simples o dobles para conectarlas a los montantes de las estructuras. </a:t>
            </a:r>
          </a:p>
          <a:p>
            <a:pPr marL="180000" indent="-180000" rtl="0">
              <a:spcAft>
                <a:spcPts val="1800"/>
              </a:spcAft>
              <a:buFont typeface="Arial"/>
              <a:buChar char="•"/>
            </a:pPr>
            <a:r>
              <a:rPr lang="es-us" sz="2400" dirty="0">
                <a:solidFill>
                  <a:srgbClr val="595959"/>
                </a:solidFill>
              </a:rPr>
              <a:t>Los manufactureros ofrecen diferentes pernos en función de las preferencias personales del usuario y del propósito del andamio.</a:t>
            </a:r>
          </a:p>
          <a:p>
            <a:pPr marL="180000" indent="-180000" rtl="0">
              <a:spcAft>
                <a:spcPts val="1800"/>
              </a:spcAft>
              <a:buFont typeface="Arial"/>
              <a:buChar char="•"/>
            </a:pPr>
            <a:r>
              <a:rPr lang="es-us" sz="2400" dirty="0">
                <a:solidFill>
                  <a:srgbClr val="595959"/>
                </a:solidFill>
              </a:rPr>
              <a:t>Todos los pernos deben tener un dispositivo de bloqueo para que las diagonales no se suelten accidentalmente. </a:t>
            </a:r>
          </a:p>
          <a:p>
            <a:pPr marL="180000" indent="-180000" rtl="0"/>
            <a:endParaRPr lang="en-US" dirty="0"/>
          </a:p>
        </p:txBody>
      </p:sp>
      <p:pic>
        <p:nvPicPr>
          <p:cNvPr id="4" name="Picture 3" descr="EbaylistingCrossBrace.psd"/>
          <p:cNvPicPr>
            <a:picLocks noChangeAspect="1"/>
          </p:cNvPicPr>
          <p:nvPr/>
        </p:nvPicPr>
        <p:blipFill>
          <a:blip r:embed="rId3"/>
          <a:stretch>
            <a:fillRect/>
          </a:stretch>
        </p:blipFill>
        <p:spPr>
          <a:xfrm rot="5400000">
            <a:off x="963061" y="2322682"/>
            <a:ext cx="4231427" cy="3545249"/>
          </a:xfrm>
          <a:prstGeom prst="rect">
            <a:avLst/>
          </a:prstGeom>
        </p:spPr>
      </p:pic>
      <p:sp>
        <p:nvSpPr>
          <p:cNvPr id="5" name="TextBox 4"/>
          <p:cNvSpPr txBox="1"/>
          <p:nvPr/>
        </p:nvSpPr>
        <p:spPr>
          <a:xfrm>
            <a:off x="3832873" y="680759"/>
            <a:ext cx="4526299" cy="830997"/>
          </a:xfrm>
          <a:prstGeom prst="rect">
            <a:avLst/>
          </a:prstGeom>
          <a:noFill/>
        </p:spPr>
        <p:txBody>
          <a:bodyPr wrap="none" rtlCol="0">
            <a:spAutoFit/>
          </a:bodyPr>
          <a:lstStyle/>
          <a:p>
            <a:pPr algn="ctr" rtl="0"/>
            <a:r>
              <a:rPr lang="es-us" sz="4800">
                <a:solidFill>
                  <a:srgbClr val="44546A"/>
                </a:solidFill>
                <a:latin typeface="+mj-lt"/>
              </a:rPr>
              <a:t>CRUCETAS</a:t>
            </a:r>
            <a:endParaRPr lang="en-US" sz="4800" dirty="0">
              <a:solidFill>
                <a:srgbClr val="44546A"/>
              </a:solidFill>
              <a:latin typeface="+mj-lt"/>
            </a:endParaRP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64508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46526" t="3505"/>
              <a:stretch>
                <a:fillRect/>
              </a:stretch>
            </p:blipFill>
          </mc:Choice>
          <mc:Fallback>
            <p:blipFill>
              <a:blip r:embed="rId4"/>
              <a:srcRect l="46526" t="3505"/>
              <a:stretch>
                <a:fillRect/>
              </a:stretch>
            </p:blipFill>
          </mc:Fallback>
        </mc:AlternateContent>
        <p:spPr>
          <a:xfrm>
            <a:off x="3276600" y="482600"/>
            <a:ext cx="3517900" cy="59436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p:blipFill>
        <p:spPr>
          <a:xfrm>
            <a:off x="6535289" y="2586851"/>
            <a:ext cx="5521250" cy="2788573"/>
          </a:xfrm>
          <a:prstGeom prst="rect">
            <a:avLst/>
          </a:prstGeom>
        </p:spPr>
      </p:pic>
      <p:sp>
        <p:nvSpPr>
          <p:cNvPr id="3" name="TextBox 2"/>
          <p:cNvSpPr txBox="1"/>
          <p:nvPr/>
        </p:nvSpPr>
        <p:spPr>
          <a:xfrm>
            <a:off x="7048500" y="533400"/>
            <a:ext cx="7721600" cy="1446550"/>
          </a:xfrm>
          <a:prstGeom prst="rect">
            <a:avLst/>
          </a:prstGeom>
          <a:solidFill>
            <a:schemeClr val="bg1"/>
          </a:solidFill>
        </p:spPr>
        <p:txBody>
          <a:bodyPr wrap="square" rtlCol="0">
            <a:spAutoFit/>
          </a:bodyPr>
          <a:lstStyle/>
          <a:p>
            <a:pPr rtl="0"/>
            <a:r>
              <a:rPr lang="es-us" sz="4400" dirty="0">
                <a:solidFill>
                  <a:srgbClr val="44546A"/>
                </a:solidFill>
              </a:rPr>
              <a:t>INSPECCIONAR </a:t>
            </a:r>
            <a:br>
              <a:rPr lang="es-us" sz="4400" dirty="0">
                <a:solidFill>
                  <a:srgbClr val="44546A"/>
                </a:solidFill>
              </a:rPr>
            </a:br>
            <a:r>
              <a:rPr lang="es-us" sz="4400" dirty="0">
                <a:solidFill>
                  <a:srgbClr val="44546A"/>
                </a:solidFill>
              </a:rPr>
              <a:t>CRUCETAS</a:t>
            </a:r>
          </a:p>
        </p:txBody>
      </p:sp>
      <p:sp>
        <p:nvSpPr>
          <p:cNvPr id="6" name="TextBox 5"/>
          <p:cNvSpPr txBox="1"/>
          <p:nvPr/>
        </p:nvSpPr>
        <p:spPr>
          <a:xfrm>
            <a:off x="6896100" y="3644900"/>
            <a:ext cx="4953000" cy="1415772"/>
          </a:xfrm>
          <a:prstGeom prst="rect">
            <a:avLst/>
          </a:prstGeom>
          <a:noFill/>
        </p:spPr>
        <p:txBody>
          <a:bodyPr wrap="square" rtlCol="0">
            <a:spAutoFit/>
          </a:bodyPr>
          <a:lstStyle/>
          <a:p>
            <a:r>
              <a:rPr lang="es-us" sz="1700" dirty="0">
                <a:solidFill>
                  <a:srgbClr val="595959"/>
                </a:solidFill>
              </a:rPr>
              <a:t>Con frecuencia, los </a:t>
            </a:r>
            <a:r>
              <a:rPr lang="en-CA" dirty="0" err="1">
                <a:solidFill>
                  <a:schemeClr val="tx1">
                    <a:lumMod val="65000"/>
                    <a:lumOff val="35000"/>
                  </a:schemeClr>
                </a:solidFill>
              </a:rPr>
              <a:t>fabricantes</a:t>
            </a:r>
            <a:r>
              <a:rPr lang="es-us" sz="1700" dirty="0">
                <a:solidFill>
                  <a:srgbClr val="595959"/>
                </a:solidFill>
              </a:rPr>
              <a:t> de equipos proporcionan pautas de inspección para sus productos. Usted debe utilizar las pautas de inspección del manufacturero para cualquier equipo que planee utilizar.</a:t>
            </a:r>
          </a:p>
        </p:txBody>
      </p:sp>
      <p:pic>
        <p:nvPicPr>
          <p:cNvPr id="7" name="Picture 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1054100" y="3098799"/>
            <a:ext cx="2273300" cy="6350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0" name="TextBox 9"/>
          <p:cNvSpPr txBox="1"/>
          <p:nvPr/>
        </p:nvSpPr>
        <p:spPr>
          <a:xfrm>
            <a:off x="1130300" y="3111500"/>
            <a:ext cx="2235200" cy="646331"/>
          </a:xfrm>
          <a:prstGeom prst="rect">
            <a:avLst/>
          </a:prstGeom>
          <a:noFill/>
        </p:spPr>
        <p:txBody>
          <a:bodyPr wrap="square" rtlCol="0">
            <a:spAutoFit/>
          </a:bodyPr>
          <a:lstStyle/>
          <a:p>
            <a:r>
              <a:rPr lang="es-us" cap="all" dirty="0">
                <a:solidFill>
                  <a:schemeClr val="tx1">
                    <a:lumMod val="65000"/>
                    <a:lumOff val="35000"/>
                  </a:schemeClr>
                </a:solidFill>
              </a:rPr>
              <a:t>MODIFICACIONES </a:t>
            </a:r>
            <a:r>
              <a:rPr lang="es-US" cap="all" dirty="0">
                <a:solidFill>
                  <a:schemeClr val="tx1">
                    <a:lumMod val="65000"/>
                    <a:lumOff val="35000"/>
                  </a:schemeClr>
                </a:solidFill>
              </a:rPr>
              <a:t>no autorizados</a:t>
            </a:r>
            <a:endParaRPr lang="es-us" cap="all" dirty="0">
              <a:solidFill>
                <a:schemeClr val="tx1">
                  <a:lumMod val="65000"/>
                  <a:lumOff val="35000"/>
                </a:schemeClr>
              </a:solidFill>
            </a:endParaRPr>
          </a:p>
        </p:txBody>
      </p:sp>
      <p:sp>
        <p:nvSpPr>
          <p:cNvPr id="11" name="Rounded Rectangle 10"/>
          <p:cNvSpPr/>
          <p:nvPr/>
        </p:nvSpPr>
        <p:spPr>
          <a:xfrm>
            <a:off x="1016000" y="2400299"/>
            <a:ext cx="2273300" cy="4953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TextBox 11"/>
          <p:cNvSpPr txBox="1"/>
          <p:nvPr/>
        </p:nvSpPr>
        <p:spPr>
          <a:xfrm>
            <a:off x="1092200" y="2476500"/>
            <a:ext cx="2235200" cy="369332"/>
          </a:xfrm>
          <a:prstGeom prst="rect">
            <a:avLst/>
          </a:prstGeom>
          <a:noFill/>
        </p:spPr>
        <p:txBody>
          <a:bodyPr wrap="square" rtlCol="0">
            <a:spAutoFit/>
          </a:bodyPr>
          <a:lstStyle/>
          <a:p>
            <a:pPr rtl="0"/>
            <a:r>
              <a:rPr lang="es-us" cap="all">
                <a:solidFill>
                  <a:schemeClr val="tx1">
                    <a:lumMod val="65000"/>
                    <a:lumOff val="35000"/>
                  </a:schemeClr>
                </a:solidFill>
              </a:rPr>
              <a:t>ÁNGULO O TUBOS</a:t>
            </a:r>
          </a:p>
        </p:txBody>
      </p:sp>
      <p:sp>
        <p:nvSpPr>
          <p:cNvPr id="13" name="Rounded Rectangle 12"/>
          <p:cNvSpPr/>
          <p:nvPr/>
        </p:nvSpPr>
        <p:spPr>
          <a:xfrm>
            <a:off x="1574800" y="1816099"/>
            <a:ext cx="1663700" cy="4953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TextBox 13"/>
          <p:cNvSpPr txBox="1"/>
          <p:nvPr/>
        </p:nvSpPr>
        <p:spPr>
          <a:xfrm>
            <a:off x="1790700" y="1892300"/>
            <a:ext cx="2235200" cy="369332"/>
          </a:xfrm>
          <a:prstGeom prst="rect">
            <a:avLst/>
          </a:prstGeom>
          <a:noFill/>
        </p:spPr>
        <p:txBody>
          <a:bodyPr wrap="square" rtlCol="0">
            <a:spAutoFit/>
          </a:bodyPr>
          <a:lstStyle/>
          <a:p>
            <a:pPr rtl="0"/>
            <a:r>
              <a:rPr lang="es-us" cap="all">
                <a:solidFill>
                  <a:schemeClr val="tx1">
                    <a:lumMod val="65000"/>
                    <a:lumOff val="35000"/>
                  </a:schemeClr>
                </a:solidFill>
              </a:rPr>
              <a:t>REMACHE</a:t>
            </a:r>
          </a:p>
        </p:txBody>
      </p:sp>
      <p:sp>
        <p:nvSpPr>
          <p:cNvPr id="15" name="Rounded Rectangle 14"/>
          <p:cNvSpPr/>
          <p:nvPr/>
        </p:nvSpPr>
        <p:spPr>
          <a:xfrm>
            <a:off x="1587500" y="1282699"/>
            <a:ext cx="1663700" cy="49530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TextBox 15"/>
          <p:cNvSpPr txBox="1"/>
          <p:nvPr/>
        </p:nvSpPr>
        <p:spPr>
          <a:xfrm>
            <a:off x="1701800" y="1358900"/>
            <a:ext cx="1587500" cy="369332"/>
          </a:xfrm>
          <a:prstGeom prst="rect">
            <a:avLst/>
          </a:prstGeom>
          <a:noFill/>
        </p:spPr>
        <p:txBody>
          <a:bodyPr wrap="square" rtlCol="0">
            <a:spAutoFit/>
          </a:bodyPr>
          <a:lstStyle/>
          <a:p>
            <a:pPr rtl="0"/>
            <a:r>
              <a:rPr lang="es-us" cap="all" dirty="0">
                <a:solidFill>
                  <a:schemeClr val="tx1">
                    <a:lumMod val="65000"/>
                    <a:lumOff val="35000"/>
                  </a:schemeClr>
                </a:solidFill>
              </a:rPr>
              <a:t>EXTREMOS</a:t>
            </a:r>
          </a:p>
        </p:txBody>
      </p:sp>
    </p:spTree>
    <p:extLst>
      <p:ext uri="{BB962C8B-B14F-4D97-AF65-F5344CB8AC3E}">
        <p14:creationId xmlns:p14="http://schemas.microsoft.com/office/powerpoint/2010/main" val="1617361801"/>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8900" y="1016000"/>
            <a:ext cx="9130821" cy="769441"/>
          </a:xfrm>
          <a:prstGeom prst="rect">
            <a:avLst/>
          </a:prstGeom>
          <a:noFill/>
        </p:spPr>
        <p:txBody>
          <a:bodyPr wrap="square" rtlCol="0">
            <a:spAutoFit/>
          </a:bodyPr>
          <a:lstStyle/>
          <a:p>
            <a:pPr rtl="0"/>
            <a:r>
              <a:rPr lang="es-us" sz="2200" dirty="0">
                <a:solidFill>
                  <a:srgbClr val="595959"/>
                </a:solidFill>
              </a:rPr>
              <a:t>Inspeccione el equipo de andamiaje que se ha proporcionado para el componente práctico de este curso. </a:t>
            </a:r>
          </a:p>
        </p:txBody>
      </p:sp>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152619" y="1816101"/>
            <a:ext cx="8943881" cy="4225778"/>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rcRect/>
          <a:stretch/>
        </p:blipFill>
        <p:spPr>
          <a:xfrm>
            <a:off x="438150" y="276903"/>
            <a:ext cx="3616248" cy="724221"/>
          </a:xfrm>
          <a:prstGeom prst="rect">
            <a:avLst/>
          </a:prstGeom>
        </p:spPr>
      </p:pic>
    </p:spTree>
    <p:extLst>
      <p:ext uri="{BB962C8B-B14F-4D97-AF65-F5344CB8AC3E}">
        <p14:creationId xmlns:p14="http://schemas.microsoft.com/office/powerpoint/2010/main" val="342495901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7596228" y="2515062"/>
            <a:ext cx="3427541" cy="1446550"/>
          </a:xfrm>
          <a:prstGeom prst="rect">
            <a:avLst/>
          </a:prstGeom>
          <a:noFill/>
        </p:spPr>
        <p:txBody>
          <a:bodyPr wrap="none" rtlCol="0">
            <a:spAutoFit/>
          </a:bodyPr>
          <a:lstStyle/>
          <a:p>
            <a:pPr algn="ctr" rtl="0"/>
            <a:r>
              <a:rPr lang="es-US" sz="4400" cap="all" dirty="0">
                <a:solidFill>
                  <a:srgbClr val="44546A"/>
                </a:solidFill>
                <a:latin typeface="+mj-lt"/>
              </a:rPr>
              <a:t>Andamios </a:t>
            </a:r>
            <a:br>
              <a:rPr lang="es-US" sz="4400" cap="all" dirty="0">
                <a:solidFill>
                  <a:srgbClr val="44546A"/>
                </a:solidFill>
                <a:latin typeface="+mj-lt"/>
              </a:rPr>
            </a:br>
            <a:r>
              <a:rPr lang="es-US" sz="4400" cap="all" dirty="0">
                <a:solidFill>
                  <a:srgbClr val="44546A"/>
                </a:solidFill>
                <a:latin typeface="+mj-lt"/>
              </a:rPr>
              <a:t>de marco</a:t>
            </a:r>
            <a:endParaRPr lang="en-US" sz="4400" cap="all" dirty="0">
              <a:solidFill>
                <a:srgbClr val="44546A"/>
              </a:solidFill>
              <a:latin typeface="+mj-lt"/>
            </a:endParaRPr>
          </a:p>
        </p:txBody>
      </p:sp>
      <p:sp>
        <p:nvSpPr>
          <p:cNvPr id="183" name="TextBox 182"/>
          <p:cNvSpPr txBox="1"/>
          <p:nvPr/>
        </p:nvSpPr>
        <p:spPr>
          <a:xfrm>
            <a:off x="6818259" y="4121637"/>
            <a:ext cx="5157841" cy="1738937"/>
          </a:xfrm>
          <a:prstGeom prst="rect">
            <a:avLst/>
          </a:prstGeom>
          <a:noFill/>
        </p:spPr>
        <p:txBody>
          <a:bodyPr wrap="square" rtlCol="0">
            <a:spAutoFit/>
          </a:bodyPr>
          <a:lstStyle/>
          <a:p>
            <a:pPr rtl="0"/>
            <a:r>
              <a:rPr lang="es-US" sz="2400">
                <a:solidFill>
                  <a:schemeClr val="tx1">
                    <a:lumMod val="65000"/>
                    <a:lumOff val="35000"/>
                  </a:schemeClr>
                </a:solidFill>
                <a:latin typeface="+mj-lt"/>
              </a:rPr>
              <a:t>Los andamios de marco son el tipo más común de andamio utilizado en la construcción comercial y residencial. </a:t>
            </a:r>
          </a:p>
          <a:p>
            <a:pPr algn="just" rtl="0">
              <a:lnSpc>
                <a:spcPct val="150000"/>
              </a:lnSpc>
            </a:pPr>
            <a:endParaRPr lang="id-ID" sz="1100" dirty="0">
              <a:solidFill>
                <a:schemeClr val="bg1">
                  <a:lumMod val="65000"/>
                </a:schemeClr>
              </a:solidFill>
              <a:latin typeface="+mj-lt"/>
            </a:endParaRPr>
          </a:p>
        </p:txBody>
      </p:sp>
      <p:pic>
        <p:nvPicPr>
          <p:cNvPr id="53" name="Picture 52" descr="BASIC FRAME.psd"/>
          <p:cNvPicPr>
            <a:picLocks noChangeAspect="1"/>
          </p:cNvPicPr>
          <p:nvPr/>
        </p:nvPicPr>
        <p:blipFill>
          <a:blip r:embed="rId3"/>
          <a:stretch>
            <a:fillRect/>
          </a:stretch>
        </p:blipFill>
        <p:spPr>
          <a:xfrm>
            <a:off x="-1213670" y="546100"/>
            <a:ext cx="9004300" cy="6045200"/>
          </a:xfrm>
          <a:prstGeom prst="rect">
            <a:avLst/>
          </a:prstGeom>
        </p:spPr>
      </p:pic>
      <p:sp>
        <p:nvSpPr>
          <p:cNvPr id="62" name="TextBox 61"/>
          <p:cNvSpPr txBox="1"/>
          <p:nvPr/>
        </p:nvSpPr>
        <p:spPr>
          <a:xfrm>
            <a:off x="8763000" y="4328583"/>
            <a:ext cx="184666" cy="369332"/>
          </a:xfrm>
          <a:prstGeom prst="rect">
            <a:avLst/>
          </a:prstGeom>
          <a:noFill/>
        </p:spPr>
        <p:txBody>
          <a:bodyPr wrap="none" rtlCol="0">
            <a:spAutoFit/>
          </a:bodyPr>
          <a:lstStyle/>
          <a:p>
            <a:pPr rtl="0"/>
            <a:endParaRPr lang="en-US" dirty="0"/>
          </a:p>
        </p:txBody>
      </p:sp>
      <p:grpSp>
        <p:nvGrpSpPr>
          <p:cNvPr id="3" name="Group 2">
            <a:extLst>
              <a:ext uri="{FF2B5EF4-FFF2-40B4-BE49-F238E27FC236}">
                <a16:creationId xmlns:a16="http://schemas.microsoft.com/office/drawing/2014/main" id="{17B9BA86-D8DD-7C40-807B-550B29EAD794}"/>
              </a:ext>
            </a:extLst>
          </p:cNvPr>
          <p:cNvGrpSpPr/>
          <p:nvPr/>
        </p:nvGrpSpPr>
        <p:grpSpPr>
          <a:xfrm>
            <a:off x="4972541" y="1205260"/>
            <a:ext cx="1035050" cy="649839"/>
            <a:chOff x="5412129" y="1108998"/>
            <a:chExt cx="1035050" cy="649839"/>
          </a:xfrm>
        </p:grpSpPr>
        <p:sp>
          <p:nvSpPr>
            <p:cNvPr id="11" name="TextBox 10">
              <a:extLst>
                <a:ext uri="{FF2B5EF4-FFF2-40B4-BE49-F238E27FC236}">
                  <a16:creationId xmlns:a16="http://schemas.microsoft.com/office/drawing/2014/main" id="{D47547E9-8E18-F244-A126-3202022E00D9}"/>
                </a:ext>
              </a:extLst>
            </p:cNvPr>
            <p:cNvSpPr txBox="1"/>
            <p:nvPr/>
          </p:nvSpPr>
          <p:spPr>
            <a:xfrm>
              <a:off x="5412129" y="1108998"/>
              <a:ext cx="1035050" cy="338554"/>
            </a:xfrm>
            <a:prstGeom prst="rect">
              <a:avLst/>
            </a:prstGeom>
            <a:noFill/>
          </p:spPr>
          <p:txBody>
            <a:bodyPr wrap="square" rtlCol="0">
              <a:spAutoFit/>
            </a:bodyPr>
            <a:lstStyle/>
            <a:p>
              <a:pPr rtl="0"/>
              <a:r>
                <a:rPr lang="es-US" sz="1600"/>
                <a:t>MARCO</a:t>
              </a:r>
            </a:p>
          </p:txBody>
        </p:sp>
        <p:cxnSp>
          <p:nvCxnSpPr>
            <p:cNvPr id="12" name="Straight Arrow Connector 11">
              <a:extLst>
                <a:ext uri="{FF2B5EF4-FFF2-40B4-BE49-F238E27FC236}">
                  <a16:creationId xmlns:a16="http://schemas.microsoft.com/office/drawing/2014/main" id="{5B87E02A-0ED2-2344-A036-11B8C1D8C673}"/>
                </a:ext>
              </a:extLst>
            </p:cNvPr>
            <p:cNvCxnSpPr>
              <a:cxnSpLocks/>
            </p:cNvCxnSpPr>
            <p:nvPr/>
          </p:nvCxnSpPr>
          <p:spPr>
            <a:xfrm flipH="1">
              <a:off x="5758965" y="1409452"/>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7AEB1BD-DC4A-5B44-B957-6114EF6F1136}"/>
              </a:ext>
            </a:extLst>
          </p:cNvPr>
          <p:cNvGrpSpPr/>
          <p:nvPr/>
        </p:nvGrpSpPr>
        <p:grpSpPr>
          <a:xfrm>
            <a:off x="405676" y="758281"/>
            <a:ext cx="2182426" cy="584775"/>
            <a:chOff x="6946176" y="1215481"/>
            <a:chExt cx="2182426" cy="584775"/>
          </a:xfrm>
        </p:grpSpPr>
        <p:sp>
          <p:nvSpPr>
            <p:cNvPr id="15" name="TextBox 14">
              <a:extLst>
                <a:ext uri="{FF2B5EF4-FFF2-40B4-BE49-F238E27FC236}">
                  <a16:creationId xmlns:a16="http://schemas.microsoft.com/office/drawing/2014/main" id="{BD857366-5CEC-E044-A972-292FCA5E9DC2}"/>
                </a:ext>
              </a:extLst>
            </p:cNvPr>
            <p:cNvSpPr txBox="1"/>
            <p:nvPr/>
          </p:nvSpPr>
          <p:spPr>
            <a:xfrm>
              <a:off x="6946176" y="1215481"/>
              <a:ext cx="1909155" cy="584775"/>
            </a:xfrm>
            <a:prstGeom prst="rect">
              <a:avLst/>
            </a:prstGeom>
            <a:noFill/>
          </p:spPr>
          <p:txBody>
            <a:bodyPr wrap="square" rtlCol="0">
              <a:spAutoFit/>
            </a:bodyPr>
            <a:lstStyle/>
            <a:p>
              <a:pPr rtl="0"/>
              <a:r>
                <a:rPr lang="es-US" sz="1600" dirty="0"/>
                <a:t>PERNO DE ACOPLAMIENTO</a:t>
              </a:r>
            </a:p>
          </p:txBody>
        </p:sp>
        <p:cxnSp>
          <p:nvCxnSpPr>
            <p:cNvPr id="16" name="Straight Arrow Connector 15">
              <a:extLst>
                <a:ext uri="{FF2B5EF4-FFF2-40B4-BE49-F238E27FC236}">
                  <a16:creationId xmlns:a16="http://schemas.microsoft.com/office/drawing/2014/main" id="{DBDB4FD3-D4E6-DF4B-9A25-FBA0F23817B1}"/>
                </a:ext>
              </a:extLst>
            </p:cNvPr>
            <p:cNvCxnSpPr>
              <a:cxnSpLocks/>
            </p:cNvCxnSpPr>
            <p:nvPr/>
          </p:nvCxnSpPr>
          <p:spPr>
            <a:xfrm>
              <a:off x="8582063" y="1384758"/>
              <a:ext cx="546539" cy="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F558745-3C29-5F45-8CEC-0A70D54A96F6}"/>
              </a:ext>
            </a:extLst>
          </p:cNvPr>
          <p:cNvGrpSpPr/>
          <p:nvPr/>
        </p:nvGrpSpPr>
        <p:grpSpPr>
          <a:xfrm>
            <a:off x="2942613" y="1629772"/>
            <a:ext cx="1601676" cy="671961"/>
            <a:chOff x="8164624" y="1311037"/>
            <a:chExt cx="1601676" cy="671961"/>
          </a:xfrm>
        </p:grpSpPr>
        <p:sp>
          <p:nvSpPr>
            <p:cNvPr id="19" name="TextBox 18">
              <a:extLst>
                <a:ext uri="{FF2B5EF4-FFF2-40B4-BE49-F238E27FC236}">
                  <a16:creationId xmlns:a16="http://schemas.microsoft.com/office/drawing/2014/main" id="{611C9FC2-14E3-6544-AAB9-594FD831CBF3}"/>
                </a:ext>
              </a:extLst>
            </p:cNvPr>
            <p:cNvSpPr txBox="1"/>
            <p:nvPr/>
          </p:nvSpPr>
          <p:spPr>
            <a:xfrm>
              <a:off x="8164624" y="1311037"/>
              <a:ext cx="1601676" cy="338554"/>
            </a:xfrm>
            <a:prstGeom prst="rect">
              <a:avLst/>
            </a:prstGeom>
            <a:noFill/>
          </p:spPr>
          <p:txBody>
            <a:bodyPr wrap="square" rtlCol="0">
              <a:spAutoFit/>
            </a:bodyPr>
            <a:lstStyle/>
            <a:p>
              <a:pPr rtl="0"/>
              <a:r>
                <a:rPr lang="es-US" sz="1600" dirty="0"/>
                <a:t>CRUCETA</a:t>
              </a:r>
            </a:p>
          </p:txBody>
        </p:sp>
        <p:cxnSp>
          <p:nvCxnSpPr>
            <p:cNvPr id="20" name="Straight Arrow Connector 19">
              <a:extLst>
                <a:ext uri="{FF2B5EF4-FFF2-40B4-BE49-F238E27FC236}">
                  <a16:creationId xmlns:a16="http://schemas.microsoft.com/office/drawing/2014/main" id="{DC138455-EB88-CB4D-90FB-6E90340DA567}"/>
                </a:ext>
              </a:extLst>
            </p:cNvPr>
            <p:cNvCxnSpPr>
              <a:cxnSpLocks/>
            </p:cNvCxnSpPr>
            <p:nvPr/>
          </p:nvCxnSpPr>
          <p:spPr>
            <a:xfrm flipH="1">
              <a:off x="8900421" y="1633613"/>
              <a:ext cx="94489" cy="34938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EACFF2F8-749A-4046-B904-974813E689DD}"/>
              </a:ext>
            </a:extLst>
          </p:cNvPr>
          <p:cNvCxnSpPr>
            <a:cxnSpLocks/>
          </p:cNvCxnSpPr>
          <p:nvPr/>
        </p:nvCxnSpPr>
        <p:spPr>
          <a:xfrm flipV="1">
            <a:off x="1200972" y="5185494"/>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4DD6FB9-9AB8-5C41-B3CB-AE4F6FFDAECA}"/>
              </a:ext>
            </a:extLst>
          </p:cNvPr>
          <p:cNvSpPr txBox="1"/>
          <p:nvPr/>
        </p:nvSpPr>
        <p:spPr>
          <a:xfrm>
            <a:off x="683447" y="5486936"/>
            <a:ext cx="1301750" cy="584775"/>
          </a:xfrm>
          <a:prstGeom prst="rect">
            <a:avLst/>
          </a:prstGeom>
          <a:noFill/>
        </p:spPr>
        <p:txBody>
          <a:bodyPr wrap="square" rtlCol="0">
            <a:spAutoFit/>
          </a:bodyPr>
          <a:lstStyle/>
          <a:p>
            <a:pPr rtl="0"/>
            <a:r>
              <a:rPr lang="es-US" sz="1600" dirty="0"/>
              <a:t>PLACA </a:t>
            </a:r>
            <a:br>
              <a:rPr lang="es-US" sz="1600" dirty="0"/>
            </a:br>
            <a:r>
              <a:rPr lang="es-US" sz="1600" dirty="0"/>
              <a:t>DE BASE</a:t>
            </a:r>
          </a:p>
        </p:txBody>
      </p:sp>
      <p:cxnSp>
        <p:nvCxnSpPr>
          <p:cNvPr id="24" name="Straight Arrow Connector 23">
            <a:extLst>
              <a:ext uri="{FF2B5EF4-FFF2-40B4-BE49-F238E27FC236}">
                <a16:creationId xmlns:a16="http://schemas.microsoft.com/office/drawing/2014/main" id="{2A59B9CB-23D4-7440-84CF-9BF279E9E2A3}"/>
              </a:ext>
            </a:extLst>
          </p:cNvPr>
          <p:cNvCxnSpPr>
            <a:cxnSpLocks/>
          </p:cNvCxnSpPr>
          <p:nvPr/>
        </p:nvCxnSpPr>
        <p:spPr>
          <a:xfrm flipV="1">
            <a:off x="5568317" y="5202597"/>
            <a:ext cx="222387" cy="2671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472AE7-F672-EA4F-B77A-8A08CDD1375E}"/>
              </a:ext>
            </a:extLst>
          </p:cNvPr>
          <p:cNvSpPr txBox="1"/>
          <p:nvPr/>
        </p:nvSpPr>
        <p:spPr>
          <a:xfrm>
            <a:off x="5269068" y="5452646"/>
            <a:ext cx="1410803" cy="338554"/>
          </a:xfrm>
          <a:prstGeom prst="rect">
            <a:avLst/>
          </a:prstGeom>
          <a:noFill/>
        </p:spPr>
        <p:txBody>
          <a:bodyPr wrap="square" rtlCol="0">
            <a:spAutoFit/>
          </a:bodyPr>
          <a:lstStyle/>
          <a:p>
            <a:pPr rtl="0"/>
            <a:r>
              <a:rPr lang="es-US" sz="1600" dirty="0"/>
              <a:t>DURMIENTE</a:t>
            </a:r>
          </a:p>
        </p:txBody>
      </p:sp>
      <p:sp>
        <p:nvSpPr>
          <p:cNvPr id="27" name="TextBox 26">
            <a:extLst>
              <a:ext uri="{FF2B5EF4-FFF2-40B4-BE49-F238E27FC236}">
                <a16:creationId xmlns:a16="http://schemas.microsoft.com/office/drawing/2014/main" id="{2BC2CA0E-10B0-084A-93FF-48903E908695}"/>
              </a:ext>
            </a:extLst>
          </p:cNvPr>
          <p:cNvSpPr txBox="1"/>
          <p:nvPr/>
        </p:nvSpPr>
        <p:spPr>
          <a:xfrm>
            <a:off x="2919132" y="4816150"/>
            <a:ext cx="1601676" cy="338554"/>
          </a:xfrm>
          <a:prstGeom prst="rect">
            <a:avLst/>
          </a:prstGeom>
          <a:noFill/>
        </p:spPr>
        <p:txBody>
          <a:bodyPr wrap="square" rtlCol="0">
            <a:spAutoFit/>
          </a:bodyPr>
          <a:lstStyle/>
          <a:p>
            <a:pPr rtl="0"/>
            <a:r>
              <a:rPr lang="es-US" sz="1600" dirty="0"/>
              <a:t>TORNILLO NIVELADOR</a:t>
            </a:r>
          </a:p>
        </p:txBody>
      </p:sp>
      <p:cxnSp>
        <p:nvCxnSpPr>
          <p:cNvPr id="28" name="Straight Arrow Connector 27">
            <a:extLst>
              <a:ext uri="{FF2B5EF4-FFF2-40B4-BE49-F238E27FC236}">
                <a16:creationId xmlns:a16="http://schemas.microsoft.com/office/drawing/2014/main" id="{EEF2984B-83B8-1E4D-979E-2AAAA002622E}"/>
              </a:ext>
            </a:extLst>
          </p:cNvPr>
          <p:cNvCxnSpPr>
            <a:cxnSpLocks/>
          </p:cNvCxnSpPr>
          <p:nvPr/>
        </p:nvCxnSpPr>
        <p:spPr>
          <a:xfrm flipH="1">
            <a:off x="2851449" y="5334000"/>
            <a:ext cx="457031" cy="342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900" decel="100000" fill="hold"/>
                                        <p:tgtEl>
                                          <p:spTgt spid="5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500"/>
                                        <p:tgtEl>
                                          <p:spTgt spid="18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3" grpId="0"/>
      <p:bldP spid="23" grpId="0"/>
      <p:bldP spid="25" grpId="0"/>
      <p:bldP spid="2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005059"/>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811292" y="439459"/>
            <a:ext cx="4856208"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2" name="TextBox 11"/>
          <p:cNvSpPr txBox="1"/>
          <p:nvPr/>
        </p:nvSpPr>
        <p:spPr>
          <a:xfrm>
            <a:off x="2159000" y="1215846"/>
            <a:ext cx="9521166" cy="4985980"/>
          </a:xfrm>
          <a:prstGeom prst="rect">
            <a:avLst/>
          </a:prstGeom>
          <a:noFill/>
        </p:spPr>
        <p:txBody>
          <a:bodyPr wrap="square" rtlCol="0">
            <a:spAutoFit/>
          </a:bodyPr>
          <a:lstStyle/>
          <a:p>
            <a:pPr marL="180000" indent="-180000" rtl="0">
              <a:spcAft>
                <a:spcPts val="1200"/>
              </a:spcAft>
              <a:buFont typeface="Arial"/>
              <a:buChar char="•"/>
            </a:pPr>
            <a:r>
              <a:rPr lang="es-us" sz="2400" cap="all" dirty="0">
                <a:solidFill>
                  <a:srgbClr val="595959"/>
                </a:solidFill>
              </a:rPr>
              <a:t>La mezcla de equipos</a:t>
            </a:r>
            <a:r>
              <a:rPr lang="es-us" sz="2400" dirty="0">
                <a:solidFill>
                  <a:srgbClr val="595959"/>
                </a:solidFill>
              </a:rPr>
              <a:t> de diferentes manufactureros </a:t>
            </a:r>
            <a:r>
              <a:rPr lang="es-us" sz="2400" cap="all" dirty="0">
                <a:solidFill>
                  <a:srgbClr val="595959"/>
                </a:solidFill>
              </a:rPr>
              <a:t>podría causar riesgos potenciales</a:t>
            </a:r>
            <a:r>
              <a:rPr lang="es-us" sz="2400" dirty="0">
                <a:solidFill>
                  <a:srgbClr val="595959"/>
                </a:solidFill>
              </a:rPr>
              <a:t>.</a:t>
            </a:r>
          </a:p>
          <a:p>
            <a:pPr marL="180000" indent="-180000" rtl="0">
              <a:spcAft>
                <a:spcPts val="1200"/>
              </a:spcAft>
              <a:buFont typeface="Arial"/>
              <a:buChar char="•"/>
            </a:pPr>
            <a:r>
              <a:rPr lang="es-us" sz="2400" dirty="0">
                <a:solidFill>
                  <a:srgbClr val="595959"/>
                </a:solidFill>
              </a:rPr>
              <a:t>La altura y/o el ancho del marco, el tipo o la resistencia del material, las paredes de los tubos, los pasadores de retención, las conexiones de los pernos, el espaciado y la ubicación, y las bases </a:t>
            </a:r>
            <a:r>
              <a:rPr lang="es-us" sz="2400" cap="all" dirty="0">
                <a:solidFill>
                  <a:srgbClr val="595959"/>
                </a:solidFill>
              </a:rPr>
              <a:t>podrían ser incompatibles</a:t>
            </a:r>
            <a:r>
              <a:rPr lang="es-us" sz="2400" dirty="0">
                <a:solidFill>
                  <a:srgbClr val="595959"/>
                </a:solidFill>
              </a:rPr>
              <a:t>. </a:t>
            </a:r>
          </a:p>
          <a:p>
            <a:pPr marL="180000" indent="-180000" rtl="0">
              <a:spcAft>
                <a:spcPts val="1200"/>
              </a:spcAft>
              <a:buFont typeface="Arial"/>
              <a:buChar char="•"/>
            </a:pPr>
            <a:r>
              <a:rPr lang="es-us" sz="2400" dirty="0">
                <a:solidFill>
                  <a:srgbClr val="595959"/>
                </a:solidFill>
              </a:rPr>
              <a:t>Existen </a:t>
            </a:r>
            <a:r>
              <a:rPr lang="es-us" sz="2400" cap="all" dirty="0">
                <a:solidFill>
                  <a:srgbClr val="595959"/>
                </a:solidFill>
              </a:rPr>
              <a:t>diferentes tipos de bases</a:t>
            </a:r>
            <a:r>
              <a:rPr lang="es-us" sz="2400" dirty="0">
                <a:solidFill>
                  <a:srgbClr val="595959"/>
                </a:solidFill>
              </a:rPr>
              <a:t> para los andamios de marco. Es importante </a:t>
            </a:r>
            <a:r>
              <a:rPr lang="es-us" sz="2400" cap="all" dirty="0">
                <a:solidFill>
                  <a:srgbClr val="595959"/>
                </a:solidFill>
              </a:rPr>
              <a:t>asegurarse de que encajen correctamente</a:t>
            </a:r>
            <a:r>
              <a:rPr lang="es-us" sz="2400" dirty="0">
                <a:solidFill>
                  <a:srgbClr val="595959"/>
                </a:solidFill>
              </a:rPr>
              <a:t> en los marcos.</a:t>
            </a:r>
          </a:p>
          <a:p>
            <a:pPr marL="180000" indent="-180000" rtl="0">
              <a:spcAft>
                <a:spcPts val="1200"/>
              </a:spcAft>
              <a:buFont typeface="Arial"/>
              <a:buChar char="•"/>
            </a:pPr>
            <a:r>
              <a:rPr lang="es-us" sz="2400" cap="all" dirty="0">
                <a:solidFill>
                  <a:srgbClr val="595959"/>
                </a:solidFill>
              </a:rPr>
              <a:t>Las ménsulas extienden el largo y/o el ancho</a:t>
            </a:r>
            <a:r>
              <a:rPr lang="es-us" sz="2400" dirty="0">
                <a:solidFill>
                  <a:srgbClr val="595959"/>
                </a:solidFill>
              </a:rPr>
              <a:t> de la plataforma del andamio. Están diseñadas para sostener </a:t>
            </a:r>
            <a:r>
              <a:rPr lang="es-us" sz="2400" cap="all" dirty="0">
                <a:solidFill>
                  <a:srgbClr val="595959"/>
                </a:solidFill>
              </a:rPr>
              <a:t>solo a los trabajadores</a:t>
            </a:r>
            <a:r>
              <a:rPr lang="es-us" sz="2400" dirty="0">
                <a:solidFill>
                  <a:srgbClr val="595959"/>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33177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005059"/>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535502" y="439459"/>
            <a:ext cx="5131998"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1981200" y="1371600"/>
            <a:ext cx="9829800" cy="4708981"/>
          </a:xfrm>
          <a:prstGeom prst="rect">
            <a:avLst/>
          </a:prstGeom>
          <a:noFill/>
        </p:spPr>
        <p:txBody>
          <a:bodyPr wrap="square" rtlCol="0">
            <a:spAutoFit/>
          </a:bodyPr>
          <a:lstStyle/>
          <a:p>
            <a:pPr marL="180000" indent="-180000" rtl="0">
              <a:spcAft>
                <a:spcPts val="1200"/>
              </a:spcAft>
              <a:buFont typeface="Arial"/>
              <a:buChar char="•"/>
            </a:pPr>
            <a:r>
              <a:rPr lang="es-us" sz="2000" cap="all" dirty="0">
                <a:solidFill>
                  <a:srgbClr val="595959"/>
                </a:solidFill>
              </a:rPr>
              <a:t>Seleccionar el equipo adecuado</a:t>
            </a:r>
            <a:r>
              <a:rPr lang="es-us" sz="2000" dirty="0">
                <a:solidFill>
                  <a:srgbClr val="595959"/>
                </a:solidFill>
              </a:rPr>
              <a:t> para el trabajo es importante para la </a:t>
            </a:r>
            <a:r>
              <a:rPr lang="es-us" sz="2000" cap="all" dirty="0">
                <a:solidFill>
                  <a:srgbClr val="595959"/>
                </a:solidFill>
              </a:rPr>
              <a:t>seguridad</a:t>
            </a:r>
            <a:r>
              <a:rPr lang="es-us" sz="2000" dirty="0">
                <a:solidFill>
                  <a:srgbClr val="595959"/>
                </a:solidFill>
              </a:rPr>
              <a:t> y la </a:t>
            </a:r>
            <a:r>
              <a:rPr lang="es-us" sz="2000" cap="all" dirty="0">
                <a:solidFill>
                  <a:srgbClr val="595959"/>
                </a:solidFill>
              </a:rPr>
              <a:t>eficacia</a:t>
            </a:r>
            <a:r>
              <a:rPr lang="es-us" sz="2000" dirty="0">
                <a:solidFill>
                  <a:srgbClr val="595959"/>
                </a:solidFill>
              </a:rPr>
              <a:t>. </a:t>
            </a:r>
          </a:p>
          <a:p>
            <a:pPr marL="180000" indent="-180000" rtl="0">
              <a:spcAft>
                <a:spcPts val="1200"/>
              </a:spcAft>
              <a:buFont typeface="Arial"/>
              <a:buChar char="•"/>
            </a:pPr>
            <a:r>
              <a:rPr lang="es-us" sz="2000" cap="all" dirty="0">
                <a:solidFill>
                  <a:srgbClr val="595959"/>
                </a:solidFill>
              </a:rPr>
              <a:t>Las condiciones del lugar de trabajo, la disponibilidad del equipo</a:t>
            </a:r>
            <a:r>
              <a:rPr lang="es-us" sz="2000" dirty="0">
                <a:solidFill>
                  <a:srgbClr val="595959"/>
                </a:solidFill>
              </a:rPr>
              <a:t> y </a:t>
            </a:r>
            <a:r>
              <a:rPr lang="es-us" sz="2000" cap="all" dirty="0">
                <a:solidFill>
                  <a:srgbClr val="595959"/>
                </a:solidFill>
              </a:rPr>
              <a:t>los requisitos del usuario</a:t>
            </a:r>
            <a:r>
              <a:rPr lang="es-us" sz="2000" dirty="0">
                <a:solidFill>
                  <a:srgbClr val="595959"/>
                </a:solidFill>
              </a:rPr>
              <a:t> determinan el equipo que se debe utilizar. </a:t>
            </a:r>
          </a:p>
          <a:p>
            <a:pPr marL="180000" indent="-180000" rtl="0">
              <a:spcAft>
                <a:spcPts val="1200"/>
              </a:spcAft>
              <a:buFont typeface="Arial"/>
              <a:buChar char="•"/>
            </a:pPr>
            <a:r>
              <a:rPr lang="es-us" sz="2000" dirty="0">
                <a:solidFill>
                  <a:srgbClr val="595959"/>
                </a:solidFill>
              </a:rPr>
              <a:t>Cuando </a:t>
            </a:r>
            <a:r>
              <a:rPr lang="es-us" sz="2000" cap="all" dirty="0">
                <a:solidFill>
                  <a:srgbClr val="595959"/>
                </a:solidFill>
              </a:rPr>
              <a:t>faltan componentes o los</a:t>
            </a:r>
            <a:r>
              <a:rPr lang="es-us" sz="2000" dirty="0">
                <a:solidFill>
                  <a:srgbClr val="595959"/>
                </a:solidFill>
              </a:rPr>
              <a:t> trabajadores incompatibles se ven obligados a "arreglárselas" con el equipo que tienen y </a:t>
            </a:r>
            <a:r>
              <a:rPr lang="es-us" sz="2000" cap="all" dirty="0">
                <a:solidFill>
                  <a:srgbClr val="595959"/>
                </a:solidFill>
              </a:rPr>
              <a:t>pueden</a:t>
            </a:r>
            <a:r>
              <a:rPr lang="es-us" sz="2000" dirty="0">
                <a:solidFill>
                  <a:srgbClr val="595959"/>
                </a:solidFill>
              </a:rPr>
              <a:t> </a:t>
            </a:r>
            <a:r>
              <a:rPr lang="es-us" sz="2000" cap="all" dirty="0">
                <a:solidFill>
                  <a:srgbClr val="595959"/>
                </a:solidFill>
              </a:rPr>
              <a:t>ocurrir accidentes</a:t>
            </a:r>
            <a:r>
              <a:rPr lang="es-us" sz="2000" dirty="0">
                <a:solidFill>
                  <a:srgbClr val="595959"/>
                </a:solidFill>
              </a:rPr>
              <a:t>.</a:t>
            </a:r>
          </a:p>
          <a:p>
            <a:pPr marL="180000" indent="-180000" rtl="0">
              <a:spcAft>
                <a:spcPts val="1200"/>
              </a:spcAft>
              <a:buFont typeface="Arial"/>
              <a:buChar char="•"/>
            </a:pPr>
            <a:r>
              <a:rPr lang="es-us" sz="2000" cap="all" dirty="0">
                <a:solidFill>
                  <a:srgbClr val="595959"/>
                </a:solidFill>
              </a:rPr>
              <a:t>Inspeccione minuciosamente el</a:t>
            </a:r>
            <a:r>
              <a:rPr lang="es-us" sz="2000" dirty="0">
                <a:solidFill>
                  <a:srgbClr val="595959"/>
                </a:solidFill>
              </a:rPr>
              <a:t> equipo o los componentes del andamio </a:t>
            </a:r>
            <a:r>
              <a:rPr lang="es-us" sz="2000" cap="all" dirty="0">
                <a:solidFill>
                  <a:srgbClr val="595959"/>
                </a:solidFill>
              </a:rPr>
              <a:t>antes de</a:t>
            </a:r>
            <a:r>
              <a:rPr lang="es-us" sz="2000" dirty="0">
                <a:solidFill>
                  <a:srgbClr val="595959"/>
                </a:solidFill>
              </a:rPr>
              <a:t> utilizarlo. Aprenda a reconocer los defectos o las condiciones inseguras. </a:t>
            </a:r>
          </a:p>
          <a:p>
            <a:pPr marL="180000" indent="-180000" rtl="0">
              <a:spcAft>
                <a:spcPts val="1200"/>
              </a:spcAft>
              <a:buFont typeface="Arial"/>
              <a:buChar char="•"/>
            </a:pPr>
            <a:r>
              <a:rPr lang="es-us" sz="2000" dirty="0">
                <a:solidFill>
                  <a:srgbClr val="595959"/>
                </a:solidFill>
              </a:rPr>
              <a:t>Inspeccione el andamio en busca de </a:t>
            </a:r>
            <a:r>
              <a:rPr lang="es-us" sz="2000" cap="all" dirty="0">
                <a:solidFill>
                  <a:srgbClr val="595959"/>
                </a:solidFill>
              </a:rPr>
              <a:t>daños estructurales, modificaciones, piezas faltantes, daños, corrosión</a:t>
            </a:r>
            <a:r>
              <a:rPr lang="es-us" sz="2000" dirty="0">
                <a:solidFill>
                  <a:srgbClr val="595959"/>
                </a:solidFill>
              </a:rPr>
              <a:t> y </a:t>
            </a:r>
            <a:r>
              <a:rPr lang="es-us" sz="2000" cap="all" dirty="0">
                <a:solidFill>
                  <a:srgbClr val="595959"/>
                </a:solidFill>
              </a:rPr>
              <a:t>otros defectos</a:t>
            </a:r>
            <a:r>
              <a:rPr lang="es-us" sz="2000" dirty="0">
                <a:solidFill>
                  <a:srgbClr val="595959"/>
                </a:solidFill>
              </a:rPr>
              <a:t>.</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6166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47700" y="5473700"/>
            <a:ext cx="736600"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19" name="Group 18"/>
          <p:cNvGrpSpPr/>
          <p:nvPr/>
        </p:nvGrpSpPr>
        <p:grpSpPr>
          <a:xfrm>
            <a:off x="4051301" y="6105524"/>
            <a:ext cx="8127999" cy="752476"/>
            <a:chOff x="4051301" y="6105524"/>
            <a:chExt cx="8127999" cy="752476"/>
          </a:xfrm>
        </p:grpSpPr>
        <p:sp>
          <p:nvSpPr>
            <p:cNvPr id="14" name="Rectangle 13"/>
            <p:cNvSpPr/>
            <p:nvPr/>
          </p:nvSpPr>
          <p:spPr>
            <a:xfrm rot="16200000">
              <a:off x="4691065" y="5465764"/>
              <a:ext cx="752471"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23064" y="5465763"/>
              <a:ext cx="752474"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55066" y="5465766"/>
              <a:ext cx="752468"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87062"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49630" y="1390247"/>
            <a:ext cx="7284365" cy="1569660"/>
          </a:xfrm>
          <a:prstGeom prst="rect">
            <a:avLst/>
          </a:prstGeom>
          <a:noFill/>
        </p:spPr>
        <p:txBody>
          <a:bodyPr wrap="none" rtlCol="0">
            <a:spAutoFit/>
          </a:bodyPr>
          <a:lstStyle/>
          <a:p>
            <a:pPr algn="ctr" rtl="0"/>
            <a:r>
              <a:rPr lang="es-us" sz="4800" cap="all" dirty="0">
                <a:solidFill>
                  <a:schemeClr val="bg1"/>
                </a:solidFill>
              </a:rPr>
              <a:t>Andamios de marco </a:t>
            </a:r>
            <a:br>
              <a:rPr lang="es-us" sz="4800" cap="all" dirty="0">
                <a:solidFill>
                  <a:schemeClr val="bg1"/>
                </a:solidFill>
              </a:rPr>
            </a:br>
            <a:r>
              <a:rPr lang="es-us" sz="4800" cap="all" dirty="0">
                <a:solidFill>
                  <a:schemeClr val="bg1"/>
                </a:solidFill>
              </a:rPr>
              <a:t>de construcción</a:t>
            </a:r>
          </a:p>
        </p:txBody>
      </p:sp>
      <p:sp>
        <p:nvSpPr>
          <p:cNvPr id="41" name="Rectangle 40"/>
          <p:cNvSpPr/>
          <p:nvPr/>
        </p:nvSpPr>
        <p:spPr>
          <a:xfrm>
            <a:off x="675262" y="2978839"/>
            <a:ext cx="10833100" cy="707886"/>
          </a:xfrm>
          <a:prstGeom prst="rect">
            <a:avLst/>
          </a:prstGeom>
          <a:noFill/>
        </p:spPr>
        <p:txBody>
          <a:bodyPr wrap="square" rtlCol="0">
            <a:spAutoFit/>
          </a:bodyPr>
          <a:lstStyle/>
          <a:p>
            <a:pPr algn="ctr" rtl="0"/>
            <a:r>
              <a:rPr lang="es-us" sz="2000" cap="all" dirty="0">
                <a:solidFill>
                  <a:srgbClr val="93F300"/>
                </a:solidFill>
                <a:latin typeface="Source Sans Pro Light" panose="020B0403030403020204" pitchFamily="34" charset="0"/>
              </a:rPr>
              <a:t>Una unidad básica de andamio de marco es el bloque de construcción </a:t>
            </a:r>
            <a:br>
              <a:rPr lang="es-us" sz="2000" cap="all" dirty="0">
                <a:solidFill>
                  <a:srgbClr val="93F300"/>
                </a:solidFill>
                <a:latin typeface="Source Sans Pro Light" panose="020B0403030403020204" pitchFamily="34" charset="0"/>
              </a:rPr>
            </a:br>
            <a:r>
              <a:rPr lang="es-us" sz="2000" cap="all" dirty="0">
                <a:solidFill>
                  <a:srgbClr val="93F300"/>
                </a:solidFill>
                <a:latin typeface="Source Sans Pro Light" panose="020B0403030403020204" pitchFamily="34" charset="0"/>
              </a:rPr>
              <a:t>para todas las configuraciones</a:t>
            </a:r>
            <a:endParaRPr lang="id-ID" sz="20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19301" y="5207000"/>
            <a:ext cx="2032000" cy="1651000"/>
            <a:chOff x="2019301" y="5207000"/>
            <a:chExt cx="2032000" cy="1651000"/>
          </a:xfrm>
        </p:grpSpPr>
        <p:sp>
          <p:nvSpPr>
            <p:cNvPr id="13" name="Rectangle 12"/>
            <p:cNvSpPr/>
            <p:nvPr/>
          </p:nvSpPr>
          <p:spPr>
            <a:xfrm rot="16200000">
              <a:off x="2209801" y="5016500"/>
              <a:ext cx="1651000"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4400" dirty="0">
                <a:solidFill>
                  <a:schemeClr val="bg1"/>
                </a:solidFill>
              </a:endParaRPr>
            </a:p>
          </p:txBody>
        </p:sp>
        <p:sp>
          <p:nvSpPr>
            <p:cNvPr id="25" name="TextBox 24"/>
            <p:cNvSpPr txBox="1"/>
            <p:nvPr/>
          </p:nvSpPr>
          <p:spPr>
            <a:xfrm>
              <a:off x="2743200" y="5626100"/>
              <a:ext cx="558800" cy="769441"/>
            </a:xfrm>
            <a:prstGeom prst="rect">
              <a:avLst/>
            </a:prstGeom>
            <a:noFill/>
          </p:spPr>
          <p:txBody>
            <a:bodyPr wrap="square" rtlCol="0">
              <a:spAutoFit/>
            </a:bodyPr>
            <a:lstStyle/>
            <a:p>
              <a:pPr rtl="0"/>
              <a:r>
                <a:rPr lang="es-us" sz="4400">
                  <a:solidFill>
                    <a:srgbClr val="FFFFFF"/>
                  </a:solidFill>
                </a:rPr>
                <a:t>2</a:t>
              </a:r>
            </a:p>
          </p:txBody>
        </p:sp>
      </p:grpSp>
    </p:spTree>
    <p:extLst>
      <p:ext uri="{BB962C8B-B14F-4D97-AF65-F5344CB8AC3E}">
        <p14:creationId xmlns:p14="http://schemas.microsoft.com/office/powerpoint/2010/main" val="40681026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lide(fromBottom)">
                                      <p:cBhvr>
                                        <p:cTn id="14" dur="500"/>
                                        <p:tgtEl>
                                          <p:spTgt spid="2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p:bldP spid="4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rame Scaffold.psd"/>
          <p:cNvPicPr>
            <a:picLocks noChangeAspect="1"/>
          </p:cNvPicPr>
          <p:nvPr/>
        </p:nvPicPr>
        <p:blipFill>
          <a:blip r:embed="rId3"/>
          <a:stretch>
            <a:fillRect/>
          </a:stretch>
        </p:blipFill>
        <p:spPr>
          <a:xfrm>
            <a:off x="3063748" y="0"/>
            <a:ext cx="3346704" cy="6077712"/>
          </a:xfrm>
          <a:prstGeom prst="rect">
            <a:avLst/>
          </a:prstGeom>
        </p:spPr>
      </p:pic>
      <p:sp>
        <p:nvSpPr>
          <p:cNvPr id="5" name="TextBox 4"/>
          <p:cNvSpPr txBox="1"/>
          <p:nvPr/>
        </p:nvSpPr>
        <p:spPr>
          <a:xfrm>
            <a:off x="5588000" y="337859"/>
            <a:ext cx="6261100" cy="769441"/>
          </a:xfrm>
          <a:prstGeom prst="rect">
            <a:avLst/>
          </a:prstGeom>
          <a:noFill/>
        </p:spPr>
        <p:txBody>
          <a:bodyPr wrap="square" rtlCol="0">
            <a:spAutoFit/>
          </a:bodyPr>
          <a:lstStyle/>
          <a:p>
            <a:pPr algn="ctr" rtl="0"/>
            <a:r>
              <a:rPr lang="es-us" sz="4400" cap="all">
                <a:solidFill>
                  <a:schemeClr val="accent2"/>
                </a:solidFill>
                <a:latin typeface="+mj-lt"/>
              </a:rPr>
              <a:t>TORRES DE MARCO</a:t>
            </a:r>
            <a:endParaRPr lang="en-US" sz="4400" cap="all" dirty="0">
              <a:solidFill>
                <a:schemeClr val="accent2"/>
              </a:solidFill>
              <a:latin typeface="+mj-lt"/>
            </a:endParaRPr>
          </a:p>
        </p:txBody>
      </p:sp>
      <p:sp>
        <p:nvSpPr>
          <p:cNvPr id="13" name="TextBox 12"/>
          <p:cNvSpPr txBox="1"/>
          <p:nvPr/>
        </p:nvSpPr>
        <p:spPr>
          <a:xfrm>
            <a:off x="6604000" y="1168400"/>
            <a:ext cx="5041900" cy="5601533"/>
          </a:xfrm>
          <a:prstGeom prst="rect">
            <a:avLst/>
          </a:prstGeom>
          <a:noFill/>
        </p:spPr>
        <p:txBody>
          <a:bodyPr wrap="square" rtlCol="0">
            <a:spAutoFit/>
          </a:bodyPr>
          <a:lstStyle/>
          <a:p>
            <a:pPr marL="180000" indent="-180000" rtl="0">
              <a:spcAft>
                <a:spcPts val="1200"/>
              </a:spcAft>
              <a:buFont typeface="Arial"/>
              <a:buChar char="•"/>
            </a:pPr>
            <a:r>
              <a:rPr lang="es-us" sz="2200" dirty="0">
                <a:solidFill>
                  <a:srgbClr val="595959"/>
                </a:solidFill>
              </a:rPr>
              <a:t>La separación de los marcos está determinada por la aplicación, la carga y la configuración requerida.</a:t>
            </a:r>
          </a:p>
          <a:p>
            <a:pPr marL="180000" indent="-180000" rtl="0">
              <a:spcAft>
                <a:spcPts val="1200"/>
              </a:spcAft>
              <a:buFont typeface="Arial"/>
              <a:buChar char="•"/>
            </a:pPr>
            <a:r>
              <a:rPr lang="es-us" sz="2200" dirty="0">
                <a:solidFill>
                  <a:srgbClr val="595959"/>
                </a:solidFill>
              </a:rPr>
              <a:t>Se requieren barandas en todos los lados y extremos abiertos de las plataformas de trabajo. </a:t>
            </a:r>
          </a:p>
          <a:p>
            <a:pPr marL="180000" indent="-180000" rtl="0">
              <a:spcAft>
                <a:spcPts val="1200"/>
              </a:spcAft>
              <a:buFont typeface="Arial"/>
              <a:buChar char="•"/>
            </a:pPr>
            <a:r>
              <a:rPr lang="es-us" sz="2200" dirty="0">
                <a:solidFill>
                  <a:srgbClr val="595959"/>
                </a:solidFill>
              </a:rPr>
              <a:t>La pata del andamio se apoya en la base, la durmiente y la placa de base. </a:t>
            </a:r>
          </a:p>
          <a:p>
            <a:pPr marL="180000" indent="-180000" rtl="0">
              <a:spcAft>
                <a:spcPts val="1200"/>
              </a:spcAft>
              <a:buFont typeface="Arial"/>
              <a:buChar char="•"/>
            </a:pPr>
            <a:r>
              <a:rPr lang="es-us" sz="2200" dirty="0">
                <a:solidFill>
                  <a:srgbClr val="595959"/>
                </a:solidFill>
              </a:rPr>
              <a:t>Las plataformas deben estar completamente entablonadas. </a:t>
            </a:r>
          </a:p>
          <a:p>
            <a:pPr marL="180000" indent="-180000" rtl="0">
              <a:spcAft>
                <a:spcPts val="1200"/>
              </a:spcAft>
              <a:buFont typeface="Arial"/>
              <a:buChar char="•"/>
            </a:pPr>
            <a:r>
              <a:rPr lang="es-us" sz="2200" dirty="0">
                <a:solidFill>
                  <a:srgbClr val="595959"/>
                </a:solidFill>
              </a:rPr>
              <a:t>Se requiere un acceso adecuado </a:t>
            </a:r>
          </a:p>
          <a:p>
            <a:pPr marL="180000" indent="-180000" rtl="0">
              <a:spcAft>
                <a:spcPts val="1200"/>
              </a:spcAft>
              <a:buFont typeface="Arial"/>
              <a:buChar char="•"/>
            </a:pPr>
            <a:endParaRPr lang="en-US" sz="2200" dirty="0">
              <a:solidFill>
                <a:srgbClr val="767171"/>
              </a:solidFill>
            </a:endParaRPr>
          </a:p>
        </p:txBody>
      </p:sp>
      <p:grpSp>
        <p:nvGrpSpPr>
          <p:cNvPr id="17" name="Group 16"/>
          <p:cNvGrpSpPr/>
          <p:nvPr/>
        </p:nvGrpSpPr>
        <p:grpSpPr>
          <a:xfrm>
            <a:off x="787400" y="418623"/>
            <a:ext cx="2705100" cy="597377"/>
            <a:chOff x="787400" y="418623"/>
            <a:chExt cx="2705100" cy="597377"/>
          </a:xfrm>
        </p:grpSpPr>
        <p:sp>
          <p:nvSpPr>
            <p:cNvPr id="6" name="TextBox 5"/>
            <p:cNvSpPr txBox="1"/>
            <p:nvPr/>
          </p:nvSpPr>
          <p:spPr>
            <a:xfrm>
              <a:off x="787400" y="418623"/>
              <a:ext cx="2501900" cy="338554"/>
            </a:xfrm>
            <a:prstGeom prst="rect">
              <a:avLst/>
            </a:prstGeom>
            <a:noFill/>
          </p:spPr>
          <p:txBody>
            <a:bodyPr wrap="square" rtlCol="0">
              <a:spAutoFit/>
            </a:bodyPr>
            <a:lstStyle/>
            <a:p>
              <a:pPr rtl="0"/>
              <a:r>
                <a:rPr lang="es-us" sz="1600" dirty="0">
                  <a:solidFill>
                    <a:srgbClr val="767171"/>
                  </a:solidFill>
                </a:rPr>
                <a:t>SISTEMA DE BARANDAL</a:t>
              </a:r>
            </a:p>
          </p:txBody>
        </p:sp>
        <p:cxnSp>
          <p:nvCxnSpPr>
            <p:cNvPr id="16" name="Straight Arrow Connector 15"/>
            <p:cNvCxnSpPr/>
            <p:nvPr/>
          </p:nvCxnSpPr>
          <p:spPr>
            <a:xfrm>
              <a:off x="2755900" y="711200"/>
              <a:ext cx="736600" cy="3048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1181100" y="1244601"/>
            <a:ext cx="3390900" cy="584199"/>
            <a:chOff x="1181100" y="1244601"/>
            <a:chExt cx="3390900" cy="584199"/>
          </a:xfrm>
        </p:grpSpPr>
        <p:sp>
          <p:nvSpPr>
            <p:cNvPr id="7" name="TextBox 6"/>
            <p:cNvSpPr txBox="1"/>
            <p:nvPr/>
          </p:nvSpPr>
          <p:spPr>
            <a:xfrm>
              <a:off x="1181100" y="1244601"/>
              <a:ext cx="2501900" cy="338554"/>
            </a:xfrm>
            <a:prstGeom prst="rect">
              <a:avLst/>
            </a:prstGeom>
            <a:noFill/>
          </p:spPr>
          <p:txBody>
            <a:bodyPr wrap="square" rtlCol="0">
              <a:spAutoFit/>
            </a:bodyPr>
            <a:lstStyle/>
            <a:p>
              <a:pPr rtl="0"/>
              <a:r>
                <a:rPr lang="es-us" sz="1600">
                  <a:solidFill>
                    <a:srgbClr val="767171"/>
                  </a:solidFill>
                </a:rPr>
                <a:t>UNIDAD DE PLATAFORMA</a:t>
              </a:r>
            </a:p>
          </p:txBody>
        </p:sp>
        <p:cxnSp>
          <p:nvCxnSpPr>
            <p:cNvPr id="19" name="Straight Arrow Connector 18"/>
            <p:cNvCxnSpPr/>
            <p:nvPr/>
          </p:nvCxnSpPr>
          <p:spPr>
            <a:xfrm>
              <a:off x="2819400" y="1473200"/>
              <a:ext cx="1752600" cy="3556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725283" y="1981200"/>
            <a:ext cx="1983117" cy="338554"/>
            <a:chOff x="1725283" y="1981200"/>
            <a:chExt cx="1983117" cy="338554"/>
          </a:xfrm>
        </p:grpSpPr>
        <p:sp>
          <p:nvSpPr>
            <p:cNvPr id="8" name="TextBox 7"/>
            <p:cNvSpPr txBox="1"/>
            <p:nvPr/>
          </p:nvSpPr>
          <p:spPr>
            <a:xfrm>
              <a:off x="1725283" y="1981200"/>
              <a:ext cx="1411617" cy="338554"/>
            </a:xfrm>
            <a:prstGeom prst="rect">
              <a:avLst/>
            </a:prstGeom>
            <a:noFill/>
          </p:spPr>
          <p:txBody>
            <a:bodyPr wrap="square" rtlCol="0">
              <a:spAutoFit/>
            </a:bodyPr>
            <a:lstStyle/>
            <a:p>
              <a:pPr rtl="0"/>
              <a:r>
                <a:rPr lang="es-us" sz="1600" dirty="0">
                  <a:solidFill>
                    <a:srgbClr val="767171"/>
                  </a:solidFill>
                </a:rPr>
                <a:t>ACCESO</a:t>
              </a:r>
            </a:p>
          </p:txBody>
        </p:sp>
        <p:cxnSp>
          <p:nvCxnSpPr>
            <p:cNvPr id="22" name="Straight Arrow Connector 21"/>
            <p:cNvCxnSpPr/>
            <p:nvPr/>
          </p:nvCxnSpPr>
          <p:spPr>
            <a:xfrm>
              <a:off x="2806700" y="2197100"/>
              <a:ext cx="901700" cy="635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570008" y="2374901"/>
            <a:ext cx="3268692" cy="338554"/>
            <a:chOff x="1570008" y="2374901"/>
            <a:chExt cx="3268692" cy="338554"/>
          </a:xfrm>
        </p:grpSpPr>
        <p:sp>
          <p:nvSpPr>
            <p:cNvPr id="9" name="TextBox 8"/>
            <p:cNvSpPr txBox="1"/>
            <p:nvPr/>
          </p:nvSpPr>
          <p:spPr>
            <a:xfrm>
              <a:off x="1570008" y="2374901"/>
              <a:ext cx="2201892" cy="338554"/>
            </a:xfrm>
            <a:prstGeom prst="rect">
              <a:avLst/>
            </a:prstGeom>
            <a:noFill/>
          </p:spPr>
          <p:txBody>
            <a:bodyPr wrap="square" rtlCol="0">
              <a:spAutoFit/>
            </a:bodyPr>
            <a:lstStyle/>
            <a:p>
              <a:pPr rtl="0"/>
              <a:r>
                <a:rPr lang="es-us" sz="1600" dirty="0">
                  <a:solidFill>
                    <a:srgbClr val="767171"/>
                  </a:solidFill>
                </a:rPr>
                <a:t>CRUCETAS</a:t>
              </a:r>
            </a:p>
          </p:txBody>
        </p:sp>
        <p:cxnSp>
          <p:nvCxnSpPr>
            <p:cNvPr id="25" name="Straight Arrow Connector 24"/>
            <p:cNvCxnSpPr/>
            <p:nvPr/>
          </p:nvCxnSpPr>
          <p:spPr>
            <a:xfrm flipV="1">
              <a:off x="2832100" y="2476500"/>
              <a:ext cx="2006600" cy="508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880558" y="2844800"/>
            <a:ext cx="1650042" cy="342899"/>
            <a:chOff x="1880558" y="2844800"/>
            <a:chExt cx="1650042" cy="342899"/>
          </a:xfrm>
        </p:grpSpPr>
        <p:sp>
          <p:nvSpPr>
            <p:cNvPr id="10" name="TextBox 9"/>
            <p:cNvSpPr txBox="1"/>
            <p:nvPr/>
          </p:nvSpPr>
          <p:spPr>
            <a:xfrm>
              <a:off x="1880558" y="2844800"/>
              <a:ext cx="1650042" cy="342899"/>
            </a:xfrm>
            <a:prstGeom prst="rect">
              <a:avLst/>
            </a:prstGeom>
            <a:noFill/>
          </p:spPr>
          <p:txBody>
            <a:bodyPr wrap="square" rtlCol="0">
              <a:spAutoFit/>
            </a:bodyPr>
            <a:lstStyle/>
            <a:p>
              <a:pPr rtl="0"/>
              <a:r>
                <a:rPr lang="es-us" sz="1600" dirty="0">
                  <a:solidFill>
                    <a:srgbClr val="767171"/>
                  </a:solidFill>
                </a:rPr>
                <a:t>MARCO</a:t>
              </a:r>
            </a:p>
          </p:txBody>
        </p:sp>
        <p:cxnSp>
          <p:nvCxnSpPr>
            <p:cNvPr id="28" name="Straight Arrow Connector 27"/>
            <p:cNvCxnSpPr/>
            <p:nvPr/>
          </p:nvCxnSpPr>
          <p:spPr>
            <a:xfrm>
              <a:off x="2844800" y="3035300"/>
              <a:ext cx="381000" cy="762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1181100" y="3367181"/>
            <a:ext cx="2019300" cy="584775"/>
            <a:chOff x="1181100" y="3367181"/>
            <a:chExt cx="2019300" cy="584775"/>
          </a:xfrm>
        </p:grpSpPr>
        <p:sp>
          <p:nvSpPr>
            <p:cNvPr id="11" name="TextBox 10"/>
            <p:cNvSpPr txBox="1"/>
            <p:nvPr/>
          </p:nvSpPr>
          <p:spPr>
            <a:xfrm>
              <a:off x="1181100" y="3367181"/>
              <a:ext cx="1803400" cy="584775"/>
            </a:xfrm>
            <a:prstGeom prst="rect">
              <a:avLst/>
            </a:prstGeom>
            <a:noFill/>
          </p:spPr>
          <p:txBody>
            <a:bodyPr wrap="square" rtlCol="0">
              <a:spAutoFit/>
            </a:bodyPr>
            <a:lstStyle/>
            <a:p>
              <a:pPr rtl="0"/>
              <a:r>
                <a:rPr lang="es-us" sz="1600" dirty="0">
                  <a:solidFill>
                    <a:srgbClr val="767171"/>
                  </a:solidFill>
                </a:rPr>
                <a:t>PERNO DE ACOPLAMIENTO</a:t>
              </a:r>
            </a:p>
          </p:txBody>
        </p:sp>
        <p:cxnSp>
          <p:nvCxnSpPr>
            <p:cNvPr id="31" name="Straight Arrow Connector 30"/>
            <p:cNvCxnSpPr/>
            <p:nvPr/>
          </p:nvCxnSpPr>
          <p:spPr>
            <a:xfrm>
              <a:off x="2832100" y="3670300"/>
              <a:ext cx="368300" cy="127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2171700" y="4051301"/>
            <a:ext cx="1016000" cy="1257299"/>
            <a:chOff x="2171700" y="4051301"/>
            <a:chExt cx="1016000" cy="1257299"/>
          </a:xfrm>
        </p:grpSpPr>
        <p:sp>
          <p:nvSpPr>
            <p:cNvPr id="12" name="TextBox 11"/>
            <p:cNvSpPr txBox="1"/>
            <p:nvPr/>
          </p:nvSpPr>
          <p:spPr>
            <a:xfrm>
              <a:off x="2171700" y="4051301"/>
              <a:ext cx="863600" cy="338554"/>
            </a:xfrm>
            <a:prstGeom prst="rect">
              <a:avLst/>
            </a:prstGeom>
            <a:noFill/>
          </p:spPr>
          <p:txBody>
            <a:bodyPr wrap="square" rtlCol="0">
              <a:spAutoFit/>
            </a:bodyPr>
            <a:lstStyle/>
            <a:p>
              <a:pPr rtl="0"/>
              <a:r>
                <a:rPr lang="es-us" sz="1600" dirty="0">
                  <a:solidFill>
                    <a:srgbClr val="767171"/>
                  </a:solidFill>
                </a:rPr>
                <a:t>BASES</a:t>
              </a:r>
            </a:p>
          </p:txBody>
        </p:sp>
        <p:cxnSp>
          <p:nvCxnSpPr>
            <p:cNvPr id="34" name="Straight Arrow Connector 33"/>
            <p:cNvCxnSpPr/>
            <p:nvPr/>
          </p:nvCxnSpPr>
          <p:spPr>
            <a:xfrm rot="16200000" flipH="1">
              <a:off x="2501900" y="4622800"/>
              <a:ext cx="939800" cy="431800"/>
            </a:xfrm>
            <a:prstGeom prst="straightConnector1">
              <a:avLst/>
            </a:prstGeom>
            <a:ln w="25400" cap="flat" cmpd="sng" algn="ctr">
              <a:solidFill>
                <a:srgbClr val="93F3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7446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900" decel="100000" fill="hold"/>
                                        <p:tgtEl>
                                          <p:spTgt spid="1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ppt_x</p:attrName>
                                        </p:attrNameLst>
                                      </p:cBhvr>
                                      <p:tavLst>
                                        <p:tav tm="0">
                                          <p:val>
                                            <p:strVal val="#ppt_x-.2"/>
                                          </p:val>
                                        </p:tav>
                                        <p:tav tm="100000">
                                          <p:val>
                                            <p:strVal val="#ppt_x"/>
                                          </p:val>
                                        </p:tav>
                                      </p:tavLst>
                                    </p:anim>
                                    <p:anim calcmode="lin" valueType="num">
                                      <p:cBhvr>
                                        <p:cTn id="23"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ppt_x</p:attrName>
                                        </p:attrNameLst>
                                      </p:cBhvr>
                                      <p:tavLst>
                                        <p:tav tm="0">
                                          <p:val>
                                            <p:strVal val="#ppt_x-.2"/>
                                          </p:val>
                                        </p:tav>
                                        <p:tav tm="100000">
                                          <p:val>
                                            <p:strVal val="#ppt_x"/>
                                          </p:val>
                                        </p:tav>
                                      </p:tavLst>
                                    </p:anim>
                                    <p:anim calcmode="lin" valueType="num">
                                      <p:cBhvr>
                                        <p:cTn id="30"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ppt_x</p:attrName>
                                        </p:attrNameLst>
                                      </p:cBhvr>
                                      <p:tavLst>
                                        <p:tav tm="0">
                                          <p:val>
                                            <p:strVal val="#ppt_x-.2"/>
                                          </p:val>
                                        </p:tav>
                                        <p:tav tm="100000">
                                          <p:val>
                                            <p:strVal val="#ppt_x"/>
                                          </p:val>
                                        </p:tav>
                                      </p:tavLst>
                                    </p:anim>
                                    <p:anim calcmode="lin" valueType="num">
                                      <p:cBhvr>
                                        <p:cTn id="37"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ppt_x</p:attrName>
                                        </p:attrNameLst>
                                      </p:cBhvr>
                                      <p:tavLst>
                                        <p:tav tm="0">
                                          <p:val>
                                            <p:strVal val="#ppt_x-.2"/>
                                          </p:val>
                                        </p:tav>
                                        <p:tav tm="100000">
                                          <p:val>
                                            <p:strVal val="#ppt_x"/>
                                          </p:val>
                                        </p:tav>
                                      </p:tavLst>
                                    </p:anim>
                                    <p:anim calcmode="lin" valueType="num">
                                      <p:cBhvr>
                                        <p:cTn id="44"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ppt_x</p:attrName>
                                        </p:attrNameLst>
                                      </p:cBhvr>
                                      <p:tavLst>
                                        <p:tav tm="0">
                                          <p:val>
                                            <p:strVal val="#ppt_x-.2"/>
                                          </p:val>
                                        </p:tav>
                                        <p:tav tm="100000">
                                          <p:val>
                                            <p:strVal val="#ppt_x"/>
                                          </p:val>
                                        </p:tav>
                                      </p:tavLst>
                                    </p:anim>
                                    <p:anim calcmode="lin" valueType="num">
                                      <p:cBhvr>
                                        <p:cTn id="51"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ppt_x</p:attrName>
                                        </p:attrNameLst>
                                      </p:cBhvr>
                                      <p:tavLst>
                                        <p:tav tm="0">
                                          <p:val>
                                            <p:strVal val="#ppt_x-.2"/>
                                          </p:val>
                                        </p:tav>
                                        <p:tav tm="100000">
                                          <p:val>
                                            <p:strVal val="#ppt_x"/>
                                          </p:val>
                                        </p:tav>
                                      </p:tavLst>
                                    </p:anim>
                                    <p:anim calcmode="lin" valueType="num">
                                      <p:cBhvr>
                                        <p:cTn id="5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9" dur="10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ppt_x</p:attrName>
                                        </p:attrNameLst>
                                      </p:cBhvr>
                                      <p:tavLst>
                                        <p:tav tm="0">
                                          <p:val>
                                            <p:strVal val="#ppt_x-.2"/>
                                          </p:val>
                                        </p:tav>
                                        <p:tav tm="100000">
                                          <p:val>
                                            <p:strVal val="#ppt_x"/>
                                          </p:val>
                                        </p:tav>
                                      </p:tavLst>
                                    </p:anim>
                                    <p:anim calcmode="lin" valueType="num">
                                      <p:cBhvr>
                                        <p:cTn id="6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p:nvPr/>
        </p:nvGrpSpPr>
        <p:grpSpPr>
          <a:xfrm>
            <a:off x="2803195" y="4885323"/>
            <a:ext cx="413352" cy="599360"/>
            <a:chOff x="-990600" y="3375025"/>
            <a:chExt cx="571500" cy="828675"/>
          </a:xfrm>
          <a:solidFill>
            <a:schemeClr val="bg1"/>
          </a:solidFill>
        </p:grpSpPr>
        <p:sp>
          <p:nvSpPr>
            <p:cNvPr id="64" name="Freeform 5"/>
            <p:cNvSpPr>
              <a:spLocks noEditPoints="1"/>
            </p:cNvSpPr>
            <p:nvPr/>
          </p:nvSpPr>
          <p:spPr bwMode="auto">
            <a:xfrm>
              <a:off x="-990600" y="3375025"/>
              <a:ext cx="571500" cy="828675"/>
            </a:xfrm>
            <a:custGeom>
              <a:avLst/>
              <a:gdLst>
                <a:gd name="T0" fmla="*/ 131 w 152"/>
                <a:gd name="T1" fmla="*/ 0 h 220"/>
                <a:gd name="T2" fmla="*/ 21 w 152"/>
                <a:gd name="T3" fmla="*/ 0 h 220"/>
                <a:gd name="T4" fmla="*/ 0 w 152"/>
                <a:gd name="T5" fmla="*/ 21 h 220"/>
                <a:gd name="T6" fmla="*/ 0 w 152"/>
                <a:gd name="T7" fmla="*/ 199 h 220"/>
                <a:gd name="T8" fmla="*/ 21 w 152"/>
                <a:gd name="T9" fmla="*/ 220 h 220"/>
                <a:gd name="T10" fmla="*/ 131 w 152"/>
                <a:gd name="T11" fmla="*/ 220 h 220"/>
                <a:gd name="T12" fmla="*/ 152 w 152"/>
                <a:gd name="T13" fmla="*/ 199 h 220"/>
                <a:gd name="T14" fmla="*/ 152 w 152"/>
                <a:gd name="T15" fmla="*/ 21 h 220"/>
                <a:gd name="T16" fmla="*/ 131 w 152"/>
                <a:gd name="T17" fmla="*/ 0 h 220"/>
                <a:gd name="T18" fmla="*/ 138 w 152"/>
                <a:gd name="T19" fmla="*/ 199 h 220"/>
                <a:gd name="T20" fmla="*/ 131 w 152"/>
                <a:gd name="T21" fmla="*/ 206 h 220"/>
                <a:gd name="T22" fmla="*/ 21 w 152"/>
                <a:gd name="T23" fmla="*/ 206 h 220"/>
                <a:gd name="T24" fmla="*/ 14 w 152"/>
                <a:gd name="T25" fmla="*/ 199 h 220"/>
                <a:gd name="T26" fmla="*/ 14 w 152"/>
                <a:gd name="T27" fmla="*/ 186 h 220"/>
                <a:gd name="T28" fmla="*/ 138 w 152"/>
                <a:gd name="T29" fmla="*/ 186 h 220"/>
                <a:gd name="T30" fmla="*/ 138 w 152"/>
                <a:gd name="T31" fmla="*/ 199 h 220"/>
                <a:gd name="T32" fmla="*/ 138 w 152"/>
                <a:gd name="T33" fmla="*/ 179 h 220"/>
                <a:gd name="T34" fmla="*/ 14 w 152"/>
                <a:gd name="T35" fmla="*/ 179 h 220"/>
                <a:gd name="T36" fmla="*/ 14 w 152"/>
                <a:gd name="T37" fmla="*/ 41 h 220"/>
                <a:gd name="T38" fmla="*/ 138 w 152"/>
                <a:gd name="T39" fmla="*/ 41 h 220"/>
                <a:gd name="T40" fmla="*/ 138 w 152"/>
                <a:gd name="T41" fmla="*/ 179 h 220"/>
                <a:gd name="T42" fmla="*/ 138 w 152"/>
                <a:gd name="T43" fmla="*/ 34 h 220"/>
                <a:gd name="T44" fmla="*/ 14 w 152"/>
                <a:gd name="T45" fmla="*/ 34 h 220"/>
                <a:gd name="T46" fmla="*/ 14 w 152"/>
                <a:gd name="T47" fmla="*/ 21 h 220"/>
                <a:gd name="T48" fmla="*/ 21 w 152"/>
                <a:gd name="T49" fmla="*/ 14 h 220"/>
                <a:gd name="T50" fmla="*/ 131 w 152"/>
                <a:gd name="T51" fmla="*/ 14 h 220"/>
                <a:gd name="T52" fmla="*/ 138 w 152"/>
                <a:gd name="T53" fmla="*/ 21 h 220"/>
                <a:gd name="T54" fmla="*/ 138 w 152"/>
                <a:gd name="T55" fmla="*/ 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220">
                  <a:moveTo>
                    <a:pt x="131" y="0"/>
                  </a:moveTo>
                  <a:cubicBezTo>
                    <a:pt x="21" y="0"/>
                    <a:pt x="21" y="0"/>
                    <a:pt x="21" y="0"/>
                  </a:cubicBezTo>
                  <a:cubicBezTo>
                    <a:pt x="10" y="0"/>
                    <a:pt x="0" y="9"/>
                    <a:pt x="0" y="21"/>
                  </a:cubicBezTo>
                  <a:cubicBezTo>
                    <a:pt x="0" y="199"/>
                    <a:pt x="0" y="199"/>
                    <a:pt x="0" y="199"/>
                  </a:cubicBezTo>
                  <a:cubicBezTo>
                    <a:pt x="0" y="211"/>
                    <a:pt x="10" y="220"/>
                    <a:pt x="21" y="220"/>
                  </a:cubicBezTo>
                  <a:cubicBezTo>
                    <a:pt x="131" y="220"/>
                    <a:pt x="131" y="220"/>
                    <a:pt x="131" y="220"/>
                  </a:cubicBezTo>
                  <a:cubicBezTo>
                    <a:pt x="142" y="220"/>
                    <a:pt x="152" y="211"/>
                    <a:pt x="152" y="199"/>
                  </a:cubicBezTo>
                  <a:cubicBezTo>
                    <a:pt x="152" y="21"/>
                    <a:pt x="152" y="21"/>
                    <a:pt x="152" y="21"/>
                  </a:cubicBezTo>
                  <a:cubicBezTo>
                    <a:pt x="152" y="9"/>
                    <a:pt x="142" y="0"/>
                    <a:pt x="131" y="0"/>
                  </a:cubicBezTo>
                  <a:close/>
                  <a:moveTo>
                    <a:pt x="138" y="199"/>
                  </a:moveTo>
                  <a:cubicBezTo>
                    <a:pt x="138" y="203"/>
                    <a:pt x="135" y="206"/>
                    <a:pt x="131" y="206"/>
                  </a:cubicBezTo>
                  <a:cubicBezTo>
                    <a:pt x="21" y="206"/>
                    <a:pt x="21" y="206"/>
                    <a:pt x="21" y="206"/>
                  </a:cubicBezTo>
                  <a:cubicBezTo>
                    <a:pt x="17" y="206"/>
                    <a:pt x="14" y="203"/>
                    <a:pt x="14" y="199"/>
                  </a:cubicBezTo>
                  <a:cubicBezTo>
                    <a:pt x="14" y="186"/>
                    <a:pt x="14" y="186"/>
                    <a:pt x="14" y="186"/>
                  </a:cubicBezTo>
                  <a:cubicBezTo>
                    <a:pt x="138" y="186"/>
                    <a:pt x="138" y="186"/>
                    <a:pt x="138" y="186"/>
                  </a:cubicBezTo>
                  <a:lnTo>
                    <a:pt x="138" y="199"/>
                  </a:lnTo>
                  <a:close/>
                  <a:moveTo>
                    <a:pt x="138" y="179"/>
                  </a:moveTo>
                  <a:cubicBezTo>
                    <a:pt x="14" y="179"/>
                    <a:pt x="14" y="179"/>
                    <a:pt x="14" y="179"/>
                  </a:cubicBezTo>
                  <a:cubicBezTo>
                    <a:pt x="14" y="41"/>
                    <a:pt x="14" y="41"/>
                    <a:pt x="14" y="41"/>
                  </a:cubicBezTo>
                  <a:cubicBezTo>
                    <a:pt x="138" y="41"/>
                    <a:pt x="138" y="41"/>
                    <a:pt x="138" y="41"/>
                  </a:cubicBezTo>
                  <a:lnTo>
                    <a:pt x="138" y="179"/>
                  </a:lnTo>
                  <a:close/>
                  <a:moveTo>
                    <a:pt x="138" y="34"/>
                  </a:moveTo>
                  <a:cubicBezTo>
                    <a:pt x="14" y="34"/>
                    <a:pt x="14" y="34"/>
                    <a:pt x="14" y="34"/>
                  </a:cubicBezTo>
                  <a:cubicBezTo>
                    <a:pt x="14" y="21"/>
                    <a:pt x="14" y="21"/>
                    <a:pt x="14" y="21"/>
                  </a:cubicBezTo>
                  <a:cubicBezTo>
                    <a:pt x="14" y="17"/>
                    <a:pt x="17" y="14"/>
                    <a:pt x="21" y="14"/>
                  </a:cubicBezTo>
                  <a:cubicBezTo>
                    <a:pt x="131" y="14"/>
                    <a:pt x="131" y="14"/>
                    <a:pt x="131" y="14"/>
                  </a:cubicBezTo>
                  <a:cubicBezTo>
                    <a:pt x="135" y="14"/>
                    <a:pt x="138" y="17"/>
                    <a:pt x="138" y="21"/>
                  </a:cubicBezTo>
                  <a:lnTo>
                    <a:pt x="138" y="34"/>
                  </a:ln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sz="1600"/>
            </a:p>
          </p:txBody>
        </p:sp>
        <p:sp>
          <p:nvSpPr>
            <p:cNvPr id="65" name="Freeform 6"/>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sz="1600"/>
            </a:p>
          </p:txBody>
        </p:sp>
        <p:sp>
          <p:nvSpPr>
            <p:cNvPr id="66" name="Freeform 7"/>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sz="1600"/>
            </a:p>
          </p:txBody>
        </p:sp>
      </p:grpSp>
      <p:sp>
        <p:nvSpPr>
          <p:cNvPr id="72" name="Freeform 13"/>
          <p:cNvSpPr>
            <a:spLocks noEditPoints="1"/>
          </p:cNvSpPr>
          <p:nvPr/>
        </p:nvSpPr>
        <p:spPr bwMode="auto">
          <a:xfrm>
            <a:off x="10957708" y="4956864"/>
            <a:ext cx="468540" cy="456279"/>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sz="1600"/>
          </a:p>
        </p:txBody>
      </p:sp>
      <p:grpSp>
        <p:nvGrpSpPr>
          <p:cNvPr id="3" name="Group 83"/>
          <p:cNvGrpSpPr/>
          <p:nvPr/>
        </p:nvGrpSpPr>
        <p:grpSpPr>
          <a:xfrm>
            <a:off x="4844241" y="2547938"/>
            <a:ext cx="539504" cy="539505"/>
            <a:chOff x="-2771775" y="66675"/>
            <a:chExt cx="827087" cy="827088"/>
          </a:xfrm>
          <a:solidFill>
            <a:schemeClr val="bg1"/>
          </a:solidFill>
        </p:grpSpPr>
        <p:sp>
          <p:nvSpPr>
            <p:cNvPr id="7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sz="1600"/>
            </a:p>
          </p:txBody>
        </p:sp>
        <p:sp>
          <p:nvSpPr>
            <p:cNvPr id="7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sz="1600"/>
            </a:p>
          </p:txBody>
        </p:sp>
        <p:sp>
          <p:nvSpPr>
            <p:cNvPr id="8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sz="1600"/>
            </a:p>
          </p:txBody>
        </p:sp>
      </p:grpSp>
      <p:grpSp>
        <p:nvGrpSpPr>
          <p:cNvPr id="4" name="Group 6"/>
          <p:cNvGrpSpPr/>
          <p:nvPr/>
        </p:nvGrpSpPr>
        <p:grpSpPr>
          <a:xfrm>
            <a:off x="10026215" y="5613341"/>
            <a:ext cx="2167379" cy="969496"/>
            <a:chOff x="10026215" y="5613341"/>
            <a:chExt cx="2167379" cy="969496"/>
          </a:xfrm>
        </p:grpSpPr>
        <p:sp>
          <p:nvSpPr>
            <p:cNvPr id="63" name="TextBox 62"/>
            <p:cNvSpPr txBox="1"/>
            <p:nvPr/>
          </p:nvSpPr>
          <p:spPr>
            <a:xfrm>
              <a:off x="10551098" y="5613341"/>
              <a:ext cx="1117615" cy="338554"/>
            </a:xfrm>
            <a:prstGeom prst="rect">
              <a:avLst/>
            </a:prstGeom>
            <a:noFill/>
          </p:spPr>
          <p:txBody>
            <a:bodyPr wrap="none" rtlCol="0">
              <a:spAutoFit/>
            </a:bodyPr>
            <a:lstStyle/>
            <a:p>
              <a:pPr algn="ctr" rtl="0"/>
              <a:r>
                <a:rPr lang="es-us" sz="1600" b="1">
                  <a:solidFill>
                    <a:schemeClr val="bg1"/>
                  </a:solidFill>
                  <a:latin typeface="+mj-lt"/>
                </a:rPr>
                <a:t>Poderoso</a:t>
              </a:r>
            </a:p>
          </p:txBody>
        </p:sp>
        <p:sp>
          <p:nvSpPr>
            <p:cNvPr id="90" name="Rectangle 89"/>
            <p:cNvSpPr/>
            <p:nvPr/>
          </p:nvSpPr>
          <p:spPr>
            <a:xfrm>
              <a:off x="10026215" y="5982673"/>
              <a:ext cx="2167379" cy="600164"/>
            </a:xfrm>
            <a:prstGeom prst="rect">
              <a:avLst/>
            </a:prstGeom>
          </p:spPr>
          <p:txBody>
            <a:bodyPr wrap="square" rtlCol="0">
              <a:spAutoFit/>
            </a:bodyPr>
            <a:lstStyle/>
            <a:p>
              <a:pPr algn="ctr" rtl="0"/>
              <a:r>
                <a:rPr lang="es-us" sz="1100">
                  <a:solidFill>
                    <a:schemeClr val="bg1"/>
                  </a:solidFill>
                </a:rPr>
                <a:t>Adecuado para todas las categorías de negocios y presentaciones personales</a:t>
              </a:r>
            </a:p>
          </p:txBody>
        </p:sp>
      </p:grpSp>
      <p:grpSp>
        <p:nvGrpSpPr>
          <p:cNvPr id="67" name="Group 66"/>
          <p:cNvGrpSpPr/>
          <p:nvPr/>
        </p:nvGrpSpPr>
        <p:grpSpPr>
          <a:xfrm>
            <a:off x="0" y="0"/>
            <a:ext cx="2046093" cy="2297271"/>
            <a:chOff x="0" y="0"/>
            <a:chExt cx="2046093" cy="2297271"/>
          </a:xfrm>
        </p:grpSpPr>
        <p:sp>
          <p:nvSpPr>
            <p:cNvPr id="54" name="Rectangle 53"/>
            <p:cNvSpPr/>
            <p:nvPr/>
          </p:nvSpPr>
          <p:spPr>
            <a:xfrm>
              <a:off x="0" y="0"/>
              <a:ext cx="2046093" cy="2297271"/>
            </a:xfrm>
            <a:prstGeom prst="rect">
              <a:avLst/>
            </a:prstGeom>
            <a:solidFill>
              <a:srgbClr val="0064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53" name="TextBox 52"/>
            <p:cNvSpPr txBox="1"/>
            <p:nvPr/>
          </p:nvSpPr>
          <p:spPr>
            <a:xfrm>
              <a:off x="88900" y="419100"/>
              <a:ext cx="1879600" cy="1077218"/>
            </a:xfrm>
            <a:prstGeom prst="rect">
              <a:avLst/>
            </a:prstGeom>
            <a:noFill/>
          </p:spPr>
          <p:txBody>
            <a:bodyPr wrap="square" rtlCol="0">
              <a:spAutoFit/>
            </a:bodyPr>
            <a:lstStyle/>
            <a:p>
              <a:pPr algn="ctr" rtl="0"/>
              <a:r>
                <a:rPr lang="es-us" sz="1600" cap="all" dirty="0">
                  <a:solidFill>
                    <a:schemeClr val="bg1"/>
                  </a:solidFill>
                </a:rPr>
                <a:t>1 </a:t>
              </a:r>
            </a:p>
            <a:p>
              <a:pPr algn="ctr" rtl="0"/>
              <a:r>
                <a:rPr lang="es-us" sz="1600" cap="all" dirty="0">
                  <a:solidFill>
                    <a:schemeClr val="bg1"/>
                  </a:solidFill>
                </a:rPr>
                <a:t>Seleccionar e inspeccionar el equipo</a:t>
              </a:r>
            </a:p>
          </p:txBody>
        </p:sp>
      </p:grpSp>
      <p:grpSp>
        <p:nvGrpSpPr>
          <p:cNvPr id="68" name="Group 67"/>
          <p:cNvGrpSpPr/>
          <p:nvPr/>
        </p:nvGrpSpPr>
        <p:grpSpPr>
          <a:xfrm>
            <a:off x="2048695" y="0"/>
            <a:ext cx="2053833" cy="2286000"/>
            <a:chOff x="2048695" y="0"/>
            <a:chExt cx="2053833" cy="2286000"/>
          </a:xfrm>
        </p:grpSpPr>
        <p:sp>
          <p:nvSpPr>
            <p:cNvPr id="99" name="Rectangle 98"/>
            <p:cNvSpPr/>
            <p:nvPr/>
          </p:nvSpPr>
          <p:spPr>
            <a:xfrm>
              <a:off x="2048695" y="0"/>
              <a:ext cx="2053833"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55" name="TextBox 54"/>
            <p:cNvSpPr txBox="1"/>
            <p:nvPr/>
          </p:nvSpPr>
          <p:spPr>
            <a:xfrm>
              <a:off x="2222500" y="406400"/>
              <a:ext cx="1689100" cy="830997"/>
            </a:xfrm>
            <a:prstGeom prst="rect">
              <a:avLst/>
            </a:prstGeom>
            <a:noFill/>
          </p:spPr>
          <p:txBody>
            <a:bodyPr wrap="square" rtlCol="0">
              <a:spAutoFit/>
            </a:bodyPr>
            <a:lstStyle/>
            <a:p>
              <a:pPr algn="ctr" rtl="0"/>
              <a:r>
                <a:rPr lang="es-us" sz="1600" cap="all">
                  <a:solidFill>
                    <a:srgbClr val="FFFFFF"/>
                  </a:solidFill>
                </a:rPr>
                <a:t>2</a:t>
              </a:r>
            </a:p>
            <a:p>
              <a:pPr algn="ctr" rtl="0"/>
              <a:r>
                <a:rPr lang="es-us" sz="1600" cap="all">
                  <a:solidFill>
                    <a:srgbClr val="FFFFFF"/>
                  </a:solidFill>
                </a:rPr>
                <a:t>Preparar la base</a:t>
              </a:r>
              <a:endParaRPr lang="en-US" sz="1600" cap="all" dirty="0">
                <a:solidFill>
                  <a:srgbClr val="767171"/>
                </a:solidFill>
              </a:endParaRPr>
            </a:p>
          </p:txBody>
        </p:sp>
      </p:grpSp>
      <p:grpSp>
        <p:nvGrpSpPr>
          <p:cNvPr id="69" name="Group 68"/>
          <p:cNvGrpSpPr/>
          <p:nvPr/>
        </p:nvGrpSpPr>
        <p:grpSpPr>
          <a:xfrm>
            <a:off x="4102876" y="0"/>
            <a:ext cx="2034000" cy="2286000"/>
            <a:chOff x="4102876" y="0"/>
            <a:chExt cx="2034000" cy="2286000"/>
          </a:xfrm>
        </p:grpSpPr>
        <p:sp>
          <p:nvSpPr>
            <p:cNvPr id="93" name="Rectangle 92"/>
            <p:cNvSpPr/>
            <p:nvPr/>
          </p:nvSpPr>
          <p:spPr>
            <a:xfrm>
              <a:off x="4102876" y="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56" name="TextBox 55"/>
            <p:cNvSpPr txBox="1"/>
            <p:nvPr/>
          </p:nvSpPr>
          <p:spPr>
            <a:xfrm>
              <a:off x="4203700" y="431800"/>
              <a:ext cx="1803400" cy="1323439"/>
            </a:xfrm>
            <a:prstGeom prst="rect">
              <a:avLst/>
            </a:prstGeom>
            <a:noFill/>
          </p:spPr>
          <p:txBody>
            <a:bodyPr wrap="square" rtlCol="0">
              <a:spAutoFit/>
            </a:bodyPr>
            <a:lstStyle/>
            <a:p>
              <a:pPr algn="ctr" rtl="0"/>
              <a:r>
                <a:rPr lang="es-us" sz="1600" cap="all">
                  <a:solidFill>
                    <a:srgbClr val="FFFFFF"/>
                  </a:solidFill>
                </a:rPr>
                <a:t>3</a:t>
              </a:r>
            </a:p>
            <a:p>
              <a:pPr algn="ctr" rtl="0"/>
              <a:r>
                <a:rPr lang="es-us" sz="1600" cap="all">
                  <a:solidFill>
                    <a:srgbClr val="FFFFFF"/>
                  </a:solidFill>
                </a:rPr>
                <a:t>Determinar el punto de partida más alto </a:t>
              </a:r>
            </a:p>
          </p:txBody>
        </p:sp>
      </p:grpSp>
      <p:grpSp>
        <p:nvGrpSpPr>
          <p:cNvPr id="71" name="Group 70"/>
          <p:cNvGrpSpPr/>
          <p:nvPr/>
        </p:nvGrpSpPr>
        <p:grpSpPr>
          <a:xfrm>
            <a:off x="6118435" y="0"/>
            <a:ext cx="2046093" cy="2297271"/>
            <a:chOff x="6118435" y="0"/>
            <a:chExt cx="2046093" cy="2297271"/>
          </a:xfrm>
        </p:grpSpPr>
        <p:sp>
          <p:nvSpPr>
            <p:cNvPr id="98" name="Rectangle 97"/>
            <p:cNvSpPr/>
            <p:nvPr/>
          </p:nvSpPr>
          <p:spPr>
            <a:xfrm>
              <a:off x="6118435" y="0"/>
              <a:ext cx="2046093" cy="2297271"/>
            </a:xfrm>
            <a:prstGeom prst="rect">
              <a:avLst/>
            </a:prstGeom>
            <a:solidFill>
              <a:srgbClr val="7CA9A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57" name="TextBox 56"/>
            <p:cNvSpPr txBox="1"/>
            <p:nvPr/>
          </p:nvSpPr>
          <p:spPr>
            <a:xfrm>
              <a:off x="6197600" y="495300"/>
              <a:ext cx="1892300" cy="830997"/>
            </a:xfrm>
            <a:prstGeom prst="rect">
              <a:avLst/>
            </a:prstGeom>
            <a:noFill/>
          </p:spPr>
          <p:txBody>
            <a:bodyPr wrap="square" rtlCol="0">
              <a:spAutoFit/>
            </a:bodyPr>
            <a:lstStyle/>
            <a:p>
              <a:pPr algn="ctr" rtl="0"/>
              <a:r>
                <a:rPr lang="es-us" sz="1600" cap="all">
                  <a:solidFill>
                    <a:srgbClr val="FFFFFF"/>
                  </a:solidFill>
                </a:rPr>
                <a:t>4</a:t>
              </a:r>
            </a:p>
            <a:p>
              <a:pPr algn="ctr" rtl="0"/>
              <a:r>
                <a:rPr lang="es-us" sz="1600" cap="all">
                  <a:solidFill>
                    <a:srgbClr val="FFFFFF"/>
                  </a:solidFill>
                </a:rPr>
                <a:t>Fijar las durmientes</a:t>
              </a:r>
            </a:p>
          </p:txBody>
        </p:sp>
      </p:grpSp>
      <p:grpSp>
        <p:nvGrpSpPr>
          <p:cNvPr id="84" name="Group 83"/>
          <p:cNvGrpSpPr/>
          <p:nvPr/>
        </p:nvGrpSpPr>
        <p:grpSpPr>
          <a:xfrm>
            <a:off x="7658100" y="0"/>
            <a:ext cx="3073400" cy="2286000"/>
            <a:chOff x="7658100" y="0"/>
            <a:chExt cx="3073400" cy="2286000"/>
          </a:xfrm>
        </p:grpSpPr>
        <p:sp>
          <p:nvSpPr>
            <p:cNvPr id="100" name="Rectangle 99"/>
            <p:cNvSpPr/>
            <p:nvPr/>
          </p:nvSpPr>
          <p:spPr>
            <a:xfrm>
              <a:off x="8150926" y="0"/>
              <a:ext cx="2034000"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60" name="TextBox 59"/>
            <p:cNvSpPr txBox="1"/>
            <p:nvPr/>
          </p:nvSpPr>
          <p:spPr>
            <a:xfrm>
              <a:off x="7658100" y="469900"/>
              <a:ext cx="3073400" cy="861774"/>
            </a:xfrm>
            <a:prstGeom prst="rect">
              <a:avLst/>
            </a:prstGeom>
            <a:noFill/>
          </p:spPr>
          <p:txBody>
            <a:bodyPr wrap="square" rtlCol="0">
              <a:spAutoFit/>
            </a:bodyPr>
            <a:lstStyle/>
            <a:p>
              <a:pPr algn="ctr" rtl="0"/>
              <a:r>
                <a:rPr lang="es-us" sz="1600" cap="all" dirty="0">
                  <a:solidFill>
                    <a:srgbClr val="FFFFFF"/>
                  </a:solidFill>
                </a:rPr>
                <a:t>5</a:t>
              </a:r>
            </a:p>
            <a:p>
              <a:pPr algn="ctr" rtl="0"/>
              <a:r>
                <a:rPr lang="es-us" sz="1600" cap="all" dirty="0">
                  <a:solidFill>
                    <a:srgbClr val="FFFFFF"/>
                  </a:solidFill>
                </a:rPr>
                <a:t>Colocar </a:t>
              </a:r>
            </a:p>
            <a:p>
              <a:pPr algn="ctr" rtl="0"/>
              <a:r>
                <a:rPr lang="es-us" sz="1600" cap="all" dirty="0">
                  <a:solidFill>
                    <a:srgbClr val="FFFFFF"/>
                  </a:solidFill>
                </a:rPr>
                <a:t>las bases</a:t>
              </a:r>
            </a:p>
          </p:txBody>
        </p:sp>
      </p:grpSp>
      <p:grpSp>
        <p:nvGrpSpPr>
          <p:cNvPr id="87" name="Group 86"/>
          <p:cNvGrpSpPr/>
          <p:nvPr/>
        </p:nvGrpSpPr>
        <p:grpSpPr>
          <a:xfrm>
            <a:off x="10145907" y="0"/>
            <a:ext cx="2046093" cy="2297271"/>
            <a:chOff x="10145907" y="0"/>
            <a:chExt cx="2046093" cy="2297271"/>
          </a:xfrm>
        </p:grpSpPr>
        <p:sp>
          <p:nvSpPr>
            <p:cNvPr id="59" name="Rectangle 58"/>
            <p:cNvSpPr/>
            <p:nvPr/>
          </p:nvSpPr>
          <p:spPr>
            <a:xfrm>
              <a:off x="10145907" y="0"/>
              <a:ext cx="2046093" cy="2297271"/>
            </a:xfrm>
            <a:prstGeom prst="rect">
              <a:avLst/>
            </a:prstGeom>
            <a:solidFill>
              <a:srgbClr val="518C9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50" name="Rectangle 49"/>
            <p:cNvSpPr/>
            <p:nvPr/>
          </p:nvSpPr>
          <p:spPr>
            <a:xfrm>
              <a:off x="10335165" y="615434"/>
              <a:ext cx="1529585" cy="830997"/>
            </a:xfrm>
            <a:prstGeom prst="rect">
              <a:avLst/>
            </a:prstGeom>
          </p:spPr>
          <p:txBody>
            <a:bodyPr wrap="none" rtlCol="0">
              <a:spAutoFit/>
            </a:bodyPr>
            <a:lstStyle/>
            <a:p>
              <a:pPr algn="ctr" rtl="0"/>
              <a:r>
                <a:rPr lang="es-us" sz="1600" cap="all">
                  <a:solidFill>
                    <a:schemeClr val="bg1"/>
                  </a:solidFill>
                </a:rPr>
                <a:t>6</a:t>
              </a:r>
            </a:p>
            <a:p>
              <a:pPr algn="ctr" rtl="0"/>
              <a:r>
                <a:rPr lang="es-us" sz="1600" cap="all">
                  <a:solidFill>
                    <a:schemeClr val="bg1"/>
                  </a:solidFill>
                </a:rPr>
                <a:t>Colocar </a:t>
              </a:r>
            </a:p>
            <a:p>
              <a:pPr algn="ctr" rtl="0"/>
              <a:r>
                <a:rPr lang="es-us" sz="1600" cap="all">
                  <a:solidFill>
                    <a:schemeClr val="bg1"/>
                  </a:solidFill>
                </a:rPr>
                <a:t>los marcos</a:t>
              </a:r>
            </a:p>
          </p:txBody>
        </p:sp>
      </p:grpSp>
      <p:grpSp>
        <p:nvGrpSpPr>
          <p:cNvPr id="89" name="Group 88"/>
          <p:cNvGrpSpPr/>
          <p:nvPr/>
        </p:nvGrpSpPr>
        <p:grpSpPr>
          <a:xfrm>
            <a:off x="0" y="2286000"/>
            <a:ext cx="2053833" cy="2286000"/>
            <a:chOff x="0" y="2286000"/>
            <a:chExt cx="2053833" cy="2286000"/>
          </a:xfrm>
        </p:grpSpPr>
        <p:sp>
          <p:nvSpPr>
            <p:cNvPr id="81" name="Rectangle 80"/>
            <p:cNvSpPr/>
            <p:nvPr/>
          </p:nvSpPr>
          <p:spPr>
            <a:xfrm>
              <a:off x="0" y="2286000"/>
              <a:ext cx="2053833" cy="2286000"/>
            </a:xfrm>
            <a:prstGeom prst="rect">
              <a:avLst/>
            </a:prstGeom>
            <a:solidFill>
              <a:srgbClr val="7CA9A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51" name="Rectangle 50"/>
            <p:cNvSpPr/>
            <p:nvPr/>
          </p:nvSpPr>
          <p:spPr>
            <a:xfrm>
              <a:off x="124175" y="2977634"/>
              <a:ext cx="1733167" cy="861774"/>
            </a:xfrm>
            <a:prstGeom prst="rect">
              <a:avLst/>
            </a:prstGeom>
          </p:spPr>
          <p:txBody>
            <a:bodyPr wrap="none" rtlCol="0">
              <a:spAutoFit/>
            </a:bodyPr>
            <a:lstStyle/>
            <a:p>
              <a:pPr algn="ctr" rtl="0"/>
              <a:r>
                <a:rPr lang="es-us" sz="1600" cap="all">
                  <a:solidFill>
                    <a:srgbClr val="FFFFFF"/>
                  </a:solidFill>
                </a:rPr>
                <a:t>7</a:t>
              </a:r>
            </a:p>
            <a:p>
              <a:pPr algn="ctr" rtl="0"/>
              <a:r>
                <a:rPr lang="es-us" sz="1600" cap="all">
                  <a:solidFill>
                    <a:srgbClr val="FFFFFF"/>
                  </a:solidFill>
                </a:rPr>
                <a:t>Colocar los </a:t>
              </a:r>
            </a:p>
            <a:p>
              <a:pPr algn="ctr" rtl="0"/>
              <a:r>
                <a:rPr lang="es-us" sz="1600" cap="all">
                  <a:solidFill>
                    <a:srgbClr val="FFFFFF"/>
                  </a:solidFill>
                </a:rPr>
                <a:t>crucetas</a:t>
              </a:r>
              <a:endParaRPr lang="en-US" sz="1600" cap="all" dirty="0">
                <a:solidFill>
                  <a:srgbClr val="FFFFFF"/>
                </a:solidFill>
              </a:endParaRPr>
            </a:p>
          </p:txBody>
        </p:sp>
      </p:grpSp>
      <p:grpSp>
        <p:nvGrpSpPr>
          <p:cNvPr id="91" name="Group 90"/>
          <p:cNvGrpSpPr/>
          <p:nvPr/>
        </p:nvGrpSpPr>
        <p:grpSpPr>
          <a:xfrm>
            <a:off x="2054435" y="2286000"/>
            <a:ext cx="2046093" cy="2297271"/>
            <a:chOff x="2054435" y="2286000"/>
            <a:chExt cx="2046093" cy="2297271"/>
          </a:xfrm>
        </p:grpSpPr>
        <p:sp>
          <p:nvSpPr>
            <p:cNvPr id="58" name="Rectangle 57"/>
            <p:cNvSpPr/>
            <p:nvPr/>
          </p:nvSpPr>
          <p:spPr>
            <a:xfrm>
              <a:off x="2054435" y="2286000"/>
              <a:ext cx="2046093" cy="2297271"/>
            </a:xfrm>
            <a:prstGeom prst="rect">
              <a:avLst/>
            </a:prstGeom>
            <a:solidFill>
              <a:srgbClr val="0064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52" name="Rectangle 51"/>
            <p:cNvSpPr/>
            <p:nvPr/>
          </p:nvSpPr>
          <p:spPr>
            <a:xfrm>
              <a:off x="2128281" y="2863334"/>
              <a:ext cx="1867819" cy="1077218"/>
            </a:xfrm>
            <a:prstGeom prst="rect">
              <a:avLst/>
            </a:prstGeom>
          </p:spPr>
          <p:txBody>
            <a:bodyPr wrap="none" rtlCol="0">
              <a:spAutoFit/>
            </a:bodyPr>
            <a:lstStyle/>
            <a:p>
              <a:pPr algn="ctr" rtl="0"/>
              <a:r>
                <a:rPr lang="es-us" sz="1600" cap="all">
                  <a:solidFill>
                    <a:srgbClr val="FFFFFF"/>
                  </a:solidFill>
                </a:rPr>
                <a:t>8</a:t>
              </a:r>
            </a:p>
            <a:p>
              <a:pPr algn="ctr" rtl="0"/>
              <a:r>
                <a:rPr lang="es-us" sz="1600" cap="all">
                  <a:solidFill>
                    <a:srgbClr val="FFFFFF"/>
                  </a:solidFill>
                </a:rPr>
                <a:t>Colocar el</a:t>
              </a:r>
            </a:p>
            <a:p>
              <a:pPr algn="ctr" rtl="0"/>
              <a:r>
                <a:rPr lang="es-us" sz="1600" cap="all">
                  <a:solidFill>
                    <a:srgbClr val="FFFFFF"/>
                  </a:solidFill>
                </a:rPr>
                <a:t>primer marco </a:t>
              </a:r>
            </a:p>
            <a:p>
              <a:pPr algn="ctr" rtl="0"/>
              <a:r>
                <a:rPr lang="es-us" sz="1600" cap="all">
                  <a:solidFill>
                    <a:srgbClr val="FFFFFF"/>
                  </a:solidFill>
                </a:rPr>
                <a:t>sobre las bases</a:t>
              </a:r>
            </a:p>
          </p:txBody>
        </p:sp>
      </p:grpSp>
      <p:grpSp>
        <p:nvGrpSpPr>
          <p:cNvPr id="92" name="Group 91"/>
          <p:cNvGrpSpPr/>
          <p:nvPr/>
        </p:nvGrpSpPr>
        <p:grpSpPr>
          <a:xfrm>
            <a:off x="3708400" y="2273300"/>
            <a:ext cx="2654300" cy="2286000"/>
            <a:chOff x="3708400" y="2273300"/>
            <a:chExt cx="2654300" cy="2286000"/>
          </a:xfrm>
        </p:grpSpPr>
        <p:sp>
          <p:nvSpPr>
            <p:cNvPr id="61" name="Rectangle 60"/>
            <p:cNvSpPr/>
            <p:nvPr/>
          </p:nvSpPr>
          <p:spPr>
            <a:xfrm>
              <a:off x="4099626" y="2273300"/>
              <a:ext cx="2034000"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62" name="TextBox 61"/>
            <p:cNvSpPr txBox="1"/>
            <p:nvPr/>
          </p:nvSpPr>
          <p:spPr>
            <a:xfrm>
              <a:off x="3708400" y="2844800"/>
              <a:ext cx="2654300" cy="1107996"/>
            </a:xfrm>
            <a:prstGeom prst="rect">
              <a:avLst/>
            </a:prstGeom>
            <a:noFill/>
          </p:spPr>
          <p:txBody>
            <a:bodyPr wrap="square" rtlCol="0">
              <a:spAutoFit/>
            </a:bodyPr>
            <a:lstStyle/>
            <a:p>
              <a:pPr algn="ctr" rtl="0"/>
              <a:r>
                <a:rPr lang="es-us" sz="1600" cap="all">
                  <a:solidFill>
                    <a:srgbClr val="FFFFFF"/>
                  </a:solidFill>
                </a:rPr>
                <a:t>9</a:t>
              </a:r>
            </a:p>
            <a:p>
              <a:pPr algn="ctr" rtl="0"/>
              <a:r>
                <a:rPr lang="es-us" sz="1600" cap="all">
                  <a:solidFill>
                    <a:srgbClr val="FFFFFF"/>
                  </a:solidFill>
                </a:rPr>
                <a:t>Unir la primera cruceta </a:t>
              </a:r>
            </a:p>
            <a:p>
              <a:pPr algn="ctr" rtl="0"/>
              <a:r>
                <a:rPr lang="es-us" sz="1600" cap="all">
                  <a:solidFill>
                    <a:srgbClr val="FFFFFF"/>
                  </a:solidFill>
                </a:rPr>
                <a:t>AL primer marco</a:t>
              </a:r>
            </a:p>
          </p:txBody>
        </p:sp>
      </p:grpSp>
      <p:grpSp>
        <p:nvGrpSpPr>
          <p:cNvPr id="94" name="Group 93"/>
          <p:cNvGrpSpPr/>
          <p:nvPr/>
        </p:nvGrpSpPr>
        <p:grpSpPr>
          <a:xfrm>
            <a:off x="6121400" y="2260600"/>
            <a:ext cx="2108200" cy="2286000"/>
            <a:chOff x="6121400" y="2260600"/>
            <a:chExt cx="2108200" cy="2286000"/>
          </a:xfrm>
        </p:grpSpPr>
        <p:sp>
          <p:nvSpPr>
            <p:cNvPr id="70" name="Rectangle 69"/>
            <p:cNvSpPr/>
            <p:nvPr/>
          </p:nvSpPr>
          <p:spPr>
            <a:xfrm>
              <a:off x="6134876" y="226060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73" name="Rectangle 72"/>
            <p:cNvSpPr/>
            <p:nvPr/>
          </p:nvSpPr>
          <p:spPr>
            <a:xfrm>
              <a:off x="6121400" y="2891135"/>
              <a:ext cx="2108200" cy="1077218"/>
            </a:xfrm>
            <a:prstGeom prst="rect">
              <a:avLst/>
            </a:prstGeom>
          </p:spPr>
          <p:txBody>
            <a:bodyPr wrap="square" rtlCol="0">
              <a:spAutoFit/>
            </a:bodyPr>
            <a:lstStyle/>
            <a:p>
              <a:pPr algn="ctr" rtl="0"/>
              <a:r>
                <a:rPr lang="es-us" sz="1600" cap="all">
                  <a:solidFill>
                    <a:srgbClr val="FFFFFF"/>
                  </a:solidFill>
                </a:rPr>
                <a:t>10</a:t>
              </a:r>
            </a:p>
            <a:p>
              <a:pPr algn="ctr" rtl="0"/>
              <a:r>
                <a:rPr lang="es-us" sz="1600" cap="all">
                  <a:solidFill>
                    <a:srgbClr val="FFFFFF"/>
                  </a:solidFill>
                </a:rPr>
                <a:t>Colocar el segundo marco en las bases</a:t>
              </a:r>
            </a:p>
          </p:txBody>
        </p:sp>
      </p:grpSp>
      <p:grpSp>
        <p:nvGrpSpPr>
          <p:cNvPr id="105" name="Group 104"/>
          <p:cNvGrpSpPr/>
          <p:nvPr/>
        </p:nvGrpSpPr>
        <p:grpSpPr>
          <a:xfrm>
            <a:off x="7899400" y="2273300"/>
            <a:ext cx="2501900" cy="2297271"/>
            <a:chOff x="7899400" y="2273300"/>
            <a:chExt cx="2501900" cy="2297271"/>
          </a:xfrm>
        </p:grpSpPr>
        <p:sp>
          <p:nvSpPr>
            <p:cNvPr id="76" name="Rectangle 75"/>
            <p:cNvSpPr/>
            <p:nvPr/>
          </p:nvSpPr>
          <p:spPr>
            <a:xfrm>
              <a:off x="8126607" y="2273300"/>
              <a:ext cx="2046093" cy="2297271"/>
            </a:xfrm>
            <a:prstGeom prst="rect">
              <a:avLst/>
            </a:prstGeom>
            <a:solidFill>
              <a:srgbClr val="518C9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75" name="Rectangle 74"/>
            <p:cNvSpPr/>
            <p:nvPr/>
          </p:nvSpPr>
          <p:spPr>
            <a:xfrm>
              <a:off x="7899400" y="2801035"/>
              <a:ext cx="2501900" cy="1077218"/>
            </a:xfrm>
            <a:prstGeom prst="rect">
              <a:avLst/>
            </a:prstGeom>
          </p:spPr>
          <p:txBody>
            <a:bodyPr wrap="square" rtlCol="0">
              <a:spAutoFit/>
            </a:bodyPr>
            <a:lstStyle/>
            <a:p>
              <a:pPr algn="ctr" rtl="0"/>
              <a:r>
                <a:rPr lang="es-us" sz="1600" cap="all" dirty="0">
                  <a:solidFill>
                    <a:srgbClr val="FFFFFF"/>
                  </a:solidFill>
                </a:rPr>
                <a:t>11</a:t>
              </a:r>
            </a:p>
            <a:p>
              <a:pPr algn="ctr" rtl="0"/>
              <a:r>
                <a:rPr lang="es-us" sz="1600" cap="all" dirty="0">
                  <a:solidFill>
                    <a:srgbClr val="FFFFFF"/>
                  </a:solidFill>
                </a:rPr>
                <a:t>Fijar la primera cruceta al </a:t>
              </a:r>
              <a:br>
                <a:rPr lang="es-us" sz="1600" cap="all" dirty="0">
                  <a:solidFill>
                    <a:srgbClr val="FFFFFF"/>
                  </a:solidFill>
                </a:rPr>
              </a:br>
              <a:r>
                <a:rPr lang="es-us" sz="1600" cap="all" dirty="0">
                  <a:solidFill>
                    <a:srgbClr val="FFFFFF"/>
                  </a:solidFill>
                </a:rPr>
                <a:t>segundo marco</a:t>
              </a:r>
            </a:p>
          </p:txBody>
        </p:sp>
      </p:grpSp>
      <p:grpSp>
        <p:nvGrpSpPr>
          <p:cNvPr id="106" name="Group 105"/>
          <p:cNvGrpSpPr/>
          <p:nvPr/>
        </p:nvGrpSpPr>
        <p:grpSpPr>
          <a:xfrm>
            <a:off x="9918700" y="2298700"/>
            <a:ext cx="2501900" cy="2286000"/>
            <a:chOff x="9918700" y="2298700"/>
            <a:chExt cx="2501900" cy="2286000"/>
          </a:xfrm>
        </p:grpSpPr>
        <p:sp>
          <p:nvSpPr>
            <p:cNvPr id="74" name="Rectangle 73"/>
            <p:cNvSpPr/>
            <p:nvPr/>
          </p:nvSpPr>
          <p:spPr>
            <a:xfrm>
              <a:off x="10138167" y="2298700"/>
              <a:ext cx="2053833" cy="2286000"/>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77" name="Rectangle 76"/>
            <p:cNvSpPr/>
            <p:nvPr/>
          </p:nvSpPr>
          <p:spPr>
            <a:xfrm>
              <a:off x="9918700" y="2877235"/>
              <a:ext cx="2501900" cy="1077218"/>
            </a:xfrm>
            <a:prstGeom prst="rect">
              <a:avLst/>
            </a:prstGeom>
          </p:spPr>
          <p:txBody>
            <a:bodyPr wrap="square" rtlCol="0">
              <a:spAutoFit/>
            </a:bodyPr>
            <a:lstStyle/>
            <a:p>
              <a:pPr algn="ctr" rtl="0"/>
              <a:r>
                <a:rPr lang="es-us" sz="1600" cap="all">
                  <a:solidFill>
                    <a:srgbClr val="FFFFFF"/>
                  </a:solidFill>
                </a:rPr>
                <a:t>12</a:t>
              </a:r>
            </a:p>
            <a:p>
              <a:pPr algn="ctr" rtl="0"/>
              <a:r>
                <a:rPr lang="es-us" sz="1600" cap="all">
                  <a:solidFill>
                    <a:srgbClr val="FFFFFF"/>
                  </a:solidFill>
                </a:rPr>
                <a:t>Fijar la segunda cruceta a ambos marcos</a:t>
              </a:r>
            </a:p>
          </p:txBody>
        </p:sp>
      </p:grpSp>
      <p:grpSp>
        <p:nvGrpSpPr>
          <p:cNvPr id="107" name="Group 106"/>
          <p:cNvGrpSpPr/>
          <p:nvPr/>
        </p:nvGrpSpPr>
        <p:grpSpPr>
          <a:xfrm>
            <a:off x="-254000" y="4560729"/>
            <a:ext cx="2501900" cy="2297271"/>
            <a:chOff x="-254000" y="4560729"/>
            <a:chExt cx="2501900" cy="2297271"/>
          </a:xfrm>
        </p:grpSpPr>
        <p:sp>
          <p:nvSpPr>
            <p:cNvPr id="82" name="Rectangle 81"/>
            <p:cNvSpPr/>
            <p:nvPr/>
          </p:nvSpPr>
          <p:spPr>
            <a:xfrm>
              <a:off x="0" y="4560729"/>
              <a:ext cx="2046093" cy="2297271"/>
            </a:xfrm>
            <a:prstGeom prst="rect">
              <a:avLst/>
            </a:prstGeom>
            <a:solidFill>
              <a:srgbClr val="97BAB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96" name="Rectangle 95"/>
            <p:cNvSpPr/>
            <p:nvPr/>
          </p:nvSpPr>
          <p:spPr>
            <a:xfrm>
              <a:off x="-254000" y="5023535"/>
              <a:ext cx="2501900" cy="1323439"/>
            </a:xfrm>
            <a:prstGeom prst="rect">
              <a:avLst/>
            </a:prstGeom>
          </p:spPr>
          <p:txBody>
            <a:bodyPr wrap="square" rtlCol="0">
              <a:spAutoFit/>
            </a:bodyPr>
            <a:lstStyle/>
            <a:p>
              <a:pPr algn="ctr" rtl="0"/>
              <a:r>
                <a:rPr lang="es-us" sz="1600" cap="all" dirty="0">
                  <a:solidFill>
                    <a:srgbClr val="FFFFFF"/>
                  </a:solidFill>
                </a:rPr>
                <a:t>13</a:t>
              </a:r>
            </a:p>
            <a:p>
              <a:pPr algn="ctr" rtl="0"/>
              <a:r>
                <a:rPr lang="es-us" sz="1600" cap="all" dirty="0">
                  <a:solidFill>
                    <a:srgbClr val="FFFFFF"/>
                  </a:solidFill>
                </a:rPr>
                <a:t>Nivelar, </a:t>
              </a:r>
              <a:br>
                <a:rPr lang="es-us" sz="1600" cap="all" dirty="0">
                  <a:solidFill>
                    <a:srgbClr val="FFFFFF"/>
                  </a:solidFill>
                </a:rPr>
              </a:br>
              <a:r>
                <a:rPr lang="es-us" sz="1600" cap="all" dirty="0">
                  <a:solidFill>
                    <a:srgbClr val="FFFFFF"/>
                  </a:solidFill>
                </a:rPr>
                <a:t>aplanar y </a:t>
              </a:r>
              <a:br>
                <a:rPr lang="es-us" sz="1600" cap="all" dirty="0">
                  <a:solidFill>
                    <a:srgbClr val="FFFFFF"/>
                  </a:solidFill>
                </a:rPr>
              </a:br>
              <a:r>
                <a:rPr lang="es-us" sz="1600" cap="all" dirty="0">
                  <a:solidFill>
                    <a:srgbClr val="FFFFFF"/>
                  </a:solidFill>
                </a:rPr>
                <a:t>ajustar el </a:t>
              </a:r>
              <a:br>
                <a:rPr lang="es-us" sz="1600" cap="all" dirty="0">
                  <a:solidFill>
                    <a:srgbClr val="FFFFFF"/>
                  </a:solidFill>
                </a:rPr>
              </a:br>
              <a:r>
                <a:rPr lang="es-us" sz="1600" cap="all" dirty="0">
                  <a:solidFill>
                    <a:srgbClr val="FFFFFF"/>
                  </a:solidFill>
                </a:rPr>
                <a:t>andamio</a:t>
              </a:r>
            </a:p>
          </p:txBody>
        </p:sp>
      </p:grpSp>
      <p:grpSp>
        <p:nvGrpSpPr>
          <p:cNvPr id="108" name="Group 107"/>
          <p:cNvGrpSpPr/>
          <p:nvPr/>
        </p:nvGrpSpPr>
        <p:grpSpPr>
          <a:xfrm>
            <a:off x="2058176" y="4572000"/>
            <a:ext cx="2034000" cy="2286000"/>
            <a:chOff x="2045476" y="4572000"/>
            <a:chExt cx="2034000" cy="2286000"/>
          </a:xfrm>
        </p:grpSpPr>
        <p:sp>
          <p:nvSpPr>
            <p:cNvPr id="83" name="Rectangle 82"/>
            <p:cNvSpPr/>
            <p:nvPr/>
          </p:nvSpPr>
          <p:spPr>
            <a:xfrm>
              <a:off x="2045476" y="457200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97" name="Rectangle 96"/>
            <p:cNvSpPr/>
            <p:nvPr/>
          </p:nvSpPr>
          <p:spPr>
            <a:xfrm>
              <a:off x="2198012" y="5060434"/>
              <a:ext cx="1728357" cy="1323439"/>
            </a:xfrm>
            <a:prstGeom prst="rect">
              <a:avLst/>
            </a:prstGeom>
          </p:spPr>
          <p:txBody>
            <a:bodyPr wrap="none" rtlCol="0">
              <a:spAutoFit/>
            </a:bodyPr>
            <a:lstStyle/>
            <a:p>
              <a:pPr algn="ctr" rtl="0"/>
              <a:r>
                <a:rPr lang="es-us" sz="1600" cap="all" dirty="0">
                  <a:solidFill>
                    <a:srgbClr val="FFFFFF"/>
                  </a:solidFill>
                </a:rPr>
                <a:t>14 </a:t>
              </a:r>
            </a:p>
            <a:p>
              <a:pPr algn="ctr" rtl="0"/>
              <a:r>
                <a:rPr lang="es-us" sz="1600" cap="all" dirty="0">
                  <a:solidFill>
                    <a:srgbClr val="FFFFFF"/>
                  </a:solidFill>
                </a:rPr>
                <a:t>Asegurar las </a:t>
              </a:r>
              <a:br>
                <a:rPr lang="es-us" sz="1600" cap="all" dirty="0">
                  <a:solidFill>
                    <a:srgbClr val="FFFFFF"/>
                  </a:solidFill>
                </a:rPr>
              </a:br>
              <a:r>
                <a:rPr lang="es-us" sz="1600" cap="all" dirty="0">
                  <a:solidFill>
                    <a:srgbClr val="FFFFFF"/>
                  </a:solidFill>
                </a:rPr>
                <a:t>bases</a:t>
              </a:r>
            </a:p>
            <a:p>
              <a:pPr algn="ctr" rtl="0"/>
              <a:r>
                <a:rPr lang="es-us" sz="1600" cap="all" dirty="0">
                  <a:solidFill>
                    <a:srgbClr val="FFFFFF"/>
                  </a:solidFill>
                </a:rPr>
                <a:t> a las </a:t>
              </a:r>
              <a:br>
                <a:rPr lang="es-us" sz="1600" cap="all" dirty="0">
                  <a:solidFill>
                    <a:srgbClr val="FFFFFF"/>
                  </a:solidFill>
                </a:rPr>
              </a:br>
              <a:r>
                <a:rPr lang="es-us" sz="1600" cap="all" dirty="0">
                  <a:solidFill>
                    <a:srgbClr val="FFFFFF"/>
                  </a:solidFill>
                </a:rPr>
                <a:t>durmientes</a:t>
              </a:r>
            </a:p>
          </p:txBody>
        </p:sp>
      </p:grpSp>
      <p:grpSp>
        <p:nvGrpSpPr>
          <p:cNvPr id="109" name="Group 108"/>
          <p:cNvGrpSpPr/>
          <p:nvPr/>
        </p:nvGrpSpPr>
        <p:grpSpPr>
          <a:xfrm>
            <a:off x="4086435" y="4560729"/>
            <a:ext cx="2046093" cy="2297271"/>
            <a:chOff x="4086435" y="4560729"/>
            <a:chExt cx="2046093" cy="2297271"/>
          </a:xfrm>
        </p:grpSpPr>
        <p:sp>
          <p:nvSpPr>
            <p:cNvPr id="86" name="Rectangle 85"/>
            <p:cNvSpPr/>
            <p:nvPr/>
          </p:nvSpPr>
          <p:spPr>
            <a:xfrm>
              <a:off x="4086435" y="4560729"/>
              <a:ext cx="2046093" cy="2297271"/>
            </a:xfrm>
            <a:prstGeom prst="rect">
              <a:avLst/>
            </a:prstGeom>
            <a:solidFill>
              <a:srgbClr val="518C9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101" name="Rectangle 100"/>
            <p:cNvSpPr/>
            <p:nvPr/>
          </p:nvSpPr>
          <p:spPr>
            <a:xfrm>
              <a:off x="4265402" y="5149334"/>
              <a:ext cx="1632177" cy="1323439"/>
            </a:xfrm>
            <a:prstGeom prst="rect">
              <a:avLst/>
            </a:prstGeom>
          </p:spPr>
          <p:txBody>
            <a:bodyPr wrap="none" rtlCol="0">
              <a:spAutoFit/>
            </a:bodyPr>
            <a:lstStyle/>
            <a:p>
              <a:pPr algn="ctr" rtl="0"/>
              <a:r>
                <a:rPr lang="es-us" sz="1600" cap="all" dirty="0">
                  <a:solidFill>
                    <a:srgbClr val="FFFFFF"/>
                  </a:solidFill>
                </a:rPr>
                <a:t>15</a:t>
              </a:r>
            </a:p>
            <a:p>
              <a:pPr algn="ctr" rtl="0"/>
              <a:r>
                <a:rPr lang="es-us" sz="1600" cap="all" dirty="0">
                  <a:solidFill>
                    <a:srgbClr val="FFFFFF"/>
                  </a:solidFill>
                </a:rPr>
                <a:t> Colocar el </a:t>
              </a:r>
              <a:br>
                <a:rPr lang="es-us" sz="1600" cap="all" dirty="0">
                  <a:solidFill>
                    <a:srgbClr val="FFFFFF"/>
                  </a:solidFill>
                </a:rPr>
              </a:br>
              <a:r>
                <a:rPr lang="es-us" sz="1600" cap="all" dirty="0">
                  <a:solidFill>
                    <a:srgbClr val="FFFFFF"/>
                  </a:solidFill>
                </a:rPr>
                <a:t>acceso </a:t>
              </a:r>
            </a:p>
            <a:p>
              <a:pPr algn="ctr" rtl="0"/>
              <a:r>
                <a:rPr lang="es-us" sz="1600" cap="all" dirty="0">
                  <a:solidFill>
                    <a:srgbClr val="FFFFFF"/>
                  </a:solidFill>
                </a:rPr>
                <a:t>y la etiqueta </a:t>
              </a:r>
              <a:br>
                <a:rPr lang="es-us" sz="1600" cap="all" dirty="0">
                  <a:solidFill>
                    <a:srgbClr val="FFFFFF"/>
                  </a:solidFill>
                </a:rPr>
              </a:br>
              <a:r>
                <a:rPr lang="es-us" sz="1600" cap="all" dirty="0">
                  <a:solidFill>
                    <a:srgbClr val="FFFFFF"/>
                  </a:solidFill>
                </a:rPr>
                <a:t>roja</a:t>
              </a:r>
            </a:p>
          </p:txBody>
        </p:sp>
      </p:grpSp>
      <p:grpSp>
        <p:nvGrpSpPr>
          <p:cNvPr id="110" name="Group 109"/>
          <p:cNvGrpSpPr/>
          <p:nvPr/>
        </p:nvGrpSpPr>
        <p:grpSpPr>
          <a:xfrm>
            <a:off x="6112695" y="4546600"/>
            <a:ext cx="2053833" cy="2311400"/>
            <a:chOff x="6112695" y="4546600"/>
            <a:chExt cx="2053833" cy="2311400"/>
          </a:xfrm>
        </p:grpSpPr>
        <p:sp>
          <p:nvSpPr>
            <p:cNvPr id="88" name="Rectangle 87"/>
            <p:cNvSpPr/>
            <p:nvPr/>
          </p:nvSpPr>
          <p:spPr>
            <a:xfrm>
              <a:off x="6112695" y="4546600"/>
              <a:ext cx="2053833" cy="2311400"/>
            </a:xfrm>
            <a:prstGeom prst="rect">
              <a:avLst/>
            </a:prstGeom>
            <a:solidFill>
              <a:srgbClr val="00646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102" name="Rectangle 101"/>
            <p:cNvSpPr/>
            <p:nvPr/>
          </p:nvSpPr>
          <p:spPr>
            <a:xfrm>
              <a:off x="6190554" y="5174734"/>
              <a:ext cx="1896673" cy="1077218"/>
            </a:xfrm>
            <a:prstGeom prst="rect">
              <a:avLst/>
            </a:prstGeom>
          </p:spPr>
          <p:txBody>
            <a:bodyPr wrap="none" rtlCol="0">
              <a:spAutoFit/>
            </a:bodyPr>
            <a:lstStyle/>
            <a:p>
              <a:pPr algn="ctr" rtl="0"/>
              <a:r>
                <a:rPr lang="es-us" sz="1600" cap="all" dirty="0">
                  <a:solidFill>
                    <a:srgbClr val="FFFFFF"/>
                  </a:solidFill>
                </a:rPr>
                <a:t>16</a:t>
              </a:r>
            </a:p>
            <a:p>
              <a:pPr algn="ctr" rtl="0"/>
              <a:r>
                <a:rPr lang="es-us" sz="1600" cap="all" dirty="0">
                  <a:solidFill>
                    <a:srgbClr val="FFFFFF"/>
                  </a:solidFill>
                </a:rPr>
                <a:t> Instalar y </a:t>
              </a:r>
              <a:br>
                <a:rPr lang="es-us" sz="1600" cap="all" dirty="0">
                  <a:solidFill>
                    <a:srgbClr val="FFFFFF"/>
                  </a:solidFill>
                </a:rPr>
              </a:br>
              <a:r>
                <a:rPr lang="es-us" sz="1600" cap="all" dirty="0">
                  <a:solidFill>
                    <a:srgbClr val="FFFFFF"/>
                  </a:solidFill>
                </a:rPr>
                <a:t>asegurar</a:t>
              </a:r>
            </a:p>
            <a:p>
              <a:pPr algn="ctr" rtl="0"/>
              <a:r>
                <a:rPr lang="es-us" sz="1600" cap="all" dirty="0">
                  <a:solidFill>
                    <a:srgbClr val="FFFFFF"/>
                  </a:solidFill>
                </a:rPr>
                <a:t> la plataforma</a:t>
              </a:r>
            </a:p>
          </p:txBody>
        </p:sp>
      </p:grpSp>
      <p:grpSp>
        <p:nvGrpSpPr>
          <p:cNvPr id="111" name="Group 110"/>
          <p:cNvGrpSpPr/>
          <p:nvPr/>
        </p:nvGrpSpPr>
        <p:grpSpPr>
          <a:xfrm>
            <a:off x="8112826" y="4572000"/>
            <a:ext cx="2034000" cy="2286000"/>
            <a:chOff x="8112826" y="4572000"/>
            <a:chExt cx="2034000" cy="2286000"/>
          </a:xfrm>
        </p:grpSpPr>
        <p:sp>
          <p:nvSpPr>
            <p:cNvPr id="85" name="Rectangle 84"/>
            <p:cNvSpPr/>
            <p:nvPr/>
          </p:nvSpPr>
          <p:spPr>
            <a:xfrm>
              <a:off x="8112826" y="4572000"/>
              <a:ext cx="2034000" cy="2286000"/>
            </a:xfrm>
            <a:prstGeom prst="rect">
              <a:avLst/>
            </a:prstGeom>
            <a:solidFill>
              <a:srgbClr val="7CA9A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dirty="0">
                <a:solidFill>
                  <a:schemeClr val="bg1"/>
                </a:solidFill>
              </a:endParaRPr>
            </a:p>
          </p:txBody>
        </p:sp>
        <p:sp>
          <p:nvSpPr>
            <p:cNvPr id="103" name="Rectangle 102"/>
            <p:cNvSpPr/>
            <p:nvPr/>
          </p:nvSpPr>
          <p:spPr>
            <a:xfrm>
              <a:off x="8343828" y="5187434"/>
              <a:ext cx="1603324" cy="1077218"/>
            </a:xfrm>
            <a:prstGeom prst="rect">
              <a:avLst/>
            </a:prstGeom>
          </p:spPr>
          <p:txBody>
            <a:bodyPr wrap="none" rtlCol="0">
              <a:spAutoFit/>
            </a:bodyPr>
            <a:lstStyle/>
            <a:p>
              <a:pPr algn="ctr" rtl="0"/>
              <a:r>
                <a:rPr lang="es-us" sz="1600" cap="all">
                  <a:solidFill>
                    <a:srgbClr val="FFFFFF"/>
                  </a:solidFill>
                </a:rPr>
                <a:t>17</a:t>
              </a:r>
            </a:p>
            <a:p>
              <a:pPr algn="ctr" rtl="0"/>
              <a:r>
                <a:rPr lang="es-us" sz="1600" cap="all">
                  <a:solidFill>
                    <a:srgbClr val="FFFFFF"/>
                  </a:solidFill>
                </a:rPr>
                <a:t> Instalar</a:t>
              </a:r>
            </a:p>
            <a:p>
              <a:pPr algn="ctr" rtl="0"/>
              <a:r>
                <a:rPr lang="es-us" sz="1600" cap="all">
                  <a:solidFill>
                    <a:srgbClr val="FFFFFF"/>
                  </a:solidFill>
                </a:rPr>
                <a:t> el sistema </a:t>
              </a:r>
            </a:p>
            <a:p>
              <a:pPr algn="ctr" rtl="0"/>
              <a:r>
                <a:rPr lang="es-us" sz="1600" cap="all">
                  <a:solidFill>
                    <a:srgbClr val="FFFFFF"/>
                  </a:solidFill>
                </a:rPr>
                <a:t>de barandal</a:t>
              </a:r>
            </a:p>
          </p:txBody>
        </p:sp>
      </p:grpSp>
      <p:grpSp>
        <p:nvGrpSpPr>
          <p:cNvPr id="112" name="Group 111"/>
          <p:cNvGrpSpPr/>
          <p:nvPr/>
        </p:nvGrpSpPr>
        <p:grpSpPr>
          <a:xfrm>
            <a:off x="10158000" y="4572000"/>
            <a:ext cx="2034000" cy="2286000"/>
            <a:chOff x="10158000" y="4572000"/>
            <a:chExt cx="2034000" cy="2286000"/>
          </a:xfrm>
        </p:grpSpPr>
        <p:sp>
          <p:nvSpPr>
            <p:cNvPr id="95" name="Rectangle 94"/>
            <p:cNvSpPr/>
            <p:nvPr/>
          </p:nvSpPr>
          <p:spPr>
            <a:xfrm>
              <a:off x="10158000" y="4572000"/>
              <a:ext cx="2034000" cy="2286000"/>
            </a:xfrm>
            <a:prstGeom prst="rect">
              <a:avLst/>
            </a:prstGeom>
            <a:solidFill>
              <a:srgbClr val="0050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000">
                <a:solidFill>
                  <a:schemeClr val="bg1"/>
                </a:solidFill>
              </a:endParaRPr>
            </a:p>
          </p:txBody>
        </p:sp>
        <p:sp>
          <p:nvSpPr>
            <p:cNvPr id="104" name="Rectangle 103"/>
            <p:cNvSpPr/>
            <p:nvPr/>
          </p:nvSpPr>
          <p:spPr>
            <a:xfrm>
              <a:off x="10311832" y="5263634"/>
              <a:ext cx="1705916" cy="861774"/>
            </a:xfrm>
            <a:prstGeom prst="rect">
              <a:avLst/>
            </a:prstGeom>
          </p:spPr>
          <p:txBody>
            <a:bodyPr wrap="none" rtlCol="0">
              <a:spAutoFit/>
            </a:bodyPr>
            <a:lstStyle/>
            <a:p>
              <a:pPr algn="ctr" rtl="0"/>
              <a:r>
                <a:rPr lang="es-us" sz="1600" cap="all">
                  <a:solidFill>
                    <a:srgbClr val="FFFFFF"/>
                  </a:solidFill>
                </a:rPr>
                <a:t>18 </a:t>
              </a:r>
            </a:p>
            <a:p>
              <a:pPr algn="ctr" rtl="0"/>
              <a:r>
                <a:rPr lang="es-us" sz="1600" cap="all">
                  <a:solidFill>
                    <a:srgbClr val="FFFFFF"/>
                  </a:solidFill>
                </a:rPr>
                <a:t>Inspeccionar</a:t>
              </a:r>
            </a:p>
            <a:p>
              <a:pPr algn="ctr" rtl="0"/>
              <a:r>
                <a:rPr lang="es-us" sz="1600" cap="all">
                  <a:solidFill>
                    <a:srgbClr val="FFFFFF"/>
                  </a:solidFill>
                </a:rPr>
                <a:t> el andamio</a:t>
              </a:r>
            </a:p>
          </p:txBody>
        </p:sp>
      </p:grpSp>
    </p:spTree>
    <p:extLst>
      <p:ext uri="{BB962C8B-B14F-4D97-AF65-F5344CB8AC3E}">
        <p14:creationId xmlns:p14="http://schemas.microsoft.com/office/powerpoint/2010/main" val="13849826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anim calcmode="lin" valueType="num">
                                      <p:cBhvr>
                                        <p:cTn id="26" dur="1000" fill="hold"/>
                                        <p:tgtEl>
                                          <p:spTgt spid="71"/>
                                        </p:tgtEl>
                                        <p:attrNameLst>
                                          <p:attrName>ppt_x</p:attrName>
                                        </p:attrNameLst>
                                      </p:cBhvr>
                                      <p:tavLst>
                                        <p:tav tm="0">
                                          <p:val>
                                            <p:strVal val="#ppt_x"/>
                                          </p:val>
                                        </p:tav>
                                        <p:tav tm="100000">
                                          <p:val>
                                            <p:strVal val="#ppt_x"/>
                                          </p:val>
                                        </p:tav>
                                      </p:tavLst>
                                    </p:anim>
                                    <p:anim calcmode="lin" valueType="num">
                                      <p:cBhvr>
                                        <p:cTn id="2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anim calcmode="lin" valueType="num">
                                      <p:cBhvr>
                                        <p:cTn id="40" dur="1000" fill="hold"/>
                                        <p:tgtEl>
                                          <p:spTgt spid="87"/>
                                        </p:tgtEl>
                                        <p:attrNameLst>
                                          <p:attrName>ppt_x</p:attrName>
                                        </p:attrNameLst>
                                      </p:cBhvr>
                                      <p:tavLst>
                                        <p:tav tm="0">
                                          <p:val>
                                            <p:strVal val="#ppt_x"/>
                                          </p:val>
                                        </p:tav>
                                        <p:tav tm="100000">
                                          <p:val>
                                            <p:strVal val="#ppt_x"/>
                                          </p:val>
                                        </p:tav>
                                      </p:tavLst>
                                    </p:anim>
                                    <p:anim calcmode="lin" valueType="num">
                                      <p:cBhvr>
                                        <p:cTn id="4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0" fill="hold"/>
                                        <p:tgtEl>
                                          <p:spTgt spid="89"/>
                                        </p:tgtEl>
                                        <p:attrNameLst>
                                          <p:attrName>ppt_x</p:attrName>
                                        </p:attrNameLst>
                                      </p:cBhvr>
                                      <p:tavLst>
                                        <p:tav tm="0">
                                          <p:val>
                                            <p:strVal val="#ppt_x-.2"/>
                                          </p:val>
                                        </p:tav>
                                        <p:tav tm="100000">
                                          <p:val>
                                            <p:strVal val="#ppt_x"/>
                                          </p:val>
                                        </p:tav>
                                      </p:tavLst>
                                    </p:anim>
                                    <p:anim calcmode="lin" valueType="num">
                                      <p:cBhvr>
                                        <p:cTn id="47"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000" fill="hold"/>
                                        <p:tgtEl>
                                          <p:spTgt spid="91"/>
                                        </p:tgtEl>
                                        <p:attrNameLst>
                                          <p:attrName>ppt_x</p:attrName>
                                        </p:attrNameLst>
                                      </p:cBhvr>
                                      <p:tavLst>
                                        <p:tav tm="0">
                                          <p:val>
                                            <p:strVal val="#ppt_x-.2"/>
                                          </p:val>
                                        </p:tav>
                                        <p:tav tm="100000">
                                          <p:val>
                                            <p:strVal val="#ppt_x"/>
                                          </p:val>
                                        </p:tav>
                                      </p:tavLst>
                                    </p:anim>
                                    <p:anim calcmode="lin" valueType="num">
                                      <p:cBhvr>
                                        <p:cTn id="54" dur="1000" fill="hold"/>
                                        <p:tgtEl>
                                          <p:spTgt spid="9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92"/>
                                        </p:tgtEl>
                                        <p:attrNameLst>
                                          <p:attrName>style.visibility</p:attrName>
                                        </p:attrNameLst>
                                      </p:cBhvr>
                                      <p:to>
                                        <p:strVal val="visible"/>
                                      </p:to>
                                    </p:set>
                                    <p:anim calcmode="lin" valueType="num">
                                      <p:cBhvr>
                                        <p:cTn id="60" dur="1000" fill="hold"/>
                                        <p:tgtEl>
                                          <p:spTgt spid="92"/>
                                        </p:tgtEl>
                                        <p:attrNameLst>
                                          <p:attrName>ppt_x</p:attrName>
                                        </p:attrNameLst>
                                      </p:cBhvr>
                                      <p:tavLst>
                                        <p:tav tm="0">
                                          <p:val>
                                            <p:strVal val="#ppt_x-.2"/>
                                          </p:val>
                                        </p:tav>
                                        <p:tav tm="100000">
                                          <p:val>
                                            <p:strVal val="#ppt_x"/>
                                          </p:val>
                                        </p:tav>
                                      </p:tavLst>
                                    </p:anim>
                                    <p:anim calcmode="lin" valueType="num">
                                      <p:cBhvr>
                                        <p:cTn id="61" dur="1000" fill="hold"/>
                                        <p:tgtEl>
                                          <p:spTgt spid="92"/>
                                        </p:tgtEl>
                                        <p:attrNameLst>
                                          <p:attrName>ppt_y</p:attrName>
                                        </p:attrNameLst>
                                      </p:cBhvr>
                                      <p:tavLst>
                                        <p:tav tm="0">
                                          <p:val>
                                            <p:strVal val="#ppt_y"/>
                                          </p:val>
                                        </p:tav>
                                        <p:tav tm="100000">
                                          <p:val>
                                            <p:strVal val="#ppt_y"/>
                                          </p:val>
                                        </p:tav>
                                      </p:tavLst>
                                    </p:anim>
                                    <p:animEffect transition="in" filter="wipe(right)" prLst="gradientSize: 0.1">
                                      <p:cBhvr>
                                        <p:cTn id="62" dur="1000"/>
                                        <p:tgtEl>
                                          <p:spTgt spid="92"/>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 calcmode="lin" valueType="num">
                                      <p:cBhvr>
                                        <p:cTn id="67" dur="1000" fill="hold"/>
                                        <p:tgtEl>
                                          <p:spTgt spid="94"/>
                                        </p:tgtEl>
                                        <p:attrNameLst>
                                          <p:attrName>ppt_x</p:attrName>
                                        </p:attrNameLst>
                                      </p:cBhvr>
                                      <p:tavLst>
                                        <p:tav tm="0">
                                          <p:val>
                                            <p:strVal val="#ppt_x-.2"/>
                                          </p:val>
                                        </p:tav>
                                        <p:tav tm="100000">
                                          <p:val>
                                            <p:strVal val="#ppt_x"/>
                                          </p:val>
                                        </p:tav>
                                      </p:tavLst>
                                    </p:anim>
                                    <p:anim calcmode="lin" valueType="num">
                                      <p:cBhvr>
                                        <p:cTn id="68" dur="1000" fill="hold"/>
                                        <p:tgtEl>
                                          <p:spTgt spid="94"/>
                                        </p:tgtEl>
                                        <p:attrNameLst>
                                          <p:attrName>ppt_y</p:attrName>
                                        </p:attrNameLst>
                                      </p:cBhvr>
                                      <p:tavLst>
                                        <p:tav tm="0">
                                          <p:val>
                                            <p:strVal val="#ppt_y"/>
                                          </p:val>
                                        </p:tav>
                                        <p:tav tm="100000">
                                          <p:val>
                                            <p:strVal val="#ppt_y"/>
                                          </p:val>
                                        </p:tav>
                                      </p:tavLst>
                                    </p:anim>
                                    <p:animEffect transition="in" filter="wipe(right)" prLst="gradientSize: 0.1">
                                      <p:cBhvr>
                                        <p:cTn id="69" dur="1000"/>
                                        <p:tgtEl>
                                          <p:spTgt spid="94"/>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nodeType="clickEffect">
                                  <p:stCondLst>
                                    <p:cond delay="0"/>
                                  </p:stCondLst>
                                  <p:childTnLst>
                                    <p:set>
                                      <p:cBhvr>
                                        <p:cTn id="73" dur="1" fill="hold">
                                          <p:stCondLst>
                                            <p:cond delay="0"/>
                                          </p:stCondLst>
                                        </p:cTn>
                                        <p:tgtEl>
                                          <p:spTgt spid="105"/>
                                        </p:tgtEl>
                                        <p:attrNameLst>
                                          <p:attrName>style.visibility</p:attrName>
                                        </p:attrNameLst>
                                      </p:cBhvr>
                                      <p:to>
                                        <p:strVal val="visible"/>
                                      </p:to>
                                    </p:set>
                                    <p:anim calcmode="lin" valueType="num">
                                      <p:cBhvr>
                                        <p:cTn id="74" dur="1000" fill="hold"/>
                                        <p:tgtEl>
                                          <p:spTgt spid="105"/>
                                        </p:tgtEl>
                                        <p:attrNameLst>
                                          <p:attrName>ppt_x</p:attrName>
                                        </p:attrNameLst>
                                      </p:cBhvr>
                                      <p:tavLst>
                                        <p:tav tm="0">
                                          <p:val>
                                            <p:strVal val="#ppt_x-.2"/>
                                          </p:val>
                                        </p:tav>
                                        <p:tav tm="100000">
                                          <p:val>
                                            <p:strVal val="#ppt_x"/>
                                          </p:val>
                                        </p:tav>
                                      </p:tavLst>
                                    </p:anim>
                                    <p:anim calcmode="lin" valueType="num">
                                      <p:cBhvr>
                                        <p:cTn id="7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05"/>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nodeType="clickEffect">
                                  <p:stCondLst>
                                    <p:cond delay="0"/>
                                  </p:stCondLst>
                                  <p:childTnLst>
                                    <p:set>
                                      <p:cBhvr>
                                        <p:cTn id="80" dur="1" fill="hold">
                                          <p:stCondLst>
                                            <p:cond delay="0"/>
                                          </p:stCondLst>
                                        </p:cTn>
                                        <p:tgtEl>
                                          <p:spTgt spid="106"/>
                                        </p:tgtEl>
                                        <p:attrNameLst>
                                          <p:attrName>style.visibility</p:attrName>
                                        </p:attrNameLst>
                                      </p:cBhvr>
                                      <p:to>
                                        <p:strVal val="visible"/>
                                      </p:to>
                                    </p:set>
                                    <p:anim calcmode="lin" valueType="num">
                                      <p:cBhvr>
                                        <p:cTn id="81" dur="1000" fill="hold"/>
                                        <p:tgtEl>
                                          <p:spTgt spid="106"/>
                                        </p:tgtEl>
                                        <p:attrNameLst>
                                          <p:attrName>ppt_x</p:attrName>
                                        </p:attrNameLst>
                                      </p:cBhvr>
                                      <p:tavLst>
                                        <p:tav tm="0">
                                          <p:val>
                                            <p:strVal val="#ppt_x-.2"/>
                                          </p:val>
                                        </p:tav>
                                        <p:tav tm="100000">
                                          <p:val>
                                            <p:strVal val="#ppt_x"/>
                                          </p:val>
                                        </p:tav>
                                      </p:tavLst>
                                    </p:anim>
                                    <p:anim calcmode="lin" valueType="num">
                                      <p:cBhvr>
                                        <p:cTn id="82"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06"/>
                                        </p:tgtEl>
                                      </p:cBhvr>
                                    </p:animEffect>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nodeType="clickEffect">
                                  <p:stCondLst>
                                    <p:cond delay="0"/>
                                  </p:stCondLst>
                                  <p:childTnLst>
                                    <p:set>
                                      <p:cBhvr>
                                        <p:cTn id="87" dur="1" fill="hold">
                                          <p:stCondLst>
                                            <p:cond delay="0"/>
                                          </p:stCondLst>
                                        </p:cTn>
                                        <p:tgtEl>
                                          <p:spTgt spid="107"/>
                                        </p:tgtEl>
                                        <p:attrNameLst>
                                          <p:attrName>style.visibility</p:attrName>
                                        </p:attrNameLst>
                                      </p:cBhvr>
                                      <p:to>
                                        <p:strVal val="visible"/>
                                      </p:to>
                                    </p:set>
                                    <p:animEffect transition="in" filter="fade">
                                      <p:cBhvr>
                                        <p:cTn id="88" dur="1000"/>
                                        <p:tgtEl>
                                          <p:spTgt spid="107"/>
                                        </p:tgtEl>
                                      </p:cBhvr>
                                    </p:animEffect>
                                    <p:anim calcmode="lin" valueType="num">
                                      <p:cBhvr>
                                        <p:cTn id="89" dur="1000" fill="hold"/>
                                        <p:tgtEl>
                                          <p:spTgt spid="107"/>
                                        </p:tgtEl>
                                        <p:attrNameLst>
                                          <p:attrName>ppt_x</p:attrName>
                                        </p:attrNameLst>
                                      </p:cBhvr>
                                      <p:tavLst>
                                        <p:tav tm="0">
                                          <p:val>
                                            <p:strVal val="#ppt_x"/>
                                          </p:val>
                                        </p:tav>
                                        <p:tav tm="100000">
                                          <p:val>
                                            <p:strVal val="#ppt_x"/>
                                          </p:val>
                                        </p:tav>
                                      </p:tavLst>
                                    </p:anim>
                                    <p:anim calcmode="lin" valueType="num">
                                      <p:cBhvr>
                                        <p:cTn id="90" dur="900" decel="100000" fill="hold"/>
                                        <p:tgtEl>
                                          <p:spTgt spid="107"/>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07"/>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108"/>
                                        </p:tgtEl>
                                        <p:attrNameLst>
                                          <p:attrName>style.visibility</p:attrName>
                                        </p:attrNameLst>
                                      </p:cBhvr>
                                      <p:to>
                                        <p:strVal val="visible"/>
                                      </p:to>
                                    </p:set>
                                    <p:animEffect transition="in" filter="fade">
                                      <p:cBhvr>
                                        <p:cTn id="96" dur="1000"/>
                                        <p:tgtEl>
                                          <p:spTgt spid="108"/>
                                        </p:tgtEl>
                                      </p:cBhvr>
                                    </p:animEffect>
                                    <p:anim calcmode="lin" valueType="num">
                                      <p:cBhvr>
                                        <p:cTn id="97" dur="1000" fill="hold"/>
                                        <p:tgtEl>
                                          <p:spTgt spid="108"/>
                                        </p:tgtEl>
                                        <p:attrNameLst>
                                          <p:attrName>ppt_x</p:attrName>
                                        </p:attrNameLst>
                                      </p:cBhvr>
                                      <p:tavLst>
                                        <p:tav tm="0">
                                          <p:val>
                                            <p:strVal val="#ppt_x"/>
                                          </p:val>
                                        </p:tav>
                                        <p:tav tm="100000">
                                          <p:val>
                                            <p:strVal val="#ppt_x"/>
                                          </p:val>
                                        </p:tav>
                                      </p:tavLst>
                                    </p:anim>
                                    <p:anim calcmode="lin" valueType="num">
                                      <p:cBhvr>
                                        <p:cTn id="98" dur="900" decel="100000" fill="hold"/>
                                        <p:tgtEl>
                                          <p:spTgt spid="108"/>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08"/>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7" presetClass="entr" presetSubtype="0" fill="hold" nodeType="clickEffect">
                                  <p:stCondLst>
                                    <p:cond delay="0"/>
                                  </p:stCondLst>
                                  <p:childTnLst>
                                    <p:set>
                                      <p:cBhvr>
                                        <p:cTn id="103" dur="1" fill="hold">
                                          <p:stCondLst>
                                            <p:cond delay="0"/>
                                          </p:stCondLst>
                                        </p:cTn>
                                        <p:tgtEl>
                                          <p:spTgt spid="109"/>
                                        </p:tgtEl>
                                        <p:attrNameLst>
                                          <p:attrName>style.visibility</p:attrName>
                                        </p:attrNameLst>
                                      </p:cBhvr>
                                      <p:to>
                                        <p:strVal val="visible"/>
                                      </p:to>
                                    </p:set>
                                    <p:animEffect transition="in" filter="fade">
                                      <p:cBhvr>
                                        <p:cTn id="104" dur="1000"/>
                                        <p:tgtEl>
                                          <p:spTgt spid="109"/>
                                        </p:tgtEl>
                                      </p:cBhvr>
                                    </p:animEffect>
                                    <p:anim calcmode="lin" valueType="num">
                                      <p:cBhvr>
                                        <p:cTn id="105" dur="1000" fill="hold"/>
                                        <p:tgtEl>
                                          <p:spTgt spid="109"/>
                                        </p:tgtEl>
                                        <p:attrNameLst>
                                          <p:attrName>ppt_x</p:attrName>
                                        </p:attrNameLst>
                                      </p:cBhvr>
                                      <p:tavLst>
                                        <p:tav tm="0">
                                          <p:val>
                                            <p:strVal val="#ppt_x"/>
                                          </p:val>
                                        </p:tav>
                                        <p:tav tm="100000">
                                          <p:val>
                                            <p:strVal val="#ppt_x"/>
                                          </p:val>
                                        </p:tav>
                                      </p:tavLst>
                                    </p:anim>
                                    <p:anim calcmode="lin" valueType="num">
                                      <p:cBhvr>
                                        <p:cTn id="106" dur="900" decel="100000" fill="hold"/>
                                        <p:tgtEl>
                                          <p:spTgt spid="109"/>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7" presetClass="entr" presetSubtype="0" fill="hold" nodeType="clickEffect">
                                  <p:stCondLst>
                                    <p:cond delay="0"/>
                                  </p:stCondLst>
                                  <p:childTnLst>
                                    <p:set>
                                      <p:cBhvr>
                                        <p:cTn id="111" dur="1" fill="hold">
                                          <p:stCondLst>
                                            <p:cond delay="0"/>
                                          </p:stCondLst>
                                        </p:cTn>
                                        <p:tgtEl>
                                          <p:spTgt spid="110"/>
                                        </p:tgtEl>
                                        <p:attrNameLst>
                                          <p:attrName>style.visibility</p:attrName>
                                        </p:attrNameLst>
                                      </p:cBhvr>
                                      <p:to>
                                        <p:strVal val="visible"/>
                                      </p:to>
                                    </p:set>
                                    <p:animEffect transition="in" filter="fade">
                                      <p:cBhvr>
                                        <p:cTn id="112" dur="1000"/>
                                        <p:tgtEl>
                                          <p:spTgt spid="110"/>
                                        </p:tgtEl>
                                      </p:cBhvr>
                                    </p:animEffect>
                                    <p:anim calcmode="lin" valueType="num">
                                      <p:cBhvr>
                                        <p:cTn id="113" dur="1000" fill="hold"/>
                                        <p:tgtEl>
                                          <p:spTgt spid="110"/>
                                        </p:tgtEl>
                                        <p:attrNameLst>
                                          <p:attrName>ppt_x</p:attrName>
                                        </p:attrNameLst>
                                      </p:cBhvr>
                                      <p:tavLst>
                                        <p:tav tm="0">
                                          <p:val>
                                            <p:strVal val="#ppt_x"/>
                                          </p:val>
                                        </p:tav>
                                        <p:tav tm="100000">
                                          <p:val>
                                            <p:strVal val="#ppt_x"/>
                                          </p:val>
                                        </p:tav>
                                      </p:tavLst>
                                    </p:anim>
                                    <p:anim calcmode="lin" valueType="num">
                                      <p:cBhvr>
                                        <p:cTn id="114" dur="900" decel="100000" fill="hold"/>
                                        <p:tgtEl>
                                          <p:spTgt spid="110"/>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37" presetClass="entr" presetSubtype="0" fill="hold" nodeType="clickEffect">
                                  <p:stCondLst>
                                    <p:cond delay="0"/>
                                  </p:stCondLst>
                                  <p:childTnLst>
                                    <p:set>
                                      <p:cBhvr>
                                        <p:cTn id="119" dur="1" fill="hold">
                                          <p:stCondLst>
                                            <p:cond delay="0"/>
                                          </p:stCondLst>
                                        </p:cTn>
                                        <p:tgtEl>
                                          <p:spTgt spid="111"/>
                                        </p:tgtEl>
                                        <p:attrNameLst>
                                          <p:attrName>style.visibility</p:attrName>
                                        </p:attrNameLst>
                                      </p:cBhvr>
                                      <p:to>
                                        <p:strVal val="visible"/>
                                      </p:to>
                                    </p:set>
                                    <p:animEffect transition="in" filter="fade">
                                      <p:cBhvr>
                                        <p:cTn id="120" dur="1000"/>
                                        <p:tgtEl>
                                          <p:spTgt spid="111"/>
                                        </p:tgtEl>
                                      </p:cBhvr>
                                    </p:animEffect>
                                    <p:anim calcmode="lin" valueType="num">
                                      <p:cBhvr>
                                        <p:cTn id="121" dur="1000" fill="hold"/>
                                        <p:tgtEl>
                                          <p:spTgt spid="111"/>
                                        </p:tgtEl>
                                        <p:attrNameLst>
                                          <p:attrName>ppt_x</p:attrName>
                                        </p:attrNameLst>
                                      </p:cBhvr>
                                      <p:tavLst>
                                        <p:tav tm="0">
                                          <p:val>
                                            <p:strVal val="#ppt_x"/>
                                          </p:val>
                                        </p:tav>
                                        <p:tav tm="100000">
                                          <p:val>
                                            <p:strVal val="#ppt_x"/>
                                          </p:val>
                                        </p:tav>
                                      </p:tavLst>
                                    </p:anim>
                                    <p:anim calcmode="lin" valueType="num">
                                      <p:cBhvr>
                                        <p:cTn id="122" dur="900" decel="100000" fill="hold"/>
                                        <p:tgtEl>
                                          <p:spTgt spid="111"/>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37" presetClass="entr" presetSubtype="0" fill="hold" nodeType="clickEffect">
                                  <p:stCondLst>
                                    <p:cond delay="0"/>
                                  </p:stCondLst>
                                  <p:childTnLst>
                                    <p:set>
                                      <p:cBhvr>
                                        <p:cTn id="127" dur="1" fill="hold">
                                          <p:stCondLst>
                                            <p:cond delay="0"/>
                                          </p:stCondLst>
                                        </p:cTn>
                                        <p:tgtEl>
                                          <p:spTgt spid="112"/>
                                        </p:tgtEl>
                                        <p:attrNameLst>
                                          <p:attrName>style.visibility</p:attrName>
                                        </p:attrNameLst>
                                      </p:cBhvr>
                                      <p:to>
                                        <p:strVal val="visible"/>
                                      </p:to>
                                    </p:set>
                                    <p:animEffect transition="in" filter="fade">
                                      <p:cBhvr>
                                        <p:cTn id="128" dur="1000"/>
                                        <p:tgtEl>
                                          <p:spTgt spid="112"/>
                                        </p:tgtEl>
                                      </p:cBhvr>
                                    </p:animEffect>
                                    <p:anim calcmode="lin" valueType="num">
                                      <p:cBhvr>
                                        <p:cTn id="129" dur="1000" fill="hold"/>
                                        <p:tgtEl>
                                          <p:spTgt spid="112"/>
                                        </p:tgtEl>
                                        <p:attrNameLst>
                                          <p:attrName>ppt_x</p:attrName>
                                        </p:attrNameLst>
                                      </p:cBhvr>
                                      <p:tavLst>
                                        <p:tav tm="0">
                                          <p:val>
                                            <p:strVal val="#ppt_x"/>
                                          </p:val>
                                        </p:tav>
                                        <p:tav tm="100000">
                                          <p:val>
                                            <p:strVal val="#ppt_x"/>
                                          </p:val>
                                        </p:tav>
                                      </p:tavLst>
                                    </p:anim>
                                    <p:anim calcmode="lin" valueType="num">
                                      <p:cBhvr>
                                        <p:cTn id="130" dur="900" decel="100000" fill="hold"/>
                                        <p:tgtEl>
                                          <p:spTgt spid="112"/>
                                        </p:tgtEl>
                                        <p:attrNameLst>
                                          <p:attrName>ppt_y</p:attrName>
                                        </p:attrNameLst>
                                      </p:cBhvr>
                                      <p:tavLst>
                                        <p:tav tm="0">
                                          <p:val>
                                            <p:strVal val="#ppt_y+1"/>
                                          </p:val>
                                        </p:tav>
                                        <p:tav tm="100000">
                                          <p:val>
                                            <p:strVal val="#ppt_y-.03"/>
                                          </p:val>
                                        </p:tav>
                                      </p:tavLst>
                                    </p:anim>
                                    <p:anim calcmode="lin" valueType="num">
                                      <p:cBhvr>
                                        <p:cTn id="131" dur="100" accel="100000" fill="hold">
                                          <p:stCondLst>
                                            <p:cond delay="900"/>
                                          </p:stCondLst>
                                        </p:cTn>
                                        <p:tgtEl>
                                          <p:spTgt spid="1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3298" y="238899"/>
            <a:ext cx="11740674" cy="1446550"/>
          </a:xfrm>
          <a:prstGeom prst="rect">
            <a:avLst/>
          </a:prstGeom>
          <a:noFill/>
        </p:spPr>
        <p:txBody>
          <a:bodyPr wrap="square" rtlCol="0">
            <a:spAutoFit/>
          </a:bodyPr>
          <a:lstStyle/>
          <a:p>
            <a:pPr algn="ctr" rtl="0"/>
            <a:r>
              <a:rPr lang="es-us" sz="4400" cap="all" dirty="0">
                <a:solidFill>
                  <a:schemeClr val="accent2"/>
                </a:solidFill>
                <a:latin typeface="+mj-lt"/>
              </a:rPr>
              <a:t>NIVELAR, </a:t>
            </a:r>
            <a:r>
              <a:rPr lang="es-us" sz="4400" cap="all" dirty="0">
                <a:solidFill>
                  <a:schemeClr val="accent2"/>
                </a:solidFill>
              </a:rPr>
              <a:t>APLANAR</a:t>
            </a:r>
            <a:r>
              <a:rPr lang="es-us" sz="4400" cap="all" dirty="0">
                <a:solidFill>
                  <a:schemeClr val="accent2"/>
                </a:solidFill>
                <a:latin typeface="+mj-lt"/>
              </a:rPr>
              <a:t> Y </a:t>
            </a:r>
            <a:br>
              <a:rPr lang="es-us" sz="4400" cap="all" dirty="0">
                <a:solidFill>
                  <a:schemeClr val="accent2"/>
                </a:solidFill>
                <a:latin typeface="+mj-lt"/>
              </a:rPr>
            </a:br>
            <a:r>
              <a:rPr lang="es-us" sz="4400" cap="all" dirty="0">
                <a:solidFill>
                  <a:schemeClr val="accent2"/>
                </a:solidFill>
              </a:rPr>
              <a:t>AJUSTAR</a:t>
            </a:r>
            <a:r>
              <a:rPr lang="es-us" sz="4400" cap="all" dirty="0">
                <a:solidFill>
                  <a:schemeClr val="accent2"/>
                </a:solidFill>
                <a:latin typeface="+mj-lt"/>
              </a:rPr>
              <a:t> EL ANDAMIO</a:t>
            </a:r>
            <a:endParaRPr lang="en-US" sz="4400" cap="all" dirty="0">
              <a:solidFill>
                <a:schemeClr val="accent2"/>
              </a:solidFill>
              <a:latin typeface="+mj-lt"/>
            </a:endParaRPr>
          </a:p>
        </p:txBody>
      </p:sp>
      <p:pic>
        <p:nvPicPr>
          <p:cNvPr id="14" name="Picture 1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6356350" y="1581150"/>
            <a:ext cx="5677622" cy="3689350"/>
          </a:xfrm>
          <a:prstGeom prst="rect">
            <a:avLst/>
          </a:prstGeom>
        </p:spPr>
      </p:pic>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09600" y="1593850"/>
            <a:ext cx="2565400" cy="3695700"/>
          </a:xfrm>
          <a:prstGeom prst="rect">
            <a:avLst/>
          </a:prstGeom>
        </p:spPr>
      </p:pic>
      <p:pic>
        <p:nvPicPr>
          <p:cNvPr id="16" name="Picture 1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3232150" y="1606550"/>
            <a:ext cx="3086100" cy="3695700"/>
          </a:xfrm>
          <a:prstGeom prst="rect">
            <a:avLst/>
          </a:prstGeom>
        </p:spPr>
      </p:pic>
      <p:sp>
        <p:nvSpPr>
          <p:cNvPr id="17" name="TextBox 16"/>
          <p:cNvSpPr txBox="1"/>
          <p:nvPr/>
        </p:nvSpPr>
        <p:spPr>
          <a:xfrm>
            <a:off x="787400" y="5306688"/>
            <a:ext cx="11214100" cy="1477328"/>
          </a:xfrm>
          <a:prstGeom prst="rect">
            <a:avLst/>
          </a:prstGeom>
          <a:noFill/>
        </p:spPr>
        <p:txBody>
          <a:bodyPr wrap="square" rtlCol="0">
            <a:spAutoFit/>
          </a:bodyPr>
          <a:lstStyle/>
          <a:p>
            <a:pPr marL="180000" indent="-180000" rtl="0">
              <a:spcAft>
                <a:spcPts val="1200"/>
              </a:spcAft>
              <a:buFont typeface="Arial"/>
              <a:buChar char="•"/>
            </a:pPr>
            <a:r>
              <a:rPr lang="es-us" sz="2000" dirty="0">
                <a:solidFill>
                  <a:srgbClr val="595959"/>
                </a:solidFill>
              </a:rPr>
              <a:t>Asegúrese de que los miembros verticales estén A PLOMO y que los miembros horizontales estén NIVELADOS. </a:t>
            </a:r>
          </a:p>
          <a:p>
            <a:pPr marL="180000" indent="-180000" rtl="0">
              <a:spcAft>
                <a:spcPts val="1200"/>
              </a:spcAft>
              <a:buFont typeface="Arial"/>
              <a:buChar char="•"/>
            </a:pPr>
            <a:r>
              <a:rPr lang="es-us" sz="2000" cap="all" dirty="0">
                <a:solidFill>
                  <a:srgbClr val="595959"/>
                </a:solidFill>
              </a:rPr>
              <a:t>Ajuste</a:t>
            </a:r>
            <a:r>
              <a:rPr lang="es-us" sz="2000" dirty="0">
                <a:solidFill>
                  <a:srgbClr val="595959"/>
                </a:solidFill>
              </a:rPr>
              <a:t> el andamio asegurándose de que las crucetas estén en ángulo recto con los marcos y que los marcos estén paralelos entre sí.  </a:t>
            </a:r>
          </a:p>
        </p:txBody>
      </p:sp>
    </p:spTree>
    <p:extLst>
      <p:ext uri="{BB962C8B-B14F-4D97-AF65-F5344CB8AC3E}">
        <p14:creationId xmlns:p14="http://schemas.microsoft.com/office/powerpoint/2010/main" val="32969011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cess_ladder_2016.jpg"/>
          <p:cNvPicPr>
            <a:picLocks noChangeAspect="1"/>
          </p:cNvPicPr>
          <p:nvPr/>
        </p:nvPicPr>
        <p:blipFill>
          <a:blip r:embed="rId3"/>
          <a:stretch>
            <a:fillRect/>
          </a:stretch>
        </p:blipFill>
        <p:spPr>
          <a:xfrm>
            <a:off x="-1574800" y="482600"/>
            <a:ext cx="5842000" cy="584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p:blipFill>
        <p:spPr>
          <a:xfrm>
            <a:off x="2310737" y="600130"/>
            <a:ext cx="4461841" cy="5686369"/>
          </a:xfrm>
          <a:prstGeom prst="rect">
            <a:avLst/>
          </a:prstGeom>
        </p:spPr>
      </p:pic>
      <p:sp>
        <p:nvSpPr>
          <p:cNvPr id="3" name="TextBox 2"/>
          <p:cNvSpPr txBox="1"/>
          <p:nvPr/>
        </p:nvSpPr>
        <p:spPr>
          <a:xfrm>
            <a:off x="6388100" y="287059"/>
            <a:ext cx="6261100" cy="769441"/>
          </a:xfrm>
          <a:prstGeom prst="rect">
            <a:avLst/>
          </a:prstGeom>
          <a:noFill/>
        </p:spPr>
        <p:txBody>
          <a:bodyPr wrap="square" rtlCol="0">
            <a:spAutoFit/>
          </a:bodyPr>
          <a:lstStyle/>
          <a:p>
            <a:pPr algn="ctr" rtl="0"/>
            <a:r>
              <a:rPr lang="es-us" sz="4400" cap="all">
                <a:solidFill>
                  <a:schemeClr val="accent2"/>
                </a:solidFill>
                <a:latin typeface="+mj-lt"/>
              </a:rPr>
              <a:t>acceso</a:t>
            </a:r>
            <a:endParaRPr lang="en-US" sz="4400" cap="all" dirty="0">
              <a:solidFill>
                <a:schemeClr val="accent2"/>
              </a:solidFill>
              <a:latin typeface="+mj-lt"/>
            </a:endParaRPr>
          </a:p>
        </p:txBody>
      </p:sp>
      <p:sp>
        <p:nvSpPr>
          <p:cNvPr id="6" name="TextBox 5"/>
          <p:cNvSpPr txBox="1"/>
          <p:nvPr/>
        </p:nvSpPr>
        <p:spPr>
          <a:xfrm>
            <a:off x="2426677" y="1485900"/>
            <a:ext cx="4281853" cy="4708981"/>
          </a:xfrm>
          <a:prstGeom prst="rect">
            <a:avLst/>
          </a:prstGeom>
          <a:noFill/>
        </p:spPr>
        <p:txBody>
          <a:bodyPr wrap="square" rtlCol="0">
            <a:spAutoFit/>
          </a:bodyPr>
          <a:lstStyle/>
          <a:p>
            <a:pPr rtl="0"/>
            <a:r>
              <a:rPr lang="es-us" sz="1600" dirty="0">
                <a:solidFill>
                  <a:srgbClr val="595959"/>
                </a:solidFill>
              </a:rPr>
              <a:t>Aproximadamente el 15 % de las lesiones relacionadas con los andamios ocurren cuando los trabajadores suben y bajan. Escalar los marcos de los andamios y las diagonales ha provocado numerosas lesiones y muertes. Para </a:t>
            </a:r>
          </a:p>
          <a:p>
            <a:pPr rtl="0"/>
            <a:r>
              <a:rPr lang="es-us" sz="1600" dirty="0">
                <a:solidFill>
                  <a:srgbClr val="595959"/>
                </a:solidFill>
              </a:rPr>
              <a:t>evitar esto, </a:t>
            </a:r>
          </a:p>
          <a:p>
            <a:pPr rtl="0"/>
            <a:r>
              <a:rPr lang="es-us" sz="1600" dirty="0">
                <a:solidFill>
                  <a:srgbClr val="595959"/>
                </a:solidFill>
              </a:rPr>
              <a:t>proporcione escaleras</a:t>
            </a:r>
          </a:p>
          <a:p>
            <a:pPr rtl="0"/>
            <a:r>
              <a:rPr lang="es-us" sz="1600" dirty="0">
                <a:solidFill>
                  <a:srgbClr val="595959"/>
                </a:solidFill>
              </a:rPr>
              <a:t>o escalones de </a:t>
            </a:r>
            <a:br>
              <a:rPr lang="es-us" sz="1600" dirty="0">
                <a:solidFill>
                  <a:srgbClr val="595959"/>
                </a:solidFill>
              </a:rPr>
            </a:br>
            <a:r>
              <a:rPr lang="es-us" sz="1600" dirty="0">
                <a:solidFill>
                  <a:srgbClr val="595959"/>
                </a:solidFill>
              </a:rPr>
              <a:t>andamios adecuados</a:t>
            </a:r>
          </a:p>
          <a:p>
            <a:pPr rtl="0"/>
            <a:r>
              <a:rPr lang="es-us" sz="1600" dirty="0">
                <a:solidFill>
                  <a:srgbClr val="595959"/>
                </a:solidFill>
              </a:rPr>
              <a:t>para los trabajadores.</a:t>
            </a:r>
          </a:p>
          <a:p>
            <a:pPr rtl="0"/>
            <a:endParaRPr lang="en-US" sz="1600" dirty="0">
              <a:solidFill>
                <a:srgbClr val="595959"/>
              </a:solidFill>
            </a:endParaRPr>
          </a:p>
          <a:p>
            <a:pPr rtl="0"/>
            <a:r>
              <a:rPr lang="es-us" sz="1600" dirty="0">
                <a:solidFill>
                  <a:srgbClr val="595959"/>
                </a:solidFill>
              </a:rPr>
              <a:t>Utilice</a:t>
            </a:r>
          </a:p>
          <a:p>
            <a:pPr rtl="0"/>
            <a:r>
              <a:rPr lang="es-us" sz="1600" dirty="0">
                <a:solidFill>
                  <a:srgbClr val="595959"/>
                </a:solidFill>
              </a:rPr>
              <a:t>técnicas de escalada </a:t>
            </a:r>
          </a:p>
          <a:p>
            <a:pPr rtl="0"/>
            <a:r>
              <a:rPr lang="es-us" sz="1600" dirty="0">
                <a:solidFill>
                  <a:srgbClr val="595959"/>
                </a:solidFill>
              </a:rPr>
              <a:t>seguras (contacto de </a:t>
            </a:r>
            <a:br>
              <a:rPr lang="es-us" sz="1600" dirty="0">
                <a:solidFill>
                  <a:srgbClr val="595959"/>
                </a:solidFill>
              </a:rPr>
            </a:br>
            <a:r>
              <a:rPr lang="es-us" sz="1600" dirty="0">
                <a:solidFill>
                  <a:srgbClr val="595959"/>
                </a:solidFill>
              </a:rPr>
              <a:t>tres puntos, </a:t>
            </a:r>
          </a:p>
          <a:p>
            <a:pPr rtl="0"/>
            <a:r>
              <a:rPr lang="es-us" sz="1600" dirty="0">
                <a:solidFill>
                  <a:srgbClr val="595959"/>
                </a:solidFill>
              </a:rPr>
              <a:t>como se muestra).</a:t>
            </a:r>
          </a:p>
          <a:p>
            <a:pPr rtl="0"/>
            <a:endParaRPr lang="en-US" sz="1400" dirty="0">
              <a:solidFill>
                <a:schemeClr val="tx1">
                  <a:lumMod val="50000"/>
                  <a:lumOff val="50000"/>
                </a:schemeClr>
              </a:solidFill>
            </a:endParaRPr>
          </a:p>
          <a:p>
            <a:pPr rtl="0"/>
            <a:endParaRPr lang="en-US" sz="1400" dirty="0">
              <a:solidFill>
                <a:schemeClr val="tx1">
                  <a:lumMod val="50000"/>
                  <a:lumOff val="50000"/>
                </a:schemeClr>
              </a:solidFill>
            </a:endParaRPr>
          </a:p>
        </p:txBody>
      </p:sp>
      <p:sp>
        <p:nvSpPr>
          <p:cNvPr id="7" name="TextBox 6"/>
          <p:cNvSpPr txBox="1"/>
          <p:nvPr/>
        </p:nvSpPr>
        <p:spPr>
          <a:xfrm>
            <a:off x="7099299" y="1133356"/>
            <a:ext cx="4875823" cy="5478423"/>
          </a:xfrm>
          <a:prstGeom prst="rect">
            <a:avLst/>
          </a:prstGeom>
          <a:noFill/>
        </p:spPr>
        <p:txBody>
          <a:bodyPr wrap="square" rtlCol="0">
            <a:spAutoFit/>
          </a:bodyPr>
          <a:lstStyle/>
          <a:p>
            <a:pPr marL="180000" indent="-180000" rtl="0">
              <a:spcAft>
                <a:spcPts val="1200"/>
              </a:spcAft>
              <a:buFont typeface="Arial"/>
              <a:buChar char="•"/>
            </a:pPr>
            <a:r>
              <a:rPr lang="es-us" sz="2000" dirty="0">
                <a:solidFill>
                  <a:srgbClr val="595959"/>
                </a:solidFill>
              </a:rPr>
              <a:t>Se requiere un acceso adecuado para todos los andamios. Este acceso debe permitir a un trabajador acceder a la plataforma </a:t>
            </a:r>
            <a:r>
              <a:rPr lang="es-us" sz="2000" b="1" i="1" dirty="0">
                <a:solidFill>
                  <a:srgbClr val="595959"/>
                </a:solidFill>
              </a:rPr>
              <a:t>de forma segura</a:t>
            </a:r>
            <a:r>
              <a:rPr lang="es-us" sz="2000" dirty="0">
                <a:solidFill>
                  <a:srgbClr val="595959"/>
                </a:solidFill>
              </a:rPr>
              <a:t>. </a:t>
            </a:r>
          </a:p>
          <a:p>
            <a:pPr marL="180000" indent="-180000" rtl="0">
              <a:spcAft>
                <a:spcPts val="1200"/>
              </a:spcAft>
              <a:buFont typeface="Arial"/>
              <a:buChar char="•"/>
            </a:pPr>
            <a:r>
              <a:rPr lang="es-us" sz="2000" dirty="0">
                <a:solidFill>
                  <a:srgbClr val="595959"/>
                </a:solidFill>
              </a:rPr>
              <a:t>Es una buena práctica extender la escalera a 36 pulgadas (914 mm) por encima de la plataforma, de manera que el trabajador cuente con un sostén al subir o bajar de la plataforma. </a:t>
            </a:r>
          </a:p>
          <a:p>
            <a:pPr marL="180000" indent="-180000" rtl="0">
              <a:spcAft>
                <a:spcPts val="1200"/>
              </a:spcAft>
              <a:buFont typeface="Arial"/>
              <a:buChar char="•"/>
            </a:pPr>
            <a:r>
              <a:rPr lang="es-us" sz="2000" dirty="0">
                <a:solidFill>
                  <a:srgbClr val="595959"/>
                </a:solidFill>
              </a:rPr>
              <a:t>Si la subida es superior a 30 o 35 pies (de 9.1 m a 10.7 m), podrá ser necesaria una plataforma de descanso.</a:t>
            </a:r>
          </a:p>
          <a:p>
            <a:pPr marL="180000" indent="-180000" rtl="0"/>
            <a:endParaRPr lang="en-US" sz="2000" dirty="0">
              <a:solidFill>
                <a:srgbClr val="7F7F7F"/>
              </a:solidFill>
            </a:endParaRPr>
          </a:p>
        </p:txBody>
      </p:sp>
    </p:spTree>
    <p:extLst>
      <p:ext uri="{BB962C8B-B14F-4D97-AF65-F5344CB8AC3E}">
        <p14:creationId xmlns:p14="http://schemas.microsoft.com/office/powerpoint/2010/main" val="14026677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55650" y="1041400"/>
            <a:ext cx="5803900" cy="4826000"/>
          </a:xfrm>
          <a:prstGeom prst="rect">
            <a:avLst/>
          </a:prstGeom>
        </p:spPr>
      </p:pic>
      <p:pic>
        <p:nvPicPr>
          <p:cNvPr id="3" name="Picture 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6877050" y="1308099"/>
            <a:ext cx="4362450" cy="4616763"/>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rcRect/>
          <a:stretch/>
        </p:blipFill>
        <p:spPr>
          <a:xfrm>
            <a:off x="438150" y="266379"/>
            <a:ext cx="3616248" cy="724221"/>
          </a:xfrm>
          <a:prstGeom prst="rect">
            <a:avLst/>
          </a:prstGeom>
        </p:spPr>
      </p:pic>
    </p:spTree>
    <p:extLst>
      <p:ext uri="{BB962C8B-B14F-4D97-AF65-F5344CB8AC3E}">
        <p14:creationId xmlns:p14="http://schemas.microsoft.com/office/powerpoint/2010/main" val="391605816"/>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00646C"/>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652670" y="439459"/>
            <a:ext cx="5014830" cy="769441"/>
          </a:xfrm>
          <a:prstGeom prst="rect">
            <a:avLst/>
          </a:prstGeom>
          <a:noFill/>
        </p:spPr>
        <p:txBody>
          <a:bodyPr wrap="square" rtlCol="0">
            <a:spAutoFit/>
          </a:bodyPr>
          <a:lstStyle/>
          <a:p>
            <a:pPr algn="ctr" rtl="0"/>
            <a:r>
              <a:rPr lang="es-us" sz="4400" cap="all" dirty="0">
                <a:solidFill>
                  <a:schemeClr val="accent2"/>
                </a:solidFill>
                <a:latin typeface="+mj-lt"/>
              </a:rPr>
              <a:t>Puntos clave</a:t>
            </a:r>
            <a:endParaRPr lang="en-US" sz="4400" cap="all" dirty="0">
              <a:solidFill>
                <a:schemeClr val="accent2"/>
              </a:solidFill>
              <a:latin typeface="+mj-lt"/>
            </a:endParaRPr>
          </a:p>
        </p:txBody>
      </p:sp>
      <p:sp>
        <p:nvSpPr>
          <p:cNvPr id="12" name="TextBox 11"/>
          <p:cNvSpPr txBox="1"/>
          <p:nvPr/>
        </p:nvSpPr>
        <p:spPr>
          <a:xfrm>
            <a:off x="2032000" y="1179523"/>
            <a:ext cx="9690100" cy="4985980"/>
          </a:xfrm>
          <a:prstGeom prst="rect">
            <a:avLst/>
          </a:prstGeom>
          <a:noFill/>
        </p:spPr>
        <p:txBody>
          <a:bodyPr wrap="square" rtlCol="0">
            <a:spAutoFit/>
          </a:bodyPr>
          <a:lstStyle/>
          <a:p>
            <a:pPr marL="180000" indent="-180000">
              <a:spcAft>
                <a:spcPts val="1800"/>
              </a:spcAft>
              <a:buFont typeface="Arial"/>
              <a:buChar char="•"/>
            </a:pPr>
            <a:r>
              <a:rPr lang="es-us" sz="2100" dirty="0">
                <a:solidFill>
                  <a:schemeClr val="tx1">
                    <a:lumMod val="65000"/>
                    <a:lumOff val="35000"/>
                  </a:schemeClr>
                </a:solidFill>
              </a:rPr>
              <a:t>Una </a:t>
            </a:r>
            <a:r>
              <a:rPr lang="es-us" sz="2100" cap="all" dirty="0">
                <a:solidFill>
                  <a:schemeClr val="tx1">
                    <a:lumMod val="65000"/>
                    <a:lumOff val="35000"/>
                  </a:schemeClr>
                </a:solidFill>
              </a:rPr>
              <a:t>unidad</a:t>
            </a:r>
            <a:r>
              <a:rPr lang="es-us" sz="2100" dirty="0">
                <a:solidFill>
                  <a:schemeClr val="tx1">
                    <a:lumMod val="65000"/>
                    <a:lumOff val="35000"/>
                  </a:schemeClr>
                </a:solidFill>
              </a:rPr>
              <a:t> básica de andamio de marco es </a:t>
            </a:r>
            <a:r>
              <a:rPr lang="es-ES" sz="2100" dirty="0">
                <a:solidFill>
                  <a:schemeClr val="tx1">
                    <a:lumMod val="65000"/>
                    <a:lumOff val="35000"/>
                  </a:schemeClr>
                </a:solidFill>
              </a:rPr>
              <a:t>la base de todas las configuraciones de andamio.</a:t>
            </a:r>
            <a:endParaRPr lang="es-us" sz="2100" dirty="0">
              <a:solidFill>
                <a:schemeClr val="tx1">
                  <a:lumMod val="65000"/>
                  <a:lumOff val="35000"/>
                </a:schemeClr>
              </a:solidFill>
            </a:endParaRPr>
          </a:p>
          <a:p>
            <a:pPr marL="180000" indent="-180000" rtl="0">
              <a:spcAft>
                <a:spcPts val="1800"/>
              </a:spcAft>
              <a:buFont typeface="Arial"/>
              <a:buChar char="•"/>
            </a:pPr>
            <a:r>
              <a:rPr lang="es-us" sz="2100" dirty="0">
                <a:solidFill>
                  <a:schemeClr val="tx1">
                    <a:lumMod val="65000"/>
                    <a:lumOff val="35000"/>
                  </a:schemeClr>
                </a:solidFill>
              </a:rPr>
              <a:t>Los andamios de marco </a:t>
            </a:r>
            <a:r>
              <a:rPr lang="es-us" sz="2100" cap="all" dirty="0">
                <a:solidFill>
                  <a:schemeClr val="tx1">
                    <a:lumMod val="65000"/>
                    <a:lumOff val="35000"/>
                  </a:schemeClr>
                </a:solidFill>
              </a:rPr>
              <a:t>se deben construir de acuerdo con los pasos</a:t>
            </a:r>
            <a:r>
              <a:rPr lang="es-us" sz="2100" dirty="0">
                <a:solidFill>
                  <a:schemeClr val="tx1">
                    <a:lumMod val="65000"/>
                    <a:lumOff val="35000"/>
                  </a:schemeClr>
                </a:solidFill>
              </a:rPr>
              <a:t> provistos para asegurar que el andamio sea </a:t>
            </a:r>
            <a:r>
              <a:rPr lang="es-us" sz="2100" cap="all" dirty="0">
                <a:solidFill>
                  <a:schemeClr val="tx1">
                    <a:lumMod val="65000"/>
                    <a:lumOff val="35000"/>
                  </a:schemeClr>
                </a:solidFill>
              </a:rPr>
              <a:t>estructuralmente sólido</a:t>
            </a:r>
            <a:r>
              <a:rPr lang="es-us" sz="2100" dirty="0">
                <a:solidFill>
                  <a:schemeClr val="tx1">
                    <a:lumMod val="65000"/>
                    <a:lumOff val="35000"/>
                  </a:schemeClr>
                </a:solidFill>
              </a:rPr>
              <a:t>,</a:t>
            </a:r>
            <a:r>
              <a:rPr lang="es-us" sz="2100" cap="all" dirty="0">
                <a:solidFill>
                  <a:schemeClr val="tx1">
                    <a:lumMod val="65000"/>
                    <a:lumOff val="35000"/>
                  </a:schemeClr>
                </a:solidFill>
              </a:rPr>
              <a:t> fuerte, seguro</a:t>
            </a:r>
            <a:r>
              <a:rPr lang="es-us" sz="2100" dirty="0">
                <a:solidFill>
                  <a:schemeClr val="tx1">
                    <a:lumMod val="65000"/>
                    <a:lumOff val="35000"/>
                  </a:schemeClr>
                </a:solidFill>
              </a:rPr>
              <a:t> y que </a:t>
            </a:r>
            <a:r>
              <a:rPr lang="es-us" sz="2100" cap="all" dirty="0">
                <a:solidFill>
                  <a:schemeClr val="tx1">
                    <a:lumMod val="65000"/>
                    <a:lumOff val="35000"/>
                  </a:schemeClr>
                </a:solidFill>
              </a:rPr>
              <a:t>cumpla con las regulaciones</a:t>
            </a:r>
            <a:r>
              <a:rPr lang="es-us" sz="2100" dirty="0">
                <a:solidFill>
                  <a:schemeClr val="tx1">
                    <a:lumMod val="65000"/>
                    <a:lumOff val="35000"/>
                  </a:schemeClr>
                </a:solidFill>
              </a:rPr>
              <a:t>.</a:t>
            </a:r>
          </a:p>
          <a:p>
            <a:pPr marL="180000" indent="-180000" rtl="0">
              <a:spcAft>
                <a:spcPts val="1800"/>
              </a:spcAft>
              <a:buFont typeface="Arial"/>
              <a:buChar char="•"/>
            </a:pPr>
            <a:r>
              <a:rPr lang="es-us" sz="2100" dirty="0">
                <a:solidFill>
                  <a:schemeClr val="tx1">
                    <a:lumMod val="65000"/>
                    <a:lumOff val="35000"/>
                  </a:schemeClr>
                </a:solidFill>
              </a:rPr>
              <a:t>Seleccione el tamaño de la cruceta para que se ajuste al marco específico que está utilizando. </a:t>
            </a:r>
          </a:p>
          <a:p>
            <a:pPr marL="180000" indent="-180000" rtl="0">
              <a:spcAft>
                <a:spcPts val="1800"/>
              </a:spcAft>
              <a:buFont typeface="Arial"/>
              <a:buChar char="•"/>
            </a:pPr>
            <a:r>
              <a:rPr lang="es-us" sz="2100" cap="all" dirty="0">
                <a:solidFill>
                  <a:schemeClr val="tx1">
                    <a:lumMod val="65000"/>
                    <a:lumOff val="35000"/>
                  </a:schemeClr>
                </a:solidFill>
              </a:rPr>
              <a:t>Las barandas</a:t>
            </a:r>
            <a:r>
              <a:rPr lang="es-us" sz="2100" dirty="0">
                <a:solidFill>
                  <a:schemeClr val="tx1">
                    <a:lumMod val="65000"/>
                    <a:lumOff val="35000"/>
                  </a:schemeClr>
                </a:solidFill>
              </a:rPr>
              <a:t> se deben instalar en </a:t>
            </a:r>
            <a:r>
              <a:rPr lang="es-us" sz="2100" cap="all" dirty="0">
                <a:solidFill>
                  <a:schemeClr val="tx1">
                    <a:lumMod val="65000"/>
                    <a:lumOff val="35000"/>
                  </a:schemeClr>
                </a:solidFill>
              </a:rPr>
              <a:t>todos los lados y extremos abiertos</a:t>
            </a:r>
            <a:r>
              <a:rPr lang="es-us" sz="2100" dirty="0">
                <a:solidFill>
                  <a:schemeClr val="tx1">
                    <a:lumMod val="65000"/>
                    <a:lumOff val="35000"/>
                  </a:schemeClr>
                </a:solidFill>
              </a:rPr>
              <a:t> de las plataformas elevadoras de trabajo por encima de los 10 pies (3 m) (o de acuerdo con las regulaciones locales).</a:t>
            </a:r>
          </a:p>
          <a:p>
            <a:pPr marL="180000" indent="-180000" rtl="0">
              <a:spcAft>
                <a:spcPts val="1800"/>
              </a:spcAft>
              <a:buFont typeface="Arial"/>
              <a:buChar char="•"/>
            </a:pPr>
            <a:r>
              <a:rPr lang="es-us" sz="2100" dirty="0">
                <a:solidFill>
                  <a:schemeClr val="tx1">
                    <a:lumMod val="65000"/>
                    <a:lumOff val="35000"/>
                  </a:schemeClr>
                </a:solidFill>
              </a:rPr>
              <a:t>Todas las plataformas de trabajo </a:t>
            </a:r>
            <a:r>
              <a:rPr lang="es-us" sz="2100" cap="all" dirty="0">
                <a:solidFill>
                  <a:schemeClr val="tx1">
                    <a:lumMod val="65000"/>
                    <a:lumOff val="35000"/>
                  </a:schemeClr>
                </a:solidFill>
              </a:rPr>
              <a:t>deben estar completamente entablonadas. </a:t>
            </a:r>
            <a:r>
              <a:rPr lang="es-us" sz="2100" dirty="0">
                <a:solidFill>
                  <a:schemeClr val="tx1">
                    <a:lumMod val="65000"/>
                    <a:lumOff val="35000"/>
                  </a:schemeClr>
                </a:solidFill>
              </a:rPr>
              <a:t> </a:t>
            </a:r>
          </a:p>
        </p:txBody>
      </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819156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00646C"/>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630392" y="439459"/>
            <a:ext cx="5037108"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3" name="TextBox 12"/>
          <p:cNvSpPr txBox="1"/>
          <p:nvPr/>
        </p:nvSpPr>
        <p:spPr>
          <a:xfrm>
            <a:off x="2197100" y="1422400"/>
            <a:ext cx="8877300" cy="369332"/>
          </a:xfrm>
          <a:prstGeom prst="rect">
            <a:avLst/>
          </a:prstGeom>
          <a:noFill/>
        </p:spPr>
        <p:txBody>
          <a:bodyPr wrap="square" rtlCol="0">
            <a:spAutoFit/>
          </a:bodyPr>
          <a:lstStyle/>
          <a:p>
            <a:pPr rtl="0"/>
            <a:endParaRPr lang="en-US"/>
          </a:p>
        </p:txBody>
      </p:sp>
      <p:sp>
        <p:nvSpPr>
          <p:cNvPr id="14" name="TextBox 13"/>
          <p:cNvSpPr txBox="1"/>
          <p:nvPr/>
        </p:nvSpPr>
        <p:spPr>
          <a:xfrm>
            <a:off x="2032000" y="1281123"/>
            <a:ext cx="9690100" cy="4708981"/>
          </a:xfrm>
          <a:prstGeom prst="rect">
            <a:avLst/>
          </a:prstGeom>
          <a:noFill/>
        </p:spPr>
        <p:txBody>
          <a:bodyPr wrap="square" rtlCol="0">
            <a:spAutoFit/>
          </a:bodyPr>
          <a:lstStyle/>
          <a:p>
            <a:pPr marL="180000" indent="-180000" rtl="0">
              <a:spcAft>
                <a:spcPts val="1800"/>
              </a:spcAft>
              <a:buFont typeface="Arial"/>
              <a:buChar char="•"/>
            </a:pPr>
            <a:r>
              <a:rPr lang="es-us" sz="2100" dirty="0">
                <a:solidFill>
                  <a:srgbClr val="595959"/>
                </a:solidFill>
              </a:rPr>
              <a:t>Proporcionar un ACCESO ADECUADO para los trabajadores.  </a:t>
            </a:r>
          </a:p>
          <a:p>
            <a:pPr marL="180000" indent="-180000" rtl="0">
              <a:spcAft>
                <a:spcPts val="1800"/>
              </a:spcAft>
              <a:buFont typeface="Arial"/>
              <a:buChar char="•"/>
            </a:pPr>
            <a:r>
              <a:rPr lang="es-us" sz="2100" dirty="0">
                <a:solidFill>
                  <a:srgbClr val="595959"/>
                </a:solidFill>
              </a:rPr>
              <a:t>Comience con una </a:t>
            </a:r>
            <a:r>
              <a:rPr lang="es-us" sz="2100" cap="all" dirty="0">
                <a:solidFill>
                  <a:srgbClr val="595959"/>
                </a:solidFill>
              </a:rPr>
              <a:t>base firme</a:t>
            </a:r>
            <a:r>
              <a:rPr lang="es-us" sz="2100" dirty="0">
                <a:solidFill>
                  <a:srgbClr val="595959"/>
                </a:solidFill>
              </a:rPr>
              <a:t> y despeje el área.</a:t>
            </a:r>
          </a:p>
          <a:p>
            <a:pPr marL="180000" indent="-180000" rtl="0">
              <a:spcAft>
                <a:spcPts val="1800"/>
              </a:spcAft>
              <a:buFont typeface="Arial"/>
              <a:buChar char="•"/>
            </a:pPr>
            <a:r>
              <a:rPr lang="es-us" sz="2100" cap="all" dirty="0">
                <a:solidFill>
                  <a:srgbClr val="595959"/>
                </a:solidFill>
              </a:rPr>
              <a:t>Nivele,</a:t>
            </a:r>
            <a:r>
              <a:rPr lang="es-us" sz="2100" dirty="0">
                <a:solidFill>
                  <a:srgbClr val="595959"/>
                </a:solidFill>
              </a:rPr>
              <a:t> ajuste </a:t>
            </a:r>
            <a:r>
              <a:rPr lang="es-us" sz="2100" cap="all" dirty="0">
                <a:solidFill>
                  <a:srgbClr val="595959"/>
                </a:solidFill>
              </a:rPr>
              <a:t>y</a:t>
            </a:r>
            <a:r>
              <a:rPr lang="es-us" sz="2100" dirty="0">
                <a:solidFill>
                  <a:srgbClr val="595959"/>
                </a:solidFill>
              </a:rPr>
              <a:t> </a:t>
            </a:r>
            <a:r>
              <a:rPr lang="es-us" sz="2100" cap="all" dirty="0">
                <a:solidFill>
                  <a:srgbClr val="595959"/>
                </a:solidFill>
              </a:rPr>
              <a:t>aplome el andamio</a:t>
            </a:r>
            <a:r>
              <a:rPr lang="es-us" sz="2100" dirty="0">
                <a:solidFill>
                  <a:srgbClr val="595959"/>
                </a:solidFill>
              </a:rPr>
              <a:t> para evitar problemas.</a:t>
            </a:r>
          </a:p>
          <a:p>
            <a:pPr marL="180000" indent="-180000" rtl="0">
              <a:spcAft>
                <a:spcPts val="1800"/>
              </a:spcAft>
              <a:buFont typeface="Arial"/>
              <a:buChar char="•"/>
            </a:pPr>
            <a:r>
              <a:rPr lang="es-us" sz="2100" dirty="0">
                <a:solidFill>
                  <a:srgbClr val="595959"/>
                </a:solidFill>
              </a:rPr>
              <a:t>El </a:t>
            </a:r>
            <a:r>
              <a:rPr lang="es-us" sz="2100" cap="all" dirty="0">
                <a:solidFill>
                  <a:srgbClr val="595959"/>
                </a:solidFill>
              </a:rPr>
              <a:t>sistema de etiquetas de tres colores</a:t>
            </a:r>
            <a:r>
              <a:rPr lang="es-us" sz="2100" dirty="0">
                <a:solidFill>
                  <a:srgbClr val="595959"/>
                </a:solidFill>
              </a:rPr>
              <a:t> se utiliza en muchos sitios de trabajo para que los trabajadores sepan cuándo el andamio es o no seguro de utilizar. </a:t>
            </a:r>
          </a:p>
          <a:p>
            <a:pPr marL="180000" indent="-180000" rtl="0">
              <a:spcAft>
                <a:spcPts val="1800"/>
              </a:spcAft>
              <a:buFont typeface="Arial"/>
              <a:buChar char="•"/>
            </a:pPr>
            <a:r>
              <a:rPr lang="es-us" sz="2100" dirty="0">
                <a:solidFill>
                  <a:srgbClr val="595959"/>
                </a:solidFill>
              </a:rPr>
              <a:t>La persona competente </a:t>
            </a:r>
            <a:r>
              <a:rPr lang="es-us" sz="2100" cap="all" dirty="0">
                <a:solidFill>
                  <a:srgbClr val="595959"/>
                </a:solidFill>
              </a:rPr>
              <a:t>debe inspeccionar el andamio después de que se haya construido, antes de usarlo</a:t>
            </a:r>
            <a:r>
              <a:rPr lang="es-us" sz="2100" dirty="0">
                <a:solidFill>
                  <a:srgbClr val="595959"/>
                </a:solidFill>
              </a:rPr>
              <a:t> y, como mínimo, debe inspeccionarlo </a:t>
            </a:r>
            <a:r>
              <a:rPr lang="es-us" sz="2100" cap="all" dirty="0">
                <a:solidFill>
                  <a:srgbClr val="595959"/>
                </a:solidFill>
              </a:rPr>
              <a:t>una vez al día, al cambiar de turno</a:t>
            </a:r>
            <a:r>
              <a:rPr lang="es-us" sz="2100" dirty="0">
                <a:solidFill>
                  <a:srgbClr val="595959"/>
                </a:solidFill>
              </a:rPr>
              <a:t> o después de que ocurra algo que pueda haber </a:t>
            </a:r>
            <a:r>
              <a:rPr lang="es-us" sz="2100" cap="all" dirty="0">
                <a:solidFill>
                  <a:srgbClr val="595959"/>
                </a:solidFill>
              </a:rPr>
              <a:t>afectado la estabilidad del andamio.</a:t>
            </a:r>
          </a:p>
        </p:txBody>
      </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6228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2462" y="1392088"/>
            <a:ext cx="7787108" cy="461665"/>
          </a:xfrm>
          <a:prstGeom prst="rect">
            <a:avLst/>
          </a:prstGeom>
          <a:noFill/>
        </p:spPr>
        <p:txBody>
          <a:bodyPr wrap="none" rtlCol="0">
            <a:spAutoFit/>
          </a:bodyPr>
          <a:lstStyle/>
          <a:p>
            <a:pPr algn="ctr" rtl="0"/>
            <a:r>
              <a:rPr lang="es-US" sz="2400">
                <a:solidFill>
                  <a:schemeClr val="tx1">
                    <a:lumMod val="65000"/>
                    <a:lumOff val="35000"/>
                  </a:schemeClr>
                </a:solidFill>
                <a:latin typeface="+mj-lt"/>
              </a:rPr>
              <a:t>Los componentes del andamio de marco incluyen:</a:t>
            </a:r>
            <a:endParaRPr lang="en-US" sz="2400" dirty="0">
              <a:solidFill>
                <a:schemeClr val="tx1">
                  <a:lumMod val="65000"/>
                  <a:lumOff val="35000"/>
                </a:schemeClr>
              </a:solidFill>
              <a:latin typeface="+mj-lt"/>
            </a:endParaRPr>
          </a:p>
        </p:txBody>
      </p:sp>
      <p:sp>
        <p:nvSpPr>
          <p:cNvPr id="3" name="TextBox 2"/>
          <p:cNvSpPr txBox="1"/>
          <p:nvPr/>
        </p:nvSpPr>
        <p:spPr>
          <a:xfrm>
            <a:off x="1507268" y="680759"/>
            <a:ext cx="9177512" cy="769441"/>
          </a:xfrm>
          <a:prstGeom prst="rect">
            <a:avLst/>
          </a:prstGeom>
          <a:noFill/>
        </p:spPr>
        <p:txBody>
          <a:bodyPr wrap="none" rtlCol="0">
            <a:spAutoFit/>
          </a:bodyPr>
          <a:lstStyle/>
          <a:p>
            <a:pPr algn="ctr" rtl="0"/>
            <a:r>
              <a:rPr lang="es-US" sz="4400" cap="all">
                <a:solidFill>
                  <a:srgbClr val="44546A"/>
                </a:solidFill>
                <a:latin typeface="+mj-lt"/>
              </a:rPr>
              <a:t>Componentes del andamio de marco</a:t>
            </a:r>
            <a:endParaRPr lang="en-US" sz="4400" cap="all" dirty="0">
              <a:solidFill>
                <a:srgbClr val="44546A"/>
              </a:solidFill>
              <a:latin typeface="+mj-lt"/>
            </a:endParaRPr>
          </a:p>
        </p:txBody>
      </p:sp>
      <p:grpSp>
        <p:nvGrpSpPr>
          <p:cNvPr id="4" name="Group 18"/>
          <p:cNvGrpSpPr/>
          <p:nvPr/>
        </p:nvGrpSpPr>
        <p:grpSpPr>
          <a:xfrm>
            <a:off x="94815" y="4357000"/>
            <a:ext cx="2521690" cy="900804"/>
            <a:chOff x="1036725" y="4388750"/>
            <a:chExt cx="2521690" cy="900804"/>
          </a:xfrm>
        </p:grpSpPr>
        <p:sp>
          <p:nvSpPr>
            <p:cNvPr id="20" name="TextBox 19"/>
            <p:cNvSpPr txBox="1"/>
            <p:nvPr/>
          </p:nvSpPr>
          <p:spPr>
            <a:xfrm>
              <a:off x="1719892" y="4388750"/>
              <a:ext cx="1155359" cy="400110"/>
            </a:xfrm>
            <a:prstGeom prst="rect">
              <a:avLst/>
            </a:prstGeom>
            <a:noFill/>
          </p:spPr>
          <p:txBody>
            <a:bodyPr wrap="none" rtlCol="0">
              <a:spAutoFit/>
            </a:bodyPr>
            <a:lstStyle/>
            <a:p>
              <a:pPr algn="ctr" rtl="0"/>
              <a:r>
                <a:rPr lang="es-US" sz="2000" cap="all" dirty="0">
                  <a:solidFill>
                    <a:srgbClr val="595959"/>
                  </a:solidFill>
                  <a:latin typeface="+mj-lt"/>
                </a:rPr>
                <a:t>MARCOS</a:t>
              </a:r>
            </a:p>
          </p:txBody>
        </p:sp>
        <p:sp>
          <p:nvSpPr>
            <p:cNvPr id="21" name="Rectangle 20"/>
            <p:cNvSpPr/>
            <p:nvPr/>
          </p:nvSpPr>
          <p:spPr>
            <a:xfrm>
              <a:off x="1036725" y="4766334"/>
              <a:ext cx="2521690" cy="523220"/>
            </a:xfrm>
            <a:prstGeom prst="rect">
              <a:avLst/>
            </a:prstGeom>
          </p:spPr>
          <p:txBody>
            <a:bodyPr wrap="square" rtlCol="0">
              <a:spAutoFit/>
            </a:bodyPr>
            <a:lstStyle/>
            <a:p>
              <a:pPr algn="ctr" rtl="0"/>
              <a:r>
                <a:rPr lang="es-US" sz="1400" dirty="0">
                  <a:solidFill>
                    <a:srgbClr val="595959"/>
                  </a:solidFill>
                </a:rPr>
                <a:t>Variedad de formas y tamaños para diferentes propósitos.</a:t>
              </a:r>
            </a:p>
          </p:txBody>
        </p:sp>
      </p:grpSp>
      <p:grpSp>
        <p:nvGrpSpPr>
          <p:cNvPr id="5" name="Group 22"/>
          <p:cNvGrpSpPr/>
          <p:nvPr/>
        </p:nvGrpSpPr>
        <p:grpSpPr>
          <a:xfrm>
            <a:off x="4669657" y="4378168"/>
            <a:ext cx="2521690" cy="900804"/>
            <a:chOff x="6098390" y="4388750"/>
            <a:chExt cx="2521690" cy="900804"/>
          </a:xfrm>
        </p:grpSpPr>
        <p:sp>
          <p:nvSpPr>
            <p:cNvPr id="25" name="TextBox 24"/>
            <p:cNvSpPr txBox="1"/>
            <p:nvPr/>
          </p:nvSpPr>
          <p:spPr>
            <a:xfrm>
              <a:off x="6362400" y="4388750"/>
              <a:ext cx="1993680" cy="400110"/>
            </a:xfrm>
            <a:prstGeom prst="rect">
              <a:avLst/>
            </a:prstGeom>
            <a:noFill/>
          </p:spPr>
          <p:txBody>
            <a:bodyPr wrap="none" rtlCol="0">
              <a:spAutoFit/>
            </a:bodyPr>
            <a:lstStyle/>
            <a:p>
              <a:pPr algn="ctr" rtl="0"/>
              <a:r>
                <a:rPr lang="es-US" sz="2000" cap="all">
                  <a:solidFill>
                    <a:srgbClr val="595959"/>
                  </a:solidFill>
                  <a:latin typeface="+mj-lt"/>
                </a:rPr>
                <a:t>Crucetas</a:t>
              </a:r>
            </a:p>
          </p:txBody>
        </p:sp>
        <p:sp>
          <p:nvSpPr>
            <p:cNvPr id="26" name="Rectangle 25"/>
            <p:cNvSpPr/>
            <p:nvPr/>
          </p:nvSpPr>
          <p:spPr>
            <a:xfrm>
              <a:off x="6098390" y="4766334"/>
              <a:ext cx="2521690" cy="523220"/>
            </a:xfrm>
            <a:prstGeom prst="rect">
              <a:avLst/>
            </a:prstGeom>
          </p:spPr>
          <p:txBody>
            <a:bodyPr wrap="square" rtlCol="0">
              <a:spAutoFit/>
            </a:bodyPr>
            <a:lstStyle/>
            <a:p>
              <a:pPr algn="ctr" rtl="0"/>
              <a:r>
                <a:rPr lang="es-US" sz="1400">
                  <a:solidFill>
                    <a:srgbClr val="595959"/>
                  </a:solidFill>
                </a:rPr>
                <a:t>Conecta dos marcos. Proporciona estabilidad y resistencia.</a:t>
              </a:r>
            </a:p>
          </p:txBody>
        </p:sp>
      </p:grpSp>
      <p:grpSp>
        <p:nvGrpSpPr>
          <p:cNvPr id="6" name="Group 26"/>
          <p:cNvGrpSpPr/>
          <p:nvPr/>
        </p:nvGrpSpPr>
        <p:grpSpPr>
          <a:xfrm>
            <a:off x="6969101" y="4388750"/>
            <a:ext cx="2521690" cy="1201881"/>
            <a:chOff x="8620080" y="4388750"/>
            <a:chExt cx="2521690" cy="1201881"/>
          </a:xfrm>
        </p:grpSpPr>
        <p:sp>
          <p:nvSpPr>
            <p:cNvPr id="29" name="TextBox 28"/>
            <p:cNvSpPr txBox="1"/>
            <p:nvPr/>
          </p:nvSpPr>
          <p:spPr>
            <a:xfrm>
              <a:off x="9068046" y="4388750"/>
              <a:ext cx="1625765" cy="707886"/>
            </a:xfrm>
            <a:prstGeom prst="rect">
              <a:avLst/>
            </a:prstGeom>
            <a:noFill/>
          </p:spPr>
          <p:txBody>
            <a:bodyPr wrap="none" rtlCol="0">
              <a:spAutoFit/>
            </a:bodyPr>
            <a:lstStyle/>
            <a:p>
              <a:pPr algn="ctr" rtl="0"/>
              <a:r>
                <a:rPr lang="es-US" sz="2000" cap="all" dirty="0">
                  <a:solidFill>
                    <a:srgbClr val="595959"/>
                  </a:solidFill>
                  <a:latin typeface="+mj-lt"/>
                </a:rPr>
                <a:t>Tornillo </a:t>
              </a:r>
              <a:br>
                <a:rPr lang="es-US" sz="2000" cap="all" dirty="0">
                  <a:solidFill>
                    <a:srgbClr val="595959"/>
                  </a:solidFill>
                  <a:latin typeface="+mj-lt"/>
                </a:rPr>
              </a:br>
              <a:r>
                <a:rPr lang="es-US" sz="2000" cap="all" dirty="0">
                  <a:solidFill>
                    <a:srgbClr val="595959"/>
                  </a:solidFill>
                  <a:latin typeface="+mj-lt"/>
                </a:rPr>
                <a:t>nivelador</a:t>
              </a:r>
            </a:p>
          </p:txBody>
        </p:sp>
        <p:sp>
          <p:nvSpPr>
            <p:cNvPr id="30" name="Rectangle 29"/>
            <p:cNvSpPr/>
            <p:nvPr/>
          </p:nvSpPr>
          <p:spPr>
            <a:xfrm>
              <a:off x="8620080" y="5067411"/>
              <a:ext cx="2521690" cy="523220"/>
            </a:xfrm>
            <a:prstGeom prst="rect">
              <a:avLst/>
            </a:prstGeom>
          </p:spPr>
          <p:txBody>
            <a:bodyPr wrap="square" rtlCol="0">
              <a:spAutoFit/>
            </a:bodyPr>
            <a:lstStyle/>
            <a:p>
              <a:pPr algn="ctr" rtl="0"/>
              <a:r>
                <a:rPr lang="es-US" sz="1400" dirty="0">
                  <a:solidFill>
                    <a:srgbClr val="595959"/>
                  </a:solidFill>
                </a:rPr>
                <a:t>Nivela los marcos de los andamios en superficies irregulares.</a:t>
              </a:r>
            </a:p>
          </p:txBody>
        </p:sp>
      </p:grpSp>
      <p:grpSp>
        <p:nvGrpSpPr>
          <p:cNvPr id="7" name="Group 30"/>
          <p:cNvGrpSpPr/>
          <p:nvPr/>
        </p:nvGrpSpPr>
        <p:grpSpPr>
          <a:xfrm>
            <a:off x="2373119" y="4388750"/>
            <a:ext cx="2521690" cy="1168428"/>
            <a:chOff x="3558415" y="4388750"/>
            <a:chExt cx="2521690" cy="1168428"/>
          </a:xfrm>
        </p:grpSpPr>
        <p:sp>
          <p:nvSpPr>
            <p:cNvPr id="32" name="TextBox 31"/>
            <p:cNvSpPr txBox="1"/>
            <p:nvPr/>
          </p:nvSpPr>
          <p:spPr>
            <a:xfrm>
              <a:off x="3710628" y="4388750"/>
              <a:ext cx="2217275" cy="707886"/>
            </a:xfrm>
            <a:prstGeom prst="rect">
              <a:avLst/>
            </a:prstGeom>
            <a:noFill/>
          </p:spPr>
          <p:txBody>
            <a:bodyPr wrap="none" rtlCol="0">
              <a:spAutoFit/>
            </a:bodyPr>
            <a:lstStyle/>
            <a:p>
              <a:pPr algn="ctr" rtl="0"/>
              <a:r>
                <a:rPr lang="es-US" sz="2000" cap="all" dirty="0">
                  <a:solidFill>
                    <a:srgbClr val="595959"/>
                  </a:solidFill>
                  <a:latin typeface="+mj-lt"/>
                </a:rPr>
                <a:t>Perno de </a:t>
              </a:r>
              <a:br>
                <a:rPr lang="es-US" sz="2000" cap="all" dirty="0">
                  <a:solidFill>
                    <a:srgbClr val="595959"/>
                  </a:solidFill>
                  <a:latin typeface="+mj-lt"/>
                </a:rPr>
              </a:br>
              <a:r>
                <a:rPr lang="es-US" sz="2000" cap="all" dirty="0">
                  <a:solidFill>
                    <a:srgbClr val="595959"/>
                  </a:solidFill>
                  <a:latin typeface="+mj-lt"/>
                </a:rPr>
                <a:t>acoplamiento</a:t>
              </a:r>
            </a:p>
          </p:txBody>
        </p:sp>
        <p:sp>
          <p:nvSpPr>
            <p:cNvPr id="33" name="Rectangle 32"/>
            <p:cNvSpPr/>
            <p:nvPr/>
          </p:nvSpPr>
          <p:spPr>
            <a:xfrm>
              <a:off x="3558415" y="5033958"/>
              <a:ext cx="2521690" cy="523220"/>
            </a:xfrm>
            <a:prstGeom prst="rect">
              <a:avLst/>
            </a:prstGeom>
          </p:spPr>
          <p:txBody>
            <a:bodyPr wrap="square" rtlCol="0">
              <a:spAutoFit/>
            </a:bodyPr>
            <a:lstStyle/>
            <a:p>
              <a:pPr algn="ctr" rtl="0"/>
              <a:r>
                <a:rPr lang="es-US" sz="1400" dirty="0">
                  <a:solidFill>
                    <a:srgbClr val="595959"/>
                  </a:solidFill>
                </a:rPr>
                <a:t>Conecte los marcos</a:t>
              </a:r>
            </a:p>
            <a:p>
              <a:pPr algn="ctr" rtl="0"/>
              <a:r>
                <a:rPr lang="es-US" sz="1400" dirty="0">
                  <a:solidFill>
                    <a:srgbClr val="595959"/>
                  </a:solidFill>
                </a:rPr>
                <a:t> de manera vertical.</a:t>
              </a:r>
            </a:p>
          </p:txBody>
        </p:sp>
      </p:grpSp>
      <p:cxnSp>
        <p:nvCxnSpPr>
          <p:cNvPr id="39" name="Straight Connector 38"/>
          <p:cNvCxnSpPr/>
          <p:nvPr/>
        </p:nvCxnSpPr>
        <p:spPr>
          <a:xfrm>
            <a:off x="973837"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56836"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57546" y="4269980"/>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861684" y="424881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26"/>
          <p:cNvGrpSpPr/>
          <p:nvPr/>
        </p:nvGrpSpPr>
        <p:grpSpPr>
          <a:xfrm>
            <a:off x="9460415" y="4382400"/>
            <a:ext cx="2521690" cy="900804"/>
            <a:chOff x="8620080" y="4388750"/>
            <a:chExt cx="2521690" cy="900804"/>
          </a:xfrm>
        </p:grpSpPr>
        <p:sp>
          <p:nvSpPr>
            <p:cNvPr id="36" name="TextBox 35"/>
            <p:cNvSpPr txBox="1"/>
            <p:nvPr/>
          </p:nvSpPr>
          <p:spPr>
            <a:xfrm>
              <a:off x="9144513" y="4388750"/>
              <a:ext cx="1472829" cy="400110"/>
            </a:xfrm>
            <a:prstGeom prst="rect">
              <a:avLst/>
            </a:prstGeom>
            <a:noFill/>
          </p:spPr>
          <p:txBody>
            <a:bodyPr wrap="none" rtlCol="0">
              <a:spAutoFit/>
            </a:bodyPr>
            <a:lstStyle/>
            <a:p>
              <a:pPr algn="ctr" rtl="0"/>
              <a:r>
                <a:rPr lang="es-US" sz="2000" cap="all">
                  <a:solidFill>
                    <a:srgbClr val="595959"/>
                  </a:solidFill>
                  <a:latin typeface="+mj-lt"/>
                </a:rPr>
                <a:t>Placa de base</a:t>
              </a:r>
            </a:p>
          </p:txBody>
        </p:sp>
        <p:sp>
          <p:nvSpPr>
            <p:cNvPr id="37" name="Rectangle 36"/>
            <p:cNvSpPr/>
            <p:nvPr/>
          </p:nvSpPr>
          <p:spPr>
            <a:xfrm>
              <a:off x="8620080" y="4766334"/>
              <a:ext cx="2521690" cy="523220"/>
            </a:xfrm>
            <a:prstGeom prst="rect">
              <a:avLst/>
            </a:prstGeom>
          </p:spPr>
          <p:txBody>
            <a:bodyPr wrap="square" rtlCol="0">
              <a:spAutoFit/>
            </a:bodyPr>
            <a:lstStyle/>
            <a:p>
              <a:pPr algn="ctr" rtl="0"/>
              <a:r>
                <a:rPr lang="es-US" sz="1400">
                  <a:solidFill>
                    <a:srgbClr val="595959"/>
                  </a:solidFill>
                </a:rPr>
                <a:t>Distribuye la carga de la pata. Protege la parte inferior de la pata.</a:t>
              </a:r>
            </a:p>
          </p:txBody>
        </p:sp>
      </p:grpSp>
      <p:cxnSp>
        <p:nvCxnSpPr>
          <p:cNvPr id="38" name="Straight Connector 37"/>
          <p:cNvCxnSpPr/>
          <p:nvPr/>
        </p:nvCxnSpPr>
        <p:spPr>
          <a:xfrm>
            <a:off x="10352998" y="4242463"/>
            <a:ext cx="744351" cy="0"/>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3" name="Picture 42" descr="fixed_base_plate.psd"/>
          <p:cNvPicPr>
            <a:picLocks noChangeAspect="1"/>
          </p:cNvPicPr>
          <p:nvPr/>
        </p:nvPicPr>
        <p:blipFill>
          <a:blip r:embed="rId3"/>
          <a:stretch>
            <a:fillRect/>
          </a:stretch>
        </p:blipFill>
        <p:spPr>
          <a:xfrm>
            <a:off x="10043583" y="2691247"/>
            <a:ext cx="1340630" cy="1425670"/>
          </a:xfrm>
          <a:prstGeom prst="rect">
            <a:avLst/>
          </a:prstGeom>
        </p:spPr>
      </p:pic>
      <p:pic>
        <p:nvPicPr>
          <p:cNvPr id="44" name="Picture 43" descr="Crossbraces.psd"/>
          <p:cNvPicPr>
            <a:picLocks noChangeAspect="1"/>
          </p:cNvPicPr>
          <p:nvPr/>
        </p:nvPicPr>
        <p:blipFill>
          <a:blip r:embed="rId4"/>
          <a:stretch>
            <a:fillRect/>
          </a:stretch>
        </p:blipFill>
        <p:spPr>
          <a:xfrm>
            <a:off x="4672098" y="3091857"/>
            <a:ext cx="2713375" cy="919225"/>
          </a:xfrm>
          <a:prstGeom prst="rect">
            <a:avLst/>
          </a:prstGeom>
        </p:spPr>
      </p:pic>
      <p:pic>
        <p:nvPicPr>
          <p:cNvPr id="45" name="Picture 44" descr="Coupling pin.jpg"/>
          <p:cNvPicPr>
            <a:picLocks noChangeAspect="1"/>
          </p:cNvPicPr>
          <p:nvPr/>
        </p:nvPicPr>
        <p:blipFill>
          <a:blip r:embed="rId5"/>
          <a:stretch>
            <a:fillRect/>
          </a:stretch>
        </p:blipFill>
        <p:spPr>
          <a:xfrm rot="16200000">
            <a:off x="2837012" y="2984080"/>
            <a:ext cx="1590925" cy="611250"/>
          </a:xfrm>
          <a:prstGeom prst="rect">
            <a:avLst/>
          </a:prstGeom>
        </p:spPr>
      </p:pic>
      <p:pic>
        <p:nvPicPr>
          <p:cNvPr id="47" name="Picture 4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stretch>
                <a:fillRect/>
              </a:stretch>
            </p:blipFill>
          </mc:Choice>
          <mc:Fallback>
            <p:blipFill>
              <a:blip r:embed="rId7"/>
              <a:stretch>
                <a:fillRect/>
              </a:stretch>
            </p:blipFill>
          </mc:Fallback>
        </mc:AlternateContent>
        <p:spPr>
          <a:xfrm>
            <a:off x="7990417" y="1672167"/>
            <a:ext cx="1358900" cy="2603500"/>
          </a:xfrm>
          <a:prstGeom prst="rect">
            <a:avLst/>
          </a:prstGeom>
        </p:spPr>
      </p:pic>
      <p:pic>
        <p:nvPicPr>
          <p:cNvPr id="31" name="Picture 30" descr="Frames.jpg"/>
          <p:cNvPicPr>
            <a:picLocks noChangeAspect="1"/>
          </p:cNvPicPr>
          <p:nvPr/>
        </p:nvPicPr>
        <p:blipFill>
          <a:blip r:embed="rId8"/>
          <a:stretch>
            <a:fillRect/>
          </a:stretch>
        </p:blipFill>
        <p:spPr>
          <a:xfrm>
            <a:off x="207772" y="2254250"/>
            <a:ext cx="3014683" cy="1936751"/>
          </a:xfrm>
          <a:prstGeom prst="rect">
            <a:avLst/>
          </a:prstGeom>
        </p:spPr>
      </p:pic>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dissolve">
                                      <p:cBhvr>
                                        <p:cTn id="34" dur="500"/>
                                        <p:tgtEl>
                                          <p:spTgt spid="4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dissolve">
                                      <p:cBhvr>
                                        <p:cTn id="49" dur="500"/>
                                        <p:tgtEl>
                                          <p:spTgt spid="4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par>
                          <p:cTn id="54" fill="hold">
                            <p:stCondLst>
                              <p:cond delay="1000"/>
                            </p:stCondLst>
                            <p:childTnLst>
                              <p:par>
                                <p:cTn id="55" presetID="42"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dissolve">
                                      <p:cBhvr>
                                        <p:cTn id="64" dur="500"/>
                                        <p:tgtEl>
                                          <p:spTgt spid="4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par>
                          <p:cTn id="69" fill="hold">
                            <p:stCondLst>
                              <p:cond delay="1000"/>
                            </p:stCondLst>
                            <p:childTnLst>
                              <p:par>
                                <p:cTn id="70" presetID="42" presetClass="entr" presetSubtype="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dissolve">
                                      <p:cBhvr>
                                        <p:cTn id="79" dur="500"/>
                                        <p:tgtEl>
                                          <p:spTgt spid="43"/>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000"/>
                            </p:stCondLst>
                            <p:childTnLst>
                              <p:par>
                                <p:cTn id="85" presetID="42" presetClass="entr" presetSubtype="0"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9" name="Group 18"/>
          <p:cNvGrpSpPr/>
          <p:nvPr/>
        </p:nvGrpSpPr>
        <p:grpSpPr>
          <a:xfrm>
            <a:off x="12700" y="6105524"/>
            <a:ext cx="4064001" cy="752476"/>
            <a:chOff x="12700" y="6105524"/>
            <a:chExt cx="4064001" cy="752476"/>
          </a:xfrm>
        </p:grpSpPr>
        <p:sp>
          <p:nvSpPr>
            <p:cNvPr id="12" name="Rectangle 11"/>
            <p:cNvSpPr/>
            <p:nvPr/>
          </p:nvSpPr>
          <p:spPr>
            <a:xfrm rot="16200000">
              <a:off x="652462" y="5465762"/>
              <a:ext cx="752476"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97701" y="5479000"/>
              <a:ext cx="726000"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5" name="Rectangle 14"/>
          <p:cNvSpPr/>
          <p:nvPr/>
        </p:nvSpPr>
        <p:spPr>
          <a:xfrm rot="16200000">
            <a:off x="6748464" y="5465763"/>
            <a:ext cx="752474"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80466" y="5465766"/>
            <a:ext cx="752468"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61543" y="2560359"/>
            <a:ext cx="8668960" cy="830997"/>
          </a:xfrm>
          <a:prstGeom prst="rect">
            <a:avLst/>
          </a:prstGeom>
          <a:noFill/>
        </p:spPr>
        <p:txBody>
          <a:bodyPr wrap="none" rtlCol="0">
            <a:spAutoFit/>
          </a:bodyPr>
          <a:lstStyle/>
          <a:p>
            <a:pPr algn="ctr" rtl="0"/>
            <a:r>
              <a:rPr lang="es-us" sz="4800">
                <a:solidFill>
                  <a:schemeClr val="bg1"/>
                </a:solidFill>
              </a:rPr>
              <a:t>ANDAMIO RODANTE</a:t>
            </a:r>
          </a:p>
        </p:txBody>
      </p:sp>
      <p:sp>
        <p:nvSpPr>
          <p:cNvPr id="41" name="Rectangle 40"/>
          <p:cNvSpPr/>
          <p:nvPr/>
        </p:nvSpPr>
        <p:spPr>
          <a:xfrm>
            <a:off x="2127378" y="3341629"/>
            <a:ext cx="7937244" cy="446276"/>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Los andamios rodantes se pueden mover fácilmente</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4076701" y="5194300"/>
            <a:ext cx="2032000" cy="1663700"/>
            <a:chOff x="4076701" y="5194300"/>
            <a:chExt cx="2032000" cy="1663700"/>
          </a:xfrm>
        </p:grpSpPr>
        <p:sp>
          <p:nvSpPr>
            <p:cNvPr id="14" name="Rectangle 13"/>
            <p:cNvSpPr/>
            <p:nvPr/>
          </p:nvSpPr>
          <p:spPr>
            <a:xfrm rot="16200000">
              <a:off x="4260851" y="5010150"/>
              <a:ext cx="1663700"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4813300" y="5638800"/>
              <a:ext cx="939800" cy="769441"/>
            </a:xfrm>
            <a:prstGeom prst="rect">
              <a:avLst/>
            </a:prstGeom>
            <a:noFill/>
          </p:spPr>
          <p:txBody>
            <a:bodyPr wrap="square" rtlCol="0">
              <a:spAutoFit/>
            </a:bodyPr>
            <a:lstStyle/>
            <a:p>
              <a:pPr rtl="0"/>
              <a:r>
                <a:rPr lang="es-us" sz="4400">
                  <a:solidFill>
                    <a:schemeClr val="bg1"/>
                  </a:solidFill>
                </a:rPr>
                <a:t>3</a:t>
              </a:r>
            </a:p>
          </p:txBody>
        </p:sp>
      </p:grpSp>
    </p:spTree>
    <p:extLst>
      <p:ext uri="{BB962C8B-B14F-4D97-AF65-F5344CB8AC3E}">
        <p14:creationId xmlns:p14="http://schemas.microsoft.com/office/powerpoint/2010/main" val="31334773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40" grpId="0"/>
      <p:bldP spid="4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olling Tower Scaffold wladder.jpg"/>
          <p:cNvPicPr>
            <a:picLocks noChangeAspect="1"/>
          </p:cNvPicPr>
          <p:nvPr/>
        </p:nvPicPr>
        <p:blipFill>
          <a:blip r:embed="rId3"/>
          <a:stretch>
            <a:fillRect/>
          </a:stretch>
        </p:blipFill>
        <p:spPr>
          <a:xfrm>
            <a:off x="-12700" y="83127"/>
            <a:ext cx="6858000" cy="6858000"/>
          </a:xfrm>
          <a:prstGeom prst="rect">
            <a:avLst/>
          </a:prstGeom>
        </p:spPr>
      </p:pic>
      <p:sp>
        <p:nvSpPr>
          <p:cNvPr id="17" name="TextBox 16"/>
          <p:cNvSpPr txBox="1"/>
          <p:nvPr/>
        </p:nvSpPr>
        <p:spPr>
          <a:xfrm>
            <a:off x="5917721" y="274359"/>
            <a:ext cx="6107502" cy="1446550"/>
          </a:xfrm>
          <a:prstGeom prst="rect">
            <a:avLst/>
          </a:prstGeom>
          <a:noFill/>
        </p:spPr>
        <p:txBody>
          <a:bodyPr wrap="square" rtlCol="0">
            <a:spAutoFit/>
          </a:bodyPr>
          <a:lstStyle/>
          <a:p>
            <a:pPr algn="ctr" rtl="0"/>
            <a:r>
              <a:rPr lang="es-us" sz="4400" cap="all" dirty="0">
                <a:solidFill>
                  <a:schemeClr val="tx2"/>
                </a:solidFill>
                <a:latin typeface="+mj-lt"/>
              </a:rPr>
              <a:t>ANDAMIOS RODANTES</a:t>
            </a:r>
            <a:endParaRPr lang="en-US" sz="4400" cap="all" dirty="0">
              <a:solidFill>
                <a:schemeClr val="tx2"/>
              </a:solidFill>
              <a:latin typeface="+mj-lt"/>
            </a:endParaRPr>
          </a:p>
        </p:txBody>
      </p:sp>
      <p:sp>
        <p:nvSpPr>
          <p:cNvPr id="18" name="TextBox 17"/>
          <p:cNvSpPr txBox="1"/>
          <p:nvPr/>
        </p:nvSpPr>
        <p:spPr>
          <a:xfrm>
            <a:off x="6340415" y="1816100"/>
            <a:ext cx="5575965" cy="4062651"/>
          </a:xfrm>
          <a:prstGeom prst="rect">
            <a:avLst/>
          </a:prstGeom>
          <a:noFill/>
        </p:spPr>
        <p:txBody>
          <a:bodyPr wrap="square" rtlCol="0">
            <a:spAutoFit/>
          </a:bodyPr>
          <a:lstStyle/>
          <a:p>
            <a:pPr marL="180000" indent="-180000" rtl="0">
              <a:spcAft>
                <a:spcPts val="1200"/>
              </a:spcAft>
              <a:buFont typeface="Arial"/>
              <a:buChar char="•"/>
            </a:pPr>
            <a:r>
              <a:rPr lang="es-us" sz="2400" dirty="0">
                <a:solidFill>
                  <a:schemeClr val="tx1">
                    <a:lumMod val="65000"/>
                    <a:lumOff val="35000"/>
                  </a:schemeClr>
                </a:solidFill>
              </a:rPr>
              <a:t>Las bases utilizan ruedas giratorias en lugar de placas base</a:t>
            </a:r>
            <a:endParaRPr lang="en-US" sz="2400" dirty="0">
              <a:solidFill>
                <a:schemeClr val="tx1">
                  <a:lumMod val="65000"/>
                  <a:lumOff val="35000"/>
                </a:schemeClr>
              </a:solidFill>
            </a:endParaRPr>
          </a:p>
          <a:p>
            <a:pPr marL="180000" indent="-180000" rtl="0">
              <a:spcAft>
                <a:spcPts val="1200"/>
              </a:spcAft>
              <a:buFont typeface="Arial"/>
              <a:buChar char="•"/>
            </a:pPr>
            <a:r>
              <a:rPr lang="es-us" sz="2400" dirty="0">
                <a:solidFill>
                  <a:schemeClr val="tx1">
                    <a:lumMod val="65000"/>
                    <a:lumOff val="35000"/>
                  </a:schemeClr>
                </a:solidFill>
              </a:rPr>
              <a:t>Requiere un refuerzo horizontal diagonal (o refuerzo de base). </a:t>
            </a:r>
          </a:p>
          <a:p>
            <a:pPr marL="180000" indent="-180000" rtl="0">
              <a:spcAft>
                <a:spcPts val="1200"/>
              </a:spcAft>
              <a:buFont typeface="Arial"/>
              <a:buChar char="•"/>
            </a:pPr>
            <a:r>
              <a:rPr lang="es-us" sz="2400" dirty="0">
                <a:solidFill>
                  <a:schemeClr val="tx1">
                    <a:lumMod val="65000"/>
                    <a:lumOff val="35000"/>
                  </a:schemeClr>
                </a:solidFill>
              </a:rPr>
              <a:t>La base debe ser una </a:t>
            </a:r>
            <a:r>
              <a:rPr lang="es-us" sz="2400" cap="all" dirty="0">
                <a:solidFill>
                  <a:schemeClr val="tx1">
                    <a:lumMod val="65000"/>
                    <a:lumOff val="35000"/>
                  </a:schemeClr>
                </a:solidFill>
              </a:rPr>
              <a:t>superficie plana y dura</a:t>
            </a:r>
            <a:r>
              <a:rPr lang="es-us" sz="2400" dirty="0">
                <a:solidFill>
                  <a:schemeClr val="tx1">
                    <a:lumMod val="65000"/>
                    <a:lumOff val="35000"/>
                  </a:schemeClr>
                </a:solidFill>
              </a:rPr>
              <a:t> que pueda soportar las cargas previstas.</a:t>
            </a:r>
          </a:p>
          <a:p>
            <a:pPr marL="180000" indent="-180000" rtl="0"/>
            <a:endParaRPr lang="en-US" sz="2400" dirty="0">
              <a:solidFill>
                <a:schemeClr val="tx1">
                  <a:lumMod val="50000"/>
                  <a:lumOff val="50000"/>
                </a:schemeClr>
              </a:solidFill>
            </a:endParaRPr>
          </a:p>
          <a:p>
            <a:pPr marL="180000" indent="-180000" rtl="0"/>
            <a:endParaRPr lang="en-US" dirty="0"/>
          </a:p>
          <a:p>
            <a:pPr marL="180000" indent="-180000" rtl="0"/>
            <a:endParaRPr lang="en-US" dirty="0"/>
          </a:p>
        </p:txBody>
      </p:sp>
      <p:grpSp>
        <p:nvGrpSpPr>
          <p:cNvPr id="5" name="Group 4">
            <a:extLst>
              <a:ext uri="{FF2B5EF4-FFF2-40B4-BE49-F238E27FC236}">
                <a16:creationId xmlns:a16="http://schemas.microsoft.com/office/drawing/2014/main" id="{ED249EE1-04E2-D543-9028-BC56CB703F51}"/>
              </a:ext>
            </a:extLst>
          </p:cNvPr>
          <p:cNvGrpSpPr/>
          <p:nvPr/>
        </p:nvGrpSpPr>
        <p:grpSpPr>
          <a:xfrm>
            <a:off x="225631" y="5273133"/>
            <a:ext cx="1365252" cy="1029362"/>
            <a:chOff x="225631" y="5273133"/>
            <a:chExt cx="1365252" cy="1029362"/>
          </a:xfrm>
        </p:grpSpPr>
        <p:cxnSp>
          <p:nvCxnSpPr>
            <p:cNvPr id="3" name="Straight Arrow Connector 2">
              <a:extLst>
                <a:ext uri="{FF2B5EF4-FFF2-40B4-BE49-F238E27FC236}">
                  <a16:creationId xmlns:a16="http://schemas.microsoft.com/office/drawing/2014/main" id="{1C5F2699-2222-704F-81A0-003B6D17409B}"/>
                </a:ext>
              </a:extLst>
            </p:cNvPr>
            <p:cNvCxnSpPr/>
            <p:nvPr/>
          </p:nvCxnSpPr>
          <p:spPr>
            <a:xfrm>
              <a:off x="913989" y="5813944"/>
              <a:ext cx="676894" cy="488551"/>
            </a:xfrm>
            <a:prstGeom prst="straightConnector1">
              <a:avLst/>
            </a:prstGeom>
            <a:ln w="38100">
              <a:solidFill>
                <a:srgbClr val="7CA9AD"/>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FB011C-9D60-CB44-822D-53513F073384}"/>
                </a:ext>
              </a:extLst>
            </p:cNvPr>
            <p:cNvSpPr txBox="1"/>
            <p:nvPr/>
          </p:nvSpPr>
          <p:spPr>
            <a:xfrm>
              <a:off x="225631" y="5273133"/>
              <a:ext cx="1258785" cy="307777"/>
            </a:xfrm>
            <a:prstGeom prst="rect">
              <a:avLst/>
            </a:prstGeom>
            <a:noFill/>
          </p:spPr>
          <p:txBody>
            <a:bodyPr wrap="square" rtlCol="0">
              <a:spAutoFit/>
            </a:bodyPr>
            <a:lstStyle/>
            <a:p>
              <a:pPr rtl="0"/>
              <a:r>
                <a:rPr lang="es-us" sz="1400" dirty="0"/>
                <a:t>RUEDA GIRATORIA</a:t>
              </a:r>
            </a:p>
          </p:txBody>
        </p:sp>
      </p:grpSp>
      <p:grpSp>
        <p:nvGrpSpPr>
          <p:cNvPr id="11" name="Group 10">
            <a:extLst>
              <a:ext uri="{FF2B5EF4-FFF2-40B4-BE49-F238E27FC236}">
                <a16:creationId xmlns:a16="http://schemas.microsoft.com/office/drawing/2014/main" id="{1C9AB16B-E078-9D4E-A77E-FEA5743C3FD5}"/>
              </a:ext>
            </a:extLst>
          </p:cNvPr>
          <p:cNvGrpSpPr/>
          <p:nvPr/>
        </p:nvGrpSpPr>
        <p:grpSpPr>
          <a:xfrm>
            <a:off x="3990110" y="5390200"/>
            <a:ext cx="4736671" cy="523220"/>
            <a:chOff x="3990110" y="5390200"/>
            <a:chExt cx="4736671" cy="523220"/>
          </a:xfrm>
        </p:grpSpPr>
        <p:cxnSp>
          <p:nvCxnSpPr>
            <p:cNvPr id="9" name="Straight Arrow Connector 8">
              <a:extLst>
                <a:ext uri="{FF2B5EF4-FFF2-40B4-BE49-F238E27FC236}">
                  <a16:creationId xmlns:a16="http://schemas.microsoft.com/office/drawing/2014/main" id="{61EA2A7F-BBC5-284B-999F-1A267262BEB5}"/>
                </a:ext>
              </a:extLst>
            </p:cNvPr>
            <p:cNvCxnSpPr>
              <a:cxnSpLocks/>
              <a:stCxn id="10" idx="1"/>
            </p:cNvCxnSpPr>
            <p:nvPr/>
          </p:nvCxnSpPr>
          <p:spPr>
            <a:xfrm flipH="1">
              <a:off x="3990110" y="5651810"/>
              <a:ext cx="1801252" cy="261610"/>
            </a:xfrm>
            <a:prstGeom prst="straightConnector1">
              <a:avLst/>
            </a:prstGeom>
            <a:ln w="38100">
              <a:solidFill>
                <a:srgbClr val="518C9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070BA7-D5B5-474B-8A9B-7B3764BAFCC1}"/>
                </a:ext>
              </a:extLst>
            </p:cNvPr>
            <p:cNvSpPr txBox="1"/>
            <p:nvPr/>
          </p:nvSpPr>
          <p:spPr>
            <a:xfrm>
              <a:off x="5791362" y="5390200"/>
              <a:ext cx="2935419" cy="523220"/>
            </a:xfrm>
            <a:prstGeom prst="rect">
              <a:avLst/>
            </a:prstGeom>
            <a:noFill/>
          </p:spPr>
          <p:txBody>
            <a:bodyPr wrap="none" rtlCol="0">
              <a:spAutoFit/>
            </a:bodyPr>
            <a:lstStyle/>
            <a:p>
              <a:pPr rtl="0"/>
              <a:r>
                <a:rPr lang="es-us" sz="1400"/>
                <a:t>REFUERZO HORIZONTAL DIAGONAL</a:t>
              </a:r>
            </a:p>
            <a:p>
              <a:pPr rtl="0"/>
              <a:r>
                <a:rPr lang="es-us" sz="1400"/>
                <a:t>(REFUERZO DE BASE)</a:t>
              </a:r>
            </a:p>
          </p:txBody>
        </p:sp>
      </p:grpSp>
    </p:spTree>
    <p:extLst>
      <p:ext uri="{BB962C8B-B14F-4D97-AF65-F5344CB8AC3E}">
        <p14:creationId xmlns:p14="http://schemas.microsoft.com/office/powerpoint/2010/main" val="380608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ppt_x</p:attrName>
                                        </p:attrNameLst>
                                      </p:cBhvr>
                                      <p:tavLst>
                                        <p:tav tm="0">
                                          <p:val>
                                            <p:strVal val="#ppt_x-.2"/>
                                          </p:val>
                                        </p:tav>
                                        <p:tav tm="100000">
                                          <p:val>
                                            <p:strVal val="#ppt_x"/>
                                          </p:val>
                                        </p:tav>
                                      </p:tavLst>
                                    </p:anim>
                                    <p:anim calcmode="lin" valueType="num">
                                      <p:cBhvr>
                                        <p:cTn id="1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5900" y="1017964"/>
            <a:ext cx="4393645" cy="3088521"/>
          </a:xfrm>
          <a:prstGeom prst="rect">
            <a:avLst/>
          </a:prstGeom>
        </p:spPr>
      </p:pic>
      <p:sp>
        <p:nvSpPr>
          <p:cNvPr id="2" name="TextBox 1"/>
          <p:cNvSpPr txBox="1"/>
          <p:nvPr/>
        </p:nvSpPr>
        <p:spPr>
          <a:xfrm>
            <a:off x="3784600" y="350559"/>
            <a:ext cx="8407400" cy="769441"/>
          </a:xfrm>
          <a:prstGeom prst="rect">
            <a:avLst/>
          </a:prstGeom>
          <a:noFill/>
        </p:spPr>
        <p:txBody>
          <a:bodyPr wrap="square" rtlCol="0">
            <a:spAutoFit/>
          </a:bodyPr>
          <a:lstStyle/>
          <a:p>
            <a:pPr algn="ctr" rtl="0"/>
            <a:r>
              <a:rPr lang="es-us" sz="4400" cap="all">
                <a:solidFill>
                  <a:schemeClr val="tx2"/>
                </a:solidFill>
                <a:latin typeface="+mj-lt"/>
              </a:rPr>
              <a:t>RUEDAS GIRATORIAS</a:t>
            </a:r>
            <a:endParaRPr lang="en-US" sz="4400" cap="all" dirty="0">
              <a:solidFill>
                <a:schemeClr val="tx2"/>
              </a:solidFill>
              <a:latin typeface="+mj-lt"/>
            </a:endParaRPr>
          </a:p>
        </p:txBody>
      </p:sp>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33561" y="3924300"/>
            <a:ext cx="3884532" cy="2743200"/>
          </a:xfrm>
          <a:prstGeom prst="rect">
            <a:avLst/>
          </a:prstGeom>
        </p:spPr>
      </p:pic>
      <p:sp>
        <p:nvSpPr>
          <p:cNvPr id="5" name="TextBox 4"/>
          <p:cNvSpPr txBox="1"/>
          <p:nvPr/>
        </p:nvSpPr>
        <p:spPr>
          <a:xfrm>
            <a:off x="4902199" y="1333500"/>
            <a:ext cx="7010879" cy="5416868"/>
          </a:xfrm>
          <a:prstGeom prst="rect">
            <a:avLst/>
          </a:prstGeom>
          <a:noFill/>
        </p:spPr>
        <p:txBody>
          <a:bodyPr wrap="square" rtlCol="0">
            <a:spAutoFit/>
          </a:bodyPr>
          <a:lstStyle/>
          <a:p>
            <a:pPr marL="180000" indent="-180000" rtl="0">
              <a:spcAft>
                <a:spcPts val="1800"/>
              </a:spcAft>
              <a:buFont typeface="Arial"/>
              <a:buChar char="•"/>
            </a:pPr>
            <a:r>
              <a:rPr lang="es-us" sz="2200" dirty="0">
                <a:solidFill>
                  <a:srgbClr val="595959"/>
                </a:solidFill>
              </a:rPr>
              <a:t>Las ruedas giratorias se pueden insertar y fijar en la pata del andamio de marco o en un tornillo nivelador. Si se utiliza con un tornillo nivelador, la extensión máxima del mismo no puede ser superior a 12 pulgadas (305 mm) para que el andamio sea seguro.</a:t>
            </a:r>
          </a:p>
          <a:p>
            <a:pPr marL="180000" indent="-180000" rtl="0">
              <a:spcAft>
                <a:spcPts val="1800"/>
              </a:spcAft>
              <a:buFont typeface="Arial"/>
              <a:buChar char="•"/>
            </a:pPr>
            <a:r>
              <a:rPr lang="es-us" sz="2200" dirty="0">
                <a:solidFill>
                  <a:srgbClr val="595959"/>
                </a:solidFill>
              </a:rPr>
              <a:t>La rueda giratoria está equipada con un freno de doble acción que impide que ruede y oscile.</a:t>
            </a:r>
          </a:p>
          <a:p>
            <a:pPr marL="180000" indent="-180000" rtl="0">
              <a:spcAft>
                <a:spcPts val="1800"/>
              </a:spcAft>
              <a:buFont typeface="Arial"/>
              <a:buChar char="•"/>
            </a:pPr>
            <a:r>
              <a:rPr lang="es-us" sz="2200" dirty="0">
                <a:solidFill>
                  <a:srgbClr val="595959"/>
                </a:solidFill>
              </a:rPr>
              <a:t>Al menos dos de las ruedas giratorias del andamio rodante deben ser orientables. </a:t>
            </a:r>
          </a:p>
          <a:p>
            <a:pPr marL="180000" indent="-180000" rtl="0">
              <a:spcAft>
                <a:spcPts val="1800"/>
              </a:spcAft>
              <a:buFont typeface="Arial"/>
              <a:buChar char="•"/>
            </a:pPr>
            <a:r>
              <a:rPr lang="es-us" sz="2200" dirty="0">
                <a:solidFill>
                  <a:srgbClr val="595959"/>
                </a:solidFill>
              </a:rPr>
              <a:t>Es importante no exceder la capacidad de carga clasificada de las ruedas giratorias.</a:t>
            </a:r>
          </a:p>
          <a:p>
            <a:pPr marL="180000" indent="-180000" rtl="0"/>
            <a:endParaRPr lang="en-US" sz="2200" dirty="0">
              <a:solidFill>
                <a:srgbClr val="7F7F7F"/>
              </a:solidFill>
            </a:endParaRPr>
          </a:p>
        </p:txBody>
      </p:sp>
    </p:spTree>
    <p:extLst>
      <p:ext uri="{BB962C8B-B14F-4D97-AF65-F5344CB8AC3E}">
        <p14:creationId xmlns:p14="http://schemas.microsoft.com/office/powerpoint/2010/main" val="18044510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olling Tower Scaffold wladder.jpg"/>
          <p:cNvPicPr>
            <a:picLocks noChangeAspect="1"/>
          </p:cNvPicPr>
          <p:nvPr/>
        </p:nvPicPr>
        <p:blipFill>
          <a:blip r:embed="rId3"/>
          <a:stretch>
            <a:fillRect/>
          </a:stretch>
        </p:blipFill>
        <p:spPr>
          <a:xfrm>
            <a:off x="-508000" y="889000"/>
            <a:ext cx="5219700" cy="5219700"/>
          </a:xfrm>
          <a:prstGeom prst="rect">
            <a:avLst/>
          </a:prstGeom>
        </p:spPr>
      </p:pic>
      <p:sp>
        <p:nvSpPr>
          <p:cNvPr id="2" name="TextBox 1"/>
          <p:cNvSpPr txBox="1"/>
          <p:nvPr/>
        </p:nvSpPr>
        <p:spPr>
          <a:xfrm flipH="1">
            <a:off x="4102100" y="1435100"/>
            <a:ext cx="7721598" cy="4524315"/>
          </a:xfrm>
          <a:prstGeom prst="rect">
            <a:avLst/>
          </a:prstGeom>
          <a:noFill/>
        </p:spPr>
        <p:txBody>
          <a:bodyPr wrap="square" rtlCol="0">
            <a:spAutoFit/>
          </a:bodyPr>
          <a:lstStyle/>
          <a:p>
            <a:pPr rtl="0"/>
            <a:r>
              <a:rPr lang="es-us" sz="2400">
                <a:solidFill>
                  <a:srgbClr val="595959"/>
                </a:solidFill>
              </a:rPr>
              <a:t>Un refuerzo horizontal diagonal (refuerzo de base) se fija diagonalmente a través de la torre desde la pata de una estructura por medio de la pata opuesta en la estructura adyacente. </a:t>
            </a:r>
          </a:p>
          <a:p>
            <a:pPr rtl="0"/>
            <a:endParaRPr lang="en-US" sz="2400" dirty="0">
              <a:solidFill>
                <a:srgbClr val="595959"/>
              </a:solidFill>
            </a:endParaRPr>
          </a:p>
          <a:p>
            <a:pPr rtl="0"/>
            <a:r>
              <a:rPr lang="es-us" sz="2400">
                <a:solidFill>
                  <a:srgbClr val="595959"/>
                </a:solidFill>
              </a:rPr>
              <a:t>Proporciona rigidez a la torre, mantiene la torre recta mientras se mueve y evita que la torre se "pliegue" y se derrumbe. </a:t>
            </a:r>
          </a:p>
          <a:p>
            <a:pPr rtl="0"/>
            <a:endParaRPr lang="en-US" sz="2400" dirty="0">
              <a:solidFill>
                <a:srgbClr val="595959"/>
              </a:solidFill>
            </a:endParaRPr>
          </a:p>
          <a:p>
            <a:pPr rtl="0"/>
            <a:r>
              <a:rPr lang="es-us" sz="2400">
                <a:solidFill>
                  <a:srgbClr val="595959"/>
                </a:solidFill>
              </a:rPr>
              <a:t>El primer refuerzo horizontal diagonal se fija en la parte inferior de la torre, lo más cerca posible de las ruedas giratorias. </a:t>
            </a:r>
          </a:p>
        </p:txBody>
      </p:sp>
      <p:sp>
        <p:nvSpPr>
          <p:cNvPr id="3" name="TextBox 2"/>
          <p:cNvSpPr txBox="1"/>
          <p:nvPr/>
        </p:nvSpPr>
        <p:spPr>
          <a:xfrm>
            <a:off x="1244600" y="350559"/>
            <a:ext cx="10236200" cy="769441"/>
          </a:xfrm>
          <a:prstGeom prst="rect">
            <a:avLst/>
          </a:prstGeom>
          <a:noFill/>
        </p:spPr>
        <p:txBody>
          <a:bodyPr wrap="square" rtlCol="0">
            <a:spAutoFit/>
          </a:bodyPr>
          <a:lstStyle/>
          <a:p>
            <a:pPr algn="ctr" rtl="0"/>
            <a:r>
              <a:rPr lang="es-us" sz="4400" cap="all">
                <a:solidFill>
                  <a:srgbClr val="44546A"/>
                </a:solidFill>
                <a:latin typeface="+mj-lt"/>
              </a:rPr>
              <a:t>REFUERZO HORIZONTAL DIAGONAL</a:t>
            </a:r>
            <a:endParaRPr lang="en-US" sz="4400" cap="all" dirty="0">
              <a:solidFill>
                <a:srgbClr val="44546A"/>
              </a:solidFill>
              <a:latin typeface="+mj-lt"/>
            </a:endParaRPr>
          </a:p>
        </p:txBody>
      </p:sp>
      <p:pic>
        <p:nvPicPr>
          <p:cNvPr id="4" name="Picture 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066800" y="5283200"/>
            <a:ext cx="2150400" cy="114300"/>
          </a:xfrm>
          <a:prstGeom prst="straightConnector1">
            <a:avLst/>
          </a:prstGeom>
          <a:ln w="28575" cap="flat" cmpd="sng" algn="ctr">
            <a:solidFill>
              <a:srgbClr val="FF660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7796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mph" presetSubtype="0" accel="50000" decel="50000" fill="hold" nodeType="withEffect">
                                  <p:stCondLst>
                                    <p:cond delay="0"/>
                                  </p:stCondLst>
                                  <p:childTnLst>
                                    <p:animScale>
                                      <p:cBhvr>
                                        <p:cTn id="14"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600817" y="1511300"/>
            <a:ext cx="9016383" cy="2381250"/>
          </a:xfrm>
          <a:prstGeom prst="rect">
            <a:avLst/>
          </a:prstGeom>
        </p:spPr>
      </p:pic>
      <p:sp>
        <p:nvSpPr>
          <p:cNvPr id="3" name="TextBox 2"/>
          <p:cNvSpPr txBox="1"/>
          <p:nvPr/>
        </p:nvSpPr>
        <p:spPr>
          <a:xfrm>
            <a:off x="1244600" y="350559"/>
            <a:ext cx="10236200" cy="769441"/>
          </a:xfrm>
          <a:prstGeom prst="rect">
            <a:avLst/>
          </a:prstGeom>
          <a:noFill/>
        </p:spPr>
        <p:txBody>
          <a:bodyPr wrap="square" rtlCol="0">
            <a:spAutoFit/>
          </a:bodyPr>
          <a:lstStyle/>
          <a:p>
            <a:pPr algn="ctr" rtl="0"/>
            <a:r>
              <a:rPr lang="es-us" sz="4400" cap="all">
                <a:solidFill>
                  <a:srgbClr val="44546A"/>
                </a:solidFill>
                <a:latin typeface="+mj-lt"/>
              </a:rPr>
              <a:t>Tipos de marcos</a:t>
            </a:r>
            <a:endParaRPr lang="en-US" sz="4400" cap="all" dirty="0">
              <a:solidFill>
                <a:srgbClr val="44546A"/>
              </a:solidFill>
              <a:latin typeface="+mj-lt"/>
            </a:endParaRPr>
          </a:p>
        </p:txBody>
      </p:sp>
      <p:sp>
        <p:nvSpPr>
          <p:cNvPr id="4" name="TextBox 3"/>
          <p:cNvSpPr txBox="1"/>
          <p:nvPr/>
        </p:nvSpPr>
        <p:spPr>
          <a:xfrm>
            <a:off x="577970" y="4025900"/>
            <a:ext cx="3282830" cy="1323439"/>
          </a:xfrm>
          <a:prstGeom prst="rect">
            <a:avLst/>
          </a:prstGeom>
          <a:noFill/>
        </p:spPr>
        <p:txBody>
          <a:bodyPr wrap="square" rtlCol="0">
            <a:spAutoFit/>
          </a:bodyPr>
          <a:lstStyle/>
          <a:p>
            <a:pPr algn="ctr" rtl="0"/>
            <a:r>
              <a:rPr lang="es-us" sz="2000" dirty="0">
                <a:solidFill>
                  <a:srgbClr val="767171"/>
                </a:solidFill>
              </a:rPr>
              <a:t>MARCOS FINALES </a:t>
            </a:r>
          </a:p>
          <a:p>
            <a:pPr algn="ctr" rtl="0"/>
            <a:r>
              <a:rPr lang="es-us" sz="2000" dirty="0">
                <a:solidFill>
                  <a:srgbClr val="767171"/>
                </a:solidFill>
              </a:rPr>
              <a:t>(también denominados </a:t>
            </a:r>
            <a:r>
              <a:rPr lang="es-us" sz="2000" b="1" i="1" dirty="0">
                <a:solidFill>
                  <a:srgbClr val="767171"/>
                </a:solidFill>
              </a:rPr>
              <a:t>marcos de albañilería</a:t>
            </a:r>
            <a:r>
              <a:rPr lang="es-us" sz="2000" dirty="0">
                <a:solidFill>
                  <a:srgbClr val="767171"/>
                </a:solidFill>
              </a:rPr>
              <a:t> o </a:t>
            </a:r>
            <a:r>
              <a:rPr lang="es-us" sz="2000" b="1" i="1" dirty="0">
                <a:solidFill>
                  <a:srgbClr val="767171"/>
                </a:solidFill>
              </a:rPr>
              <a:t>marcos de caja</a:t>
            </a:r>
            <a:r>
              <a:rPr lang="es-us" sz="2000" dirty="0">
                <a:solidFill>
                  <a:srgbClr val="767171"/>
                </a:solidFill>
              </a:rPr>
              <a:t>)</a:t>
            </a:r>
          </a:p>
        </p:txBody>
      </p:sp>
      <p:sp>
        <p:nvSpPr>
          <p:cNvPr id="5" name="TextBox 4"/>
          <p:cNvSpPr txBox="1"/>
          <p:nvPr/>
        </p:nvSpPr>
        <p:spPr>
          <a:xfrm>
            <a:off x="3860800" y="4076700"/>
            <a:ext cx="2247900" cy="1323439"/>
          </a:xfrm>
          <a:prstGeom prst="rect">
            <a:avLst/>
          </a:prstGeom>
          <a:noFill/>
        </p:spPr>
        <p:txBody>
          <a:bodyPr wrap="square" rtlCol="0">
            <a:spAutoFit/>
          </a:bodyPr>
          <a:lstStyle/>
          <a:p>
            <a:pPr algn="ctr" rtl="0"/>
            <a:r>
              <a:rPr lang="es-us" sz="2000" dirty="0">
                <a:solidFill>
                  <a:srgbClr val="767171"/>
                </a:solidFill>
              </a:rPr>
              <a:t>MARCOS DE PASO (también denominado </a:t>
            </a:r>
            <a:r>
              <a:rPr lang="es-us" sz="2000" b="1" i="1" dirty="0">
                <a:solidFill>
                  <a:srgbClr val="767171"/>
                </a:solidFill>
              </a:rPr>
              <a:t>marcos de arco</a:t>
            </a:r>
            <a:r>
              <a:rPr lang="es-us" sz="2000" dirty="0">
                <a:solidFill>
                  <a:srgbClr val="767171"/>
                </a:solidFill>
              </a:rPr>
              <a:t>)</a:t>
            </a:r>
          </a:p>
        </p:txBody>
      </p:sp>
      <p:sp>
        <p:nvSpPr>
          <p:cNvPr id="8" name="TextBox 7"/>
          <p:cNvSpPr txBox="1"/>
          <p:nvPr/>
        </p:nvSpPr>
        <p:spPr>
          <a:xfrm>
            <a:off x="6209344" y="4165600"/>
            <a:ext cx="2710372" cy="1323439"/>
          </a:xfrm>
          <a:prstGeom prst="rect">
            <a:avLst/>
          </a:prstGeom>
          <a:noFill/>
        </p:spPr>
        <p:txBody>
          <a:bodyPr wrap="square" rtlCol="0">
            <a:spAutoFit/>
          </a:bodyPr>
          <a:lstStyle/>
          <a:p>
            <a:pPr algn="ctr" rtl="0"/>
            <a:r>
              <a:rPr lang="es-us" sz="2000" dirty="0">
                <a:solidFill>
                  <a:srgbClr val="767171"/>
                </a:solidFill>
              </a:rPr>
              <a:t>MEDIO MARCO</a:t>
            </a:r>
          </a:p>
          <a:p>
            <a:pPr algn="ctr" rtl="0"/>
            <a:r>
              <a:rPr lang="es-us" sz="2000" dirty="0">
                <a:solidFill>
                  <a:srgbClr val="767171"/>
                </a:solidFill>
              </a:rPr>
              <a:t>(también denominados </a:t>
            </a:r>
            <a:r>
              <a:rPr lang="es-us" sz="2000" b="1" i="1" dirty="0">
                <a:solidFill>
                  <a:srgbClr val="767171"/>
                </a:solidFill>
              </a:rPr>
              <a:t>marcos de banco</a:t>
            </a:r>
            <a:r>
              <a:rPr lang="es-us" sz="2000" dirty="0">
                <a:solidFill>
                  <a:srgbClr val="767171"/>
                </a:solidFill>
              </a:rPr>
              <a:t>)</a:t>
            </a:r>
          </a:p>
        </p:txBody>
      </p:sp>
      <p:sp>
        <p:nvSpPr>
          <p:cNvPr id="9" name="TextBox 8"/>
          <p:cNvSpPr txBox="1"/>
          <p:nvPr/>
        </p:nvSpPr>
        <p:spPr>
          <a:xfrm>
            <a:off x="8699499" y="4178300"/>
            <a:ext cx="2704621" cy="400110"/>
          </a:xfrm>
          <a:prstGeom prst="rect">
            <a:avLst/>
          </a:prstGeom>
          <a:noFill/>
        </p:spPr>
        <p:txBody>
          <a:bodyPr wrap="square" rtlCol="0">
            <a:spAutoFit/>
          </a:bodyPr>
          <a:lstStyle/>
          <a:p>
            <a:pPr algn="ctr" rtl="0"/>
            <a:r>
              <a:rPr lang="es-us" sz="2000" dirty="0">
                <a:solidFill>
                  <a:srgbClr val="767171"/>
                </a:solidFill>
              </a:rPr>
              <a:t>ESTRECHO - MARCO</a:t>
            </a:r>
          </a:p>
        </p:txBody>
      </p:sp>
      <p:pic>
        <p:nvPicPr>
          <p:cNvPr id="10" name="Picture 9"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70265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609600" y="736599"/>
            <a:ext cx="4578350" cy="5262471"/>
          </a:xfrm>
          <a:prstGeom prst="rect">
            <a:avLst/>
          </a:prstGeom>
        </p:spPr>
      </p:pic>
      <p:sp>
        <p:nvSpPr>
          <p:cNvPr id="3" name="TextBox 2"/>
          <p:cNvSpPr txBox="1"/>
          <p:nvPr/>
        </p:nvSpPr>
        <p:spPr>
          <a:xfrm>
            <a:off x="493295" y="350559"/>
            <a:ext cx="10987505" cy="769441"/>
          </a:xfrm>
          <a:prstGeom prst="rect">
            <a:avLst/>
          </a:prstGeom>
          <a:noFill/>
        </p:spPr>
        <p:txBody>
          <a:bodyPr wrap="square" rtlCol="0">
            <a:spAutoFit/>
          </a:bodyPr>
          <a:lstStyle/>
          <a:p>
            <a:pPr algn="ctr"/>
            <a:r>
              <a:rPr lang="en-CA" sz="4400" dirty="0"/>
              <a:t>ESTABILIZADORES (O BASE AMPLIADA)</a:t>
            </a:r>
            <a:endParaRPr lang="en-US" sz="4400" dirty="0">
              <a:solidFill>
                <a:srgbClr val="44546A"/>
              </a:solidFill>
            </a:endParaRPr>
          </a:p>
        </p:txBody>
      </p:sp>
      <p:sp>
        <p:nvSpPr>
          <p:cNvPr id="4" name="TextBox 3"/>
          <p:cNvSpPr txBox="1"/>
          <p:nvPr/>
        </p:nvSpPr>
        <p:spPr>
          <a:xfrm>
            <a:off x="733245" y="4533900"/>
            <a:ext cx="1730555" cy="338554"/>
          </a:xfrm>
          <a:prstGeom prst="rect">
            <a:avLst/>
          </a:prstGeom>
          <a:noFill/>
        </p:spPr>
        <p:txBody>
          <a:bodyPr wrap="square" rtlCol="0">
            <a:spAutoFit/>
          </a:bodyPr>
          <a:lstStyle/>
          <a:p>
            <a:pPr rtl="0"/>
            <a:r>
              <a:rPr lang="es-us" sz="1600" dirty="0">
                <a:solidFill>
                  <a:srgbClr val="767171"/>
                </a:solidFill>
              </a:rPr>
              <a:t>ESTABILIZADOR</a:t>
            </a:r>
          </a:p>
        </p:txBody>
      </p:sp>
      <p:sp>
        <p:nvSpPr>
          <p:cNvPr id="5" name="TextBox 4"/>
          <p:cNvSpPr txBox="1"/>
          <p:nvPr/>
        </p:nvSpPr>
        <p:spPr>
          <a:xfrm>
            <a:off x="5207000" y="1409700"/>
            <a:ext cx="6800970" cy="4278094"/>
          </a:xfrm>
          <a:prstGeom prst="rect">
            <a:avLst/>
          </a:prstGeom>
          <a:noFill/>
        </p:spPr>
        <p:txBody>
          <a:bodyPr wrap="square" rtlCol="0">
            <a:spAutoFit/>
          </a:bodyPr>
          <a:lstStyle/>
          <a:p>
            <a:pPr marL="180000" indent="-180000" rtl="0">
              <a:spcAft>
                <a:spcPts val="1800"/>
              </a:spcAft>
              <a:buFont typeface="Arial"/>
              <a:buChar char="•"/>
            </a:pPr>
            <a:r>
              <a:rPr lang="es-us" sz="2200" dirty="0">
                <a:solidFill>
                  <a:srgbClr val="595959"/>
                </a:solidFill>
              </a:rPr>
              <a:t>Los estabilizadores son componentes que se sujetan al marco ampliando la base y permitiendo que la torre se construya más alta.</a:t>
            </a:r>
          </a:p>
          <a:p>
            <a:pPr marL="180000" indent="-180000" rtl="0">
              <a:spcAft>
                <a:spcPts val="1800"/>
              </a:spcAft>
              <a:buFont typeface="Arial"/>
              <a:buChar char="•"/>
            </a:pPr>
            <a:r>
              <a:rPr lang="es-us" sz="2200" dirty="0">
                <a:solidFill>
                  <a:srgbClr val="595959"/>
                </a:solidFill>
              </a:rPr>
              <a:t>Los estabilizadores proporcionan estabilidad al aumentar la dimensión de la base de un andamio, siempre que se supere una relación de ancho de base-altura de 4:1 o 3:1 (según la jurisdicción). </a:t>
            </a:r>
          </a:p>
          <a:p>
            <a:pPr marL="180000" indent="-180000" rtl="0">
              <a:spcAft>
                <a:spcPts val="1800"/>
              </a:spcAft>
              <a:buFont typeface="Arial"/>
              <a:buChar char="•"/>
            </a:pPr>
            <a:r>
              <a:rPr lang="es-us" sz="2200" dirty="0">
                <a:solidFill>
                  <a:srgbClr val="595959"/>
                </a:solidFill>
              </a:rPr>
              <a:t>Los estabilizadores se utilizan comúnmente en los andamios rodantes, pero también se utilizan en las torres estacionarias.</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16764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03950" y="1305575"/>
            <a:ext cx="4787900" cy="4145249"/>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457200" y="1517650"/>
            <a:ext cx="5588000" cy="3594100"/>
          </a:xfrm>
          <a:prstGeom prst="rect">
            <a:avLst/>
          </a:prstGeom>
        </p:spPr>
      </p:pic>
    </p:spTree>
    <p:extLst>
      <p:ext uri="{BB962C8B-B14F-4D97-AF65-F5344CB8AC3E}">
        <p14:creationId xmlns:p14="http://schemas.microsoft.com/office/powerpoint/2010/main" val="4183906621"/>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2A767D"/>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578634" y="439459"/>
            <a:ext cx="5088866"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2" name="TextBox 11"/>
          <p:cNvSpPr txBox="1"/>
          <p:nvPr/>
        </p:nvSpPr>
        <p:spPr>
          <a:xfrm>
            <a:off x="2032000" y="1460500"/>
            <a:ext cx="8890000" cy="5078313"/>
          </a:xfrm>
          <a:prstGeom prst="rect">
            <a:avLst/>
          </a:prstGeom>
          <a:noFill/>
        </p:spPr>
        <p:txBody>
          <a:bodyPr wrap="square" rtlCol="0">
            <a:spAutoFit/>
          </a:bodyPr>
          <a:lstStyle/>
          <a:p>
            <a:pPr marL="180000" indent="-180000" rtl="0">
              <a:spcAft>
                <a:spcPts val="1800"/>
              </a:spcAft>
              <a:buFont typeface="Arial"/>
              <a:buChar char="•"/>
            </a:pPr>
            <a:r>
              <a:rPr lang="es-us" sz="2400" dirty="0">
                <a:solidFill>
                  <a:srgbClr val="595959"/>
                </a:solidFill>
              </a:rPr>
              <a:t>Los andamios rodantes tienen </a:t>
            </a:r>
            <a:r>
              <a:rPr lang="es-us" sz="2400" cap="all" dirty="0">
                <a:solidFill>
                  <a:srgbClr val="595959"/>
                </a:solidFill>
              </a:rPr>
              <a:t>ruedas giratorias en lugar de placas base</a:t>
            </a:r>
            <a:r>
              <a:rPr lang="es-us" sz="2400" dirty="0">
                <a:solidFill>
                  <a:srgbClr val="595959"/>
                </a:solidFill>
              </a:rPr>
              <a:t> y requieren refuerzos horizontales diagonales (refuerzos de base).</a:t>
            </a:r>
          </a:p>
          <a:p>
            <a:pPr marL="180000" indent="-180000" rtl="0">
              <a:spcAft>
                <a:spcPts val="1800"/>
              </a:spcAft>
              <a:buFont typeface="Arial"/>
              <a:buChar char="•"/>
            </a:pPr>
            <a:r>
              <a:rPr lang="es-us" sz="2400" dirty="0">
                <a:solidFill>
                  <a:srgbClr val="595959"/>
                </a:solidFill>
              </a:rPr>
              <a:t>La base debe ser una </a:t>
            </a:r>
            <a:r>
              <a:rPr lang="es-us" sz="2400" cap="all" dirty="0">
                <a:solidFill>
                  <a:srgbClr val="595959"/>
                </a:solidFill>
              </a:rPr>
              <a:t>superficie plana y dura</a:t>
            </a:r>
            <a:r>
              <a:rPr lang="es-us" sz="2400" dirty="0">
                <a:solidFill>
                  <a:srgbClr val="595959"/>
                </a:solidFill>
              </a:rPr>
              <a:t> capaz de soportar las cargas previstas. </a:t>
            </a:r>
          </a:p>
          <a:p>
            <a:pPr marL="180000" indent="-180000" rtl="0">
              <a:spcAft>
                <a:spcPts val="1800"/>
              </a:spcAft>
              <a:buFont typeface="Arial"/>
              <a:buChar char="•"/>
            </a:pPr>
            <a:r>
              <a:rPr lang="es-us" sz="2400" dirty="0">
                <a:solidFill>
                  <a:srgbClr val="595959"/>
                </a:solidFill>
              </a:rPr>
              <a:t>El </a:t>
            </a:r>
            <a:r>
              <a:rPr lang="es-us" sz="2400" cap="all" dirty="0">
                <a:solidFill>
                  <a:srgbClr val="595959"/>
                </a:solidFill>
              </a:rPr>
              <a:t>freno de la rueda giratoria</a:t>
            </a:r>
            <a:r>
              <a:rPr lang="es-us" sz="2400" dirty="0">
                <a:solidFill>
                  <a:srgbClr val="595959"/>
                </a:solidFill>
              </a:rPr>
              <a:t> impide que estas </a:t>
            </a:r>
            <a:r>
              <a:rPr lang="es-us" sz="2400" cap="all" dirty="0">
                <a:solidFill>
                  <a:srgbClr val="595959"/>
                </a:solidFill>
              </a:rPr>
              <a:t>rueden</a:t>
            </a:r>
            <a:r>
              <a:rPr lang="es-us" sz="2400" dirty="0">
                <a:solidFill>
                  <a:srgbClr val="595959"/>
                </a:solidFill>
              </a:rPr>
              <a:t> y </a:t>
            </a:r>
            <a:r>
              <a:rPr lang="es-us" sz="2400" cap="all" dirty="0">
                <a:solidFill>
                  <a:srgbClr val="595959"/>
                </a:solidFill>
              </a:rPr>
              <a:t>giren</a:t>
            </a:r>
            <a:r>
              <a:rPr lang="es-us" sz="2400" dirty="0">
                <a:solidFill>
                  <a:srgbClr val="595959"/>
                </a:solidFill>
              </a:rPr>
              <a:t> (u </a:t>
            </a:r>
            <a:r>
              <a:rPr lang="es-us" sz="2400" cap="all" dirty="0">
                <a:solidFill>
                  <a:srgbClr val="595959"/>
                </a:solidFill>
              </a:rPr>
              <a:t>oscilen</a:t>
            </a:r>
            <a:r>
              <a:rPr lang="es-us" sz="2400" dirty="0">
                <a:solidFill>
                  <a:srgbClr val="595959"/>
                </a:solidFill>
              </a:rPr>
              <a:t>). </a:t>
            </a:r>
          </a:p>
          <a:p>
            <a:pPr marL="180000" indent="-180000" rtl="0">
              <a:spcAft>
                <a:spcPts val="1800"/>
              </a:spcAft>
              <a:buFont typeface="Arial"/>
              <a:buChar char="•"/>
            </a:pPr>
            <a:r>
              <a:rPr lang="es-us" sz="2400" cap="all" dirty="0">
                <a:solidFill>
                  <a:srgbClr val="595959"/>
                </a:solidFill>
              </a:rPr>
              <a:t>Por lo menos dos de las ruedas giratorias</a:t>
            </a:r>
            <a:r>
              <a:rPr lang="es-us" sz="2400" dirty="0">
                <a:solidFill>
                  <a:srgbClr val="595959"/>
                </a:solidFill>
              </a:rPr>
              <a:t> del andamio rodante deben ser </a:t>
            </a:r>
            <a:r>
              <a:rPr lang="es-us" sz="2400" cap="all" dirty="0">
                <a:solidFill>
                  <a:srgbClr val="595959"/>
                </a:solidFill>
              </a:rPr>
              <a:t>orientables</a:t>
            </a:r>
            <a:r>
              <a:rPr lang="es-us" sz="2400" dirty="0">
                <a:solidFill>
                  <a:srgbClr val="595959"/>
                </a:solidFill>
              </a:rPr>
              <a:t>. </a:t>
            </a:r>
          </a:p>
          <a:p>
            <a:pPr marL="180000" indent="-180000" rtl="0"/>
            <a:endParaRPr lang="en-US" sz="2400" dirty="0">
              <a:solidFill>
                <a:srgbClr val="7F7F7F"/>
              </a:solidFill>
            </a:endParaRPr>
          </a:p>
          <a:p>
            <a:pPr marL="180000" indent="-180000" rtl="0"/>
            <a:endParaRPr lang="en-US" sz="2400" dirty="0">
              <a:solidFill>
                <a:srgbClr val="7F7F7F"/>
              </a:solidFill>
            </a:endParaRP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3420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2A767D"/>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733906" y="439459"/>
            <a:ext cx="4933593"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2" name="TextBox 11"/>
          <p:cNvSpPr txBox="1"/>
          <p:nvPr/>
        </p:nvSpPr>
        <p:spPr>
          <a:xfrm>
            <a:off x="2120900" y="1320800"/>
            <a:ext cx="8890000" cy="4693593"/>
          </a:xfrm>
          <a:prstGeom prst="rect">
            <a:avLst/>
          </a:prstGeom>
          <a:noFill/>
        </p:spPr>
        <p:txBody>
          <a:bodyPr wrap="square" rtlCol="0">
            <a:spAutoFit/>
          </a:bodyPr>
          <a:lstStyle/>
          <a:p>
            <a:pPr marL="180000" indent="-180000" rtl="0">
              <a:spcAft>
                <a:spcPts val="1200"/>
              </a:spcAft>
              <a:buFont typeface="Arial"/>
              <a:buChar char="•"/>
            </a:pPr>
            <a:r>
              <a:rPr lang="es-us" sz="2200" cap="all" dirty="0">
                <a:solidFill>
                  <a:srgbClr val="595959"/>
                </a:solidFill>
              </a:rPr>
              <a:t>Un refuerzo horizontal diagonal proporciona rigidez</a:t>
            </a:r>
            <a:r>
              <a:rPr lang="es-us" sz="2200" dirty="0">
                <a:solidFill>
                  <a:srgbClr val="595959"/>
                </a:solidFill>
              </a:rPr>
              <a:t> a la torre, la </a:t>
            </a:r>
            <a:r>
              <a:rPr lang="es-us" sz="2200" cap="all" dirty="0">
                <a:solidFill>
                  <a:srgbClr val="595959"/>
                </a:solidFill>
              </a:rPr>
              <a:t>mantiene recta</a:t>
            </a:r>
            <a:r>
              <a:rPr lang="es-us" sz="2200" dirty="0">
                <a:solidFill>
                  <a:srgbClr val="595959"/>
                </a:solidFill>
              </a:rPr>
              <a:t> mientras es movilizada y </a:t>
            </a:r>
            <a:r>
              <a:rPr lang="es-us" sz="2200" cap="all" dirty="0">
                <a:solidFill>
                  <a:srgbClr val="595959"/>
                </a:solidFill>
              </a:rPr>
              <a:t>evita que se “pliegue” y se derrumbe</a:t>
            </a:r>
            <a:r>
              <a:rPr lang="es-us" sz="2200" dirty="0">
                <a:solidFill>
                  <a:srgbClr val="595959"/>
                </a:solidFill>
              </a:rPr>
              <a:t>. </a:t>
            </a:r>
          </a:p>
          <a:p>
            <a:pPr marL="180000" indent="-180000" rtl="0">
              <a:spcAft>
                <a:spcPts val="1200"/>
              </a:spcAft>
              <a:buFont typeface="Arial"/>
              <a:buChar char="•"/>
            </a:pPr>
            <a:r>
              <a:rPr lang="es-us" sz="2200" dirty="0">
                <a:solidFill>
                  <a:srgbClr val="595959"/>
                </a:solidFill>
              </a:rPr>
              <a:t>Las crucetas horizontales diagonales </a:t>
            </a:r>
            <a:r>
              <a:rPr lang="es-us" sz="2200" cap="all" dirty="0">
                <a:solidFill>
                  <a:srgbClr val="595959"/>
                </a:solidFill>
              </a:rPr>
              <a:t>deben coincidir con el ancho del marco</a:t>
            </a:r>
            <a:r>
              <a:rPr lang="es-us" sz="2200" dirty="0">
                <a:solidFill>
                  <a:srgbClr val="595959"/>
                </a:solidFill>
              </a:rPr>
              <a:t> y la </a:t>
            </a:r>
            <a:r>
              <a:rPr lang="es-us" sz="2200" cap="all" dirty="0">
                <a:solidFill>
                  <a:srgbClr val="595959"/>
                </a:solidFill>
              </a:rPr>
              <a:t>longitud de la cruceta</a:t>
            </a:r>
            <a:r>
              <a:rPr lang="es-us" sz="2200" dirty="0">
                <a:solidFill>
                  <a:srgbClr val="595959"/>
                </a:solidFill>
              </a:rPr>
              <a:t>.</a:t>
            </a:r>
          </a:p>
          <a:p>
            <a:pPr marL="180000" indent="-180000" rtl="0">
              <a:spcAft>
                <a:spcPts val="1800"/>
              </a:spcAft>
              <a:buFont typeface="Arial"/>
              <a:buChar char="•"/>
            </a:pPr>
            <a:r>
              <a:rPr lang="es-us" sz="2200" cap="all" dirty="0">
                <a:solidFill>
                  <a:srgbClr val="595959"/>
                </a:solidFill>
              </a:rPr>
              <a:t>Los marcos</a:t>
            </a:r>
            <a:r>
              <a:rPr lang="es-us" sz="2200" dirty="0">
                <a:solidFill>
                  <a:srgbClr val="595959"/>
                </a:solidFill>
              </a:rPr>
              <a:t> se fabrican en </a:t>
            </a:r>
            <a:r>
              <a:rPr lang="es-us" sz="2200" cap="all" dirty="0">
                <a:solidFill>
                  <a:srgbClr val="595959"/>
                </a:solidFill>
              </a:rPr>
              <a:t>varios </a:t>
            </a:r>
            <a:r>
              <a:rPr lang="es-us" sz="2200" cap="all" dirty="0" err="1">
                <a:solidFill>
                  <a:srgbClr val="595959"/>
                </a:solidFill>
              </a:rPr>
              <a:t>anchos,alturas</a:t>
            </a:r>
            <a:r>
              <a:rPr lang="es-us" sz="2200" dirty="0">
                <a:solidFill>
                  <a:srgbClr val="595959"/>
                </a:solidFill>
              </a:rPr>
              <a:t> y para </a:t>
            </a:r>
            <a:r>
              <a:rPr lang="es-us" sz="2200" cap="all" dirty="0">
                <a:solidFill>
                  <a:srgbClr val="595959"/>
                </a:solidFill>
              </a:rPr>
              <a:t>diversas capacidades de carga. </a:t>
            </a:r>
            <a:endParaRPr lang="en-US" sz="2200" dirty="0">
              <a:solidFill>
                <a:srgbClr val="595959"/>
              </a:solidFill>
            </a:endParaRPr>
          </a:p>
          <a:p>
            <a:pPr marL="180000" indent="-180000" rtl="0">
              <a:buFont typeface="Arial"/>
              <a:buChar char="•"/>
            </a:pPr>
            <a:r>
              <a:rPr lang="es-us" sz="2200" cap="all" dirty="0">
                <a:solidFill>
                  <a:srgbClr val="595959"/>
                </a:solidFill>
              </a:rPr>
              <a:t>Los estabilizadores</a:t>
            </a:r>
            <a:r>
              <a:rPr lang="es-us" sz="2200" dirty="0">
                <a:solidFill>
                  <a:srgbClr val="595959"/>
                </a:solidFill>
              </a:rPr>
              <a:t> son un importante dispositivo de seguridad diseñado para </a:t>
            </a:r>
            <a:r>
              <a:rPr lang="es-us" sz="2200" cap="all" dirty="0">
                <a:solidFill>
                  <a:srgbClr val="595959"/>
                </a:solidFill>
              </a:rPr>
              <a:t>proporcionar estabilidad</a:t>
            </a:r>
            <a:r>
              <a:rPr lang="es-us" sz="2200" dirty="0">
                <a:solidFill>
                  <a:srgbClr val="595959"/>
                </a:solidFill>
              </a:rPr>
              <a:t> cuando la relación de ancho de base-altura de un andamio sea superior a 4:1 o 3.1 (según la normativa local).</a:t>
            </a:r>
          </a:p>
          <a:p>
            <a:pPr marL="180000" indent="-180000" rtl="0"/>
            <a:r>
              <a:rPr lang="es-us" sz="2200" dirty="0">
                <a:solidFill>
                  <a:srgbClr val="7F7F7F"/>
                </a:solidFill>
              </a:rPr>
              <a:t>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0964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52462" y="5465762"/>
            <a:ext cx="752476"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84464" y="5478462"/>
            <a:ext cx="752475"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29701" y="5479000"/>
            <a:ext cx="726000"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299201" y="5016500"/>
            <a:ext cx="1651000"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8767766" y="5465766"/>
            <a:ext cx="752468"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3"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623102" y="2547659"/>
            <a:ext cx="6844241" cy="830997"/>
          </a:xfrm>
          <a:prstGeom prst="rect">
            <a:avLst/>
          </a:prstGeom>
          <a:noFill/>
        </p:spPr>
        <p:txBody>
          <a:bodyPr wrap="none" rtlCol="0">
            <a:spAutoFit/>
          </a:bodyPr>
          <a:lstStyle/>
          <a:p>
            <a:pPr algn="ctr" rtl="0"/>
            <a:r>
              <a:rPr lang="es-us" sz="4800">
                <a:solidFill>
                  <a:schemeClr val="bg1"/>
                </a:solidFill>
              </a:rPr>
              <a:t>ANDAMIOS DE MÚLTIPLES SECCIONES</a:t>
            </a:r>
          </a:p>
        </p:txBody>
      </p:sp>
      <p:sp>
        <p:nvSpPr>
          <p:cNvPr id="41" name="Rectangle 40"/>
          <p:cNvSpPr/>
          <p:nvPr/>
        </p:nvSpPr>
        <p:spPr>
          <a:xfrm>
            <a:off x="1390778" y="3328929"/>
            <a:ext cx="10344022"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Los andamios de marco se pueden CONSTRUIR de MUCHAS maneras diferentes </a:t>
            </a:r>
            <a:endParaRPr lang="id-ID" sz="2200" cap="all" dirty="0">
              <a:solidFill>
                <a:srgbClr val="93F300"/>
              </a:solidFill>
              <a:latin typeface="Source Sans Pro Light" panose="020B0403030403020204" pitchFamily="34" charset="0"/>
            </a:endParaRP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94500" y="5715000"/>
            <a:ext cx="622300" cy="769441"/>
          </a:xfrm>
          <a:prstGeom prst="rect">
            <a:avLst/>
          </a:prstGeom>
          <a:noFill/>
        </p:spPr>
        <p:txBody>
          <a:bodyPr wrap="square" rtlCol="0">
            <a:spAutoFit/>
          </a:bodyPr>
          <a:lstStyle/>
          <a:p>
            <a:pPr rtl="0"/>
            <a:r>
              <a:rPr lang="es-us" sz="4400">
                <a:solidFill>
                  <a:schemeClr val="bg1"/>
                </a:solidFill>
              </a:rPr>
              <a:t>4</a:t>
            </a:r>
          </a:p>
        </p:txBody>
      </p:sp>
    </p:spTree>
    <p:extLst>
      <p:ext uri="{BB962C8B-B14F-4D97-AF65-F5344CB8AC3E}">
        <p14:creationId xmlns:p14="http://schemas.microsoft.com/office/powerpoint/2010/main" val="23696380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3500"/>
                            </p:stCondLst>
                            <p:childTnLst>
                              <p:par>
                                <p:cTn id="45" presetID="22" presetClass="entr" presetSubtype="2"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4500"/>
                            </p:stCondLst>
                            <p:childTnLst>
                              <p:par>
                                <p:cTn id="53" presetID="16" presetClass="entr" presetSubtype="37"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outVertical)">
                                      <p:cBhvr>
                                        <p:cTn id="55" dur="500"/>
                                        <p:tgtEl>
                                          <p:spTgt spid="42"/>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anim calcmode="lin" valueType="num">
                                      <p:cBhvr>
                                        <p:cTn id="59" dur="1000" fill="hold"/>
                                        <p:tgtEl>
                                          <p:spTgt spid="41"/>
                                        </p:tgtEl>
                                        <p:attrNameLst>
                                          <p:attrName>ppt_x</p:attrName>
                                        </p:attrNameLst>
                                      </p:cBhvr>
                                      <p:tavLst>
                                        <p:tav tm="0">
                                          <p:val>
                                            <p:strVal val="#ppt_x"/>
                                          </p:val>
                                        </p:tav>
                                        <p:tav tm="100000">
                                          <p:val>
                                            <p:strVal val="#ppt_x"/>
                                          </p:val>
                                        </p:tav>
                                      </p:tavLst>
                                    </p:anim>
                                    <p:anim calcmode="lin" valueType="num">
                                      <p:cBhvr>
                                        <p:cTn id="60" dur="1000" fill="hold"/>
                                        <p:tgtEl>
                                          <p:spTgt spid="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032000"/>
            <a:ext cx="5105400" cy="4555093"/>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chemeClr val="tx1">
                    <a:lumMod val="65000"/>
                    <a:lumOff val="35000"/>
                  </a:schemeClr>
                </a:solidFill>
              </a:rPr>
              <a:t>Fácil</a:t>
            </a:r>
            <a:r>
              <a:rPr lang="es-US" sz="2000" dirty="0">
                <a:solidFill>
                  <a:srgbClr val="7F7F7F"/>
                </a:solidFill>
              </a:rPr>
              <a:t> </a:t>
            </a:r>
            <a:r>
              <a:rPr lang="es-US" sz="2000" dirty="0">
                <a:solidFill>
                  <a:schemeClr val="tx1">
                    <a:lumMod val="65000"/>
                    <a:lumOff val="35000"/>
                  </a:schemeClr>
                </a:solidFill>
              </a:rPr>
              <a:t>de construir</a:t>
            </a:r>
          </a:p>
          <a:p>
            <a:pPr marL="198000" indent="-198000" rtl="0">
              <a:spcAft>
                <a:spcPts val="1000"/>
              </a:spcAft>
              <a:buFont typeface="Arial"/>
              <a:buChar char="•"/>
            </a:pPr>
            <a:r>
              <a:rPr lang="es-US" sz="2000" dirty="0">
                <a:solidFill>
                  <a:schemeClr val="tx1">
                    <a:lumMod val="65000"/>
                    <a:lumOff val="35000"/>
                  </a:schemeClr>
                </a:solidFill>
              </a:rPr>
              <a:t>Muchos </a:t>
            </a:r>
            <a:r>
              <a:rPr lang="es-US" sz="2000" cap="all" dirty="0">
                <a:solidFill>
                  <a:schemeClr val="tx1">
                    <a:lumMod val="65000"/>
                    <a:lumOff val="35000"/>
                  </a:schemeClr>
                </a:solidFill>
              </a:rPr>
              <a:t>estilos, tamaños </a:t>
            </a:r>
            <a:r>
              <a:rPr lang="es-US" sz="2000" dirty="0">
                <a:solidFill>
                  <a:schemeClr val="tx1">
                    <a:lumMod val="65000"/>
                    <a:lumOff val="35000"/>
                  </a:schemeClr>
                </a:solidFill>
              </a:rPr>
              <a:t>y </a:t>
            </a:r>
            <a:r>
              <a:rPr lang="es-US" sz="2000" cap="all" dirty="0">
                <a:solidFill>
                  <a:schemeClr val="tx1">
                    <a:lumMod val="65000"/>
                    <a:lumOff val="35000"/>
                  </a:schemeClr>
                </a:solidFill>
              </a:rPr>
              <a:t>capacidades</a:t>
            </a:r>
            <a:r>
              <a:rPr lang="es-US" sz="2000" dirty="0">
                <a:solidFill>
                  <a:schemeClr val="tx1">
                    <a:lumMod val="65000"/>
                    <a:lumOff val="35000"/>
                  </a:schemeClr>
                </a:solidFill>
              </a:rPr>
              <a:t> de marcos diferentes disponibles</a:t>
            </a:r>
          </a:p>
          <a:p>
            <a:pPr marL="198000" indent="-198000" rtl="0">
              <a:spcAft>
                <a:spcPts val="1000"/>
              </a:spcAft>
              <a:buFont typeface="Arial"/>
              <a:buChar char="•"/>
            </a:pPr>
            <a:r>
              <a:rPr lang="es-US" sz="2000" cap="all" dirty="0">
                <a:solidFill>
                  <a:schemeClr val="tx1">
                    <a:lumMod val="65000"/>
                    <a:lumOff val="35000"/>
                  </a:schemeClr>
                </a:solidFill>
              </a:rPr>
              <a:t>Los componentes</a:t>
            </a:r>
            <a:r>
              <a:rPr lang="es-US" sz="2000" dirty="0">
                <a:solidFill>
                  <a:schemeClr val="tx1">
                    <a:lumMod val="65000"/>
                    <a:lumOff val="35000"/>
                  </a:schemeClr>
                </a:solidFill>
              </a:rPr>
              <a:t> están</a:t>
            </a:r>
            <a:r>
              <a:rPr lang="es-US" sz="2000" cap="all" dirty="0">
                <a:solidFill>
                  <a:schemeClr val="tx1">
                    <a:lumMod val="65000"/>
                    <a:lumOff val="35000"/>
                  </a:schemeClr>
                </a:solidFill>
              </a:rPr>
              <a:t> ampliamente disponibles</a:t>
            </a:r>
            <a:endParaRPr lang="en-US" sz="2000" dirty="0">
              <a:solidFill>
                <a:schemeClr val="tx1">
                  <a:lumMod val="65000"/>
                  <a:lumOff val="35000"/>
                </a:schemeClr>
              </a:solidFill>
            </a:endParaRPr>
          </a:p>
          <a:p>
            <a:pPr marL="198000" indent="-198000" rtl="0">
              <a:spcAft>
                <a:spcPts val="1000"/>
              </a:spcAft>
              <a:buFont typeface="Arial"/>
              <a:buChar char="•"/>
            </a:pPr>
            <a:r>
              <a:rPr lang="es-US" sz="2000" dirty="0">
                <a:solidFill>
                  <a:schemeClr val="tx1">
                    <a:lumMod val="65000"/>
                    <a:lumOff val="35000"/>
                  </a:schemeClr>
                </a:solidFill>
              </a:rPr>
              <a:t>Se requiere un </a:t>
            </a:r>
            <a:r>
              <a:rPr lang="es-US" sz="2000" cap="all" dirty="0">
                <a:solidFill>
                  <a:schemeClr val="tx1">
                    <a:lumMod val="65000"/>
                    <a:lumOff val="35000"/>
                  </a:schemeClr>
                </a:solidFill>
              </a:rPr>
              <a:t>mínimo</a:t>
            </a:r>
            <a:r>
              <a:rPr lang="es-US" sz="2000" dirty="0">
                <a:solidFill>
                  <a:schemeClr val="tx1">
                    <a:lumMod val="65000"/>
                    <a:lumOff val="35000"/>
                  </a:schemeClr>
                </a:solidFill>
              </a:rPr>
              <a:t> de </a:t>
            </a:r>
            <a:r>
              <a:rPr lang="es-US" sz="2000" cap="all" dirty="0">
                <a:solidFill>
                  <a:schemeClr val="tx1">
                    <a:lumMod val="65000"/>
                    <a:lumOff val="35000"/>
                  </a:schemeClr>
                </a:solidFill>
              </a:rPr>
              <a:t>experiencia</a:t>
            </a:r>
          </a:p>
          <a:p>
            <a:pPr marL="198000" indent="-198000" rtl="0">
              <a:spcAft>
                <a:spcPts val="1000"/>
              </a:spcAft>
              <a:buFont typeface="Arial"/>
              <a:buChar char="•"/>
            </a:pPr>
            <a:r>
              <a:rPr lang="es-US" sz="2000" dirty="0">
                <a:solidFill>
                  <a:schemeClr val="tx1">
                    <a:lumMod val="65000"/>
                    <a:lumOff val="35000"/>
                  </a:schemeClr>
                </a:solidFill>
              </a:rPr>
              <a:t>Costos de </a:t>
            </a:r>
            <a:r>
              <a:rPr lang="es-US" sz="2000" cap="all" dirty="0">
                <a:solidFill>
                  <a:schemeClr val="tx1">
                    <a:lumMod val="65000"/>
                    <a:lumOff val="35000"/>
                  </a:schemeClr>
                </a:solidFill>
              </a:rPr>
              <a:t>mano de obra</a:t>
            </a:r>
            <a:r>
              <a:rPr lang="es-US" sz="2000" dirty="0">
                <a:solidFill>
                  <a:schemeClr val="tx1">
                    <a:lumMod val="65000"/>
                    <a:lumOff val="35000"/>
                  </a:schemeClr>
                </a:solidFill>
              </a:rPr>
              <a:t> relativamente bajos</a:t>
            </a:r>
          </a:p>
          <a:p>
            <a:pPr marL="198000" indent="-198000" rtl="0">
              <a:spcAft>
                <a:spcPts val="1000"/>
              </a:spcAft>
              <a:buFont typeface="Arial"/>
              <a:buChar char="•"/>
            </a:pPr>
            <a:r>
              <a:rPr lang="es-US" sz="2000" dirty="0">
                <a:solidFill>
                  <a:schemeClr val="tx1">
                    <a:lumMod val="65000"/>
                    <a:lumOff val="35000"/>
                  </a:schemeClr>
                </a:solidFill>
              </a:rPr>
              <a:t>Sistema </a:t>
            </a:r>
            <a:r>
              <a:rPr lang="es-US" sz="2000" cap="all" dirty="0">
                <a:solidFill>
                  <a:schemeClr val="tx1">
                    <a:lumMod val="65000"/>
                    <a:lumOff val="35000"/>
                  </a:schemeClr>
                </a:solidFill>
              </a:rPr>
              <a:t>sencillo</a:t>
            </a:r>
          </a:p>
          <a:p>
            <a:pPr marL="198000" indent="-198000" rtl="0">
              <a:spcAft>
                <a:spcPts val="1000"/>
              </a:spcAft>
              <a:buFont typeface="Arial"/>
              <a:buChar char="•"/>
            </a:pPr>
            <a:r>
              <a:rPr lang="es-US" sz="2000" dirty="0">
                <a:solidFill>
                  <a:schemeClr val="tx1">
                    <a:lumMod val="65000"/>
                    <a:lumOff val="35000"/>
                  </a:schemeClr>
                </a:solidFill>
              </a:rPr>
              <a:t>se requieren </a:t>
            </a:r>
            <a:r>
              <a:rPr lang="es-US" sz="2000" cap="all" dirty="0">
                <a:solidFill>
                  <a:schemeClr val="tx1">
                    <a:lumMod val="65000"/>
                    <a:lumOff val="35000"/>
                  </a:schemeClr>
                </a:solidFill>
              </a:rPr>
              <a:t>menos componentes </a:t>
            </a:r>
          </a:p>
        </p:txBody>
      </p:sp>
      <p:sp>
        <p:nvSpPr>
          <p:cNvPr id="4" name="TextBox 3"/>
          <p:cNvSpPr txBox="1"/>
          <p:nvPr/>
        </p:nvSpPr>
        <p:spPr>
          <a:xfrm>
            <a:off x="6680200" y="2324100"/>
            <a:ext cx="5194300" cy="2503249"/>
          </a:xfrm>
          <a:prstGeom prst="rect">
            <a:avLst/>
          </a:prstGeom>
          <a:noFill/>
        </p:spPr>
        <p:txBody>
          <a:bodyPr wrap="square" rtlCol="0">
            <a:spAutoFit/>
          </a:bodyPr>
          <a:lstStyle/>
          <a:p>
            <a:pPr marL="198000" indent="-198000" rtl="0">
              <a:spcAft>
                <a:spcPts val="1000"/>
              </a:spcAft>
              <a:buFont typeface="Arial"/>
              <a:buChar char="•"/>
            </a:pPr>
            <a:r>
              <a:rPr lang="es-US" sz="2000" cap="all" dirty="0">
                <a:solidFill>
                  <a:srgbClr val="595959"/>
                </a:solidFill>
              </a:rPr>
              <a:t>Menos versátil</a:t>
            </a:r>
            <a:r>
              <a:rPr lang="es-US" sz="2000" dirty="0">
                <a:solidFill>
                  <a:srgbClr val="595959"/>
                </a:solidFill>
              </a:rPr>
              <a:t> que otros tipos de andamio. </a:t>
            </a:r>
          </a:p>
          <a:p>
            <a:pPr marL="198000" indent="-198000" rtl="0">
              <a:spcAft>
                <a:spcPts val="1000"/>
              </a:spcAft>
              <a:buFont typeface="Arial"/>
              <a:buChar char="•"/>
            </a:pPr>
            <a:r>
              <a:rPr lang="es-US" sz="2000" cap="all" dirty="0">
                <a:solidFill>
                  <a:srgbClr val="595959"/>
                </a:solidFill>
              </a:rPr>
              <a:t>No es práctico</a:t>
            </a:r>
            <a:r>
              <a:rPr lang="es-US" sz="2000" dirty="0">
                <a:solidFill>
                  <a:srgbClr val="595959"/>
                </a:solidFill>
              </a:rPr>
              <a:t> para su uso en </a:t>
            </a:r>
            <a:r>
              <a:rPr lang="es-US" sz="2000" cap="all" dirty="0">
                <a:solidFill>
                  <a:srgbClr val="595959"/>
                </a:solidFill>
              </a:rPr>
              <a:t>  espacios confinados.</a:t>
            </a:r>
            <a:endParaRPr lang="en-US" sz="2000" dirty="0">
              <a:solidFill>
                <a:srgbClr val="595959"/>
              </a:solidFill>
            </a:endParaRPr>
          </a:p>
          <a:p>
            <a:pPr marL="198000" indent="-198000">
              <a:spcAft>
                <a:spcPts val="1000"/>
              </a:spcAft>
              <a:buFont typeface="Arial"/>
              <a:buChar char="•"/>
            </a:pPr>
            <a:r>
              <a:rPr lang="es-US" sz="2000" dirty="0">
                <a:solidFill>
                  <a:srgbClr val="595959"/>
                </a:solidFill>
              </a:rPr>
              <a:t>DIFÍCIL de construir alrededor de </a:t>
            </a:r>
            <a:r>
              <a:rPr lang="es-US" sz="2000" cap="all" dirty="0">
                <a:solidFill>
                  <a:srgbClr val="595959"/>
                </a:solidFill>
              </a:rPr>
              <a:t>  obstrucciones </a:t>
            </a:r>
            <a:r>
              <a:rPr lang="es-US" sz="2000" dirty="0">
                <a:solidFill>
                  <a:srgbClr val="595959"/>
                </a:solidFill>
              </a:rPr>
              <a:t>o</a:t>
            </a:r>
            <a:r>
              <a:rPr lang="es-US" sz="2000" cap="all" dirty="0">
                <a:solidFill>
                  <a:srgbClr val="595959"/>
                </a:solidFill>
              </a:rPr>
              <a:t> </a:t>
            </a:r>
            <a:r>
              <a:rPr lang="en-CA" sz="2000" dirty="0">
                <a:solidFill>
                  <a:schemeClr val="tx1">
                    <a:lumMod val="65000"/>
                    <a:lumOff val="35000"/>
                  </a:schemeClr>
                </a:solidFill>
              </a:rPr>
              <a:t>FORMAS IRREGULARES</a:t>
            </a:r>
            <a:endParaRPr lang="es-US" sz="2000" cap="all" dirty="0">
              <a:solidFill>
                <a:schemeClr val="tx1">
                  <a:lumMod val="65000"/>
                  <a:lumOff val="35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9" name="Straight Connector 8"/>
          <p:cNvCxnSpPr/>
          <p:nvPr/>
        </p:nvCxnSpPr>
        <p:spPr>
          <a:xfrm rot="5400000">
            <a:off x="3567906" y="3886200"/>
            <a:ext cx="4979194" cy="794"/>
          </a:xfrm>
          <a:prstGeom prst="line">
            <a:avLst/>
          </a:prstGeom>
          <a:ln w="12700" cap="flat" cmpd="sng" algn="ctr">
            <a:solidFill>
              <a:schemeClr val="tx1">
                <a:lumMod val="75000"/>
                <a:lumOff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51200" y="419100"/>
            <a:ext cx="5638800" cy="769441"/>
          </a:xfrm>
          <a:prstGeom prst="rect">
            <a:avLst/>
          </a:prstGeom>
          <a:noFill/>
        </p:spPr>
        <p:txBody>
          <a:bodyPr wrap="square" rtlCol="0">
            <a:spAutoFit/>
          </a:bodyPr>
          <a:lstStyle/>
          <a:p>
            <a:pPr rtl="0"/>
            <a:r>
              <a:rPr lang="es-US" sz="4400" dirty="0">
                <a:solidFill>
                  <a:schemeClr val="tx2"/>
                </a:solidFill>
              </a:rPr>
              <a:t>ANDAMIOS DE MARCO</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1000"/>
                            </p:stCondLst>
                            <p:childTnLst>
                              <p:par>
                                <p:cTn id="15" presetID="7"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style.rotation</p:attrName>
                                        </p:attrNameLst>
                                      </p:cBhvr>
                                      <p:tavLst>
                                        <p:tav tm="0">
                                          <p:val>
                                            <p:fltVal val="720"/>
                                          </p:val>
                                        </p:tav>
                                        <p:tav tm="100000">
                                          <p:val>
                                            <p:fltVal val="0"/>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ppt_w</p:attrName>
                                        </p:attrNameLst>
                                      </p:cBhvr>
                                      <p:tavLst>
                                        <p:tav tm="0">
                                          <p:val>
                                            <p:fltVal val="0"/>
                                          </p:val>
                                        </p:tav>
                                        <p:tav tm="100000">
                                          <p:val>
                                            <p:strVal val="#ppt_w"/>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4156" y="680759"/>
            <a:ext cx="4723769" cy="830997"/>
          </a:xfrm>
          <a:prstGeom prst="rect">
            <a:avLst/>
          </a:prstGeom>
          <a:noFill/>
        </p:spPr>
        <p:txBody>
          <a:bodyPr wrap="none" rtlCol="0">
            <a:spAutoFit/>
          </a:bodyPr>
          <a:lstStyle/>
          <a:p>
            <a:pPr algn="ctr" rtl="0"/>
            <a:r>
              <a:rPr lang="es-us" sz="4800" cap="all">
                <a:solidFill>
                  <a:schemeClr val="accent2"/>
                </a:solidFill>
                <a:latin typeface="+mj-lt"/>
              </a:rPr>
              <a:t>ANDAMIO DE TENDIDO CONTINUO</a:t>
            </a:r>
            <a:endParaRPr lang="en-US" sz="4800" cap="all" dirty="0">
              <a:solidFill>
                <a:schemeClr val="accent2"/>
              </a:solidFill>
              <a:latin typeface="+mj-lt"/>
            </a:endParaRPr>
          </a:p>
        </p:txBody>
      </p:sp>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15433" y="1638300"/>
            <a:ext cx="4758267" cy="3568700"/>
          </a:xfrm>
          <a:prstGeom prst="rect">
            <a:avLst/>
          </a:prstGeom>
        </p:spPr>
      </p:pic>
      <p:sp>
        <p:nvSpPr>
          <p:cNvPr id="7" name="TextBox 6"/>
          <p:cNvSpPr txBox="1"/>
          <p:nvPr/>
        </p:nvSpPr>
        <p:spPr>
          <a:xfrm>
            <a:off x="1574800" y="5410200"/>
            <a:ext cx="2933700" cy="369332"/>
          </a:xfrm>
          <a:prstGeom prst="rect">
            <a:avLst/>
          </a:prstGeom>
          <a:noFill/>
        </p:spPr>
        <p:txBody>
          <a:bodyPr wrap="square" rtlCol="0">
            <a:spAutoFit/>
          </a:bodyPr>
          <a:lstStyle/>
          <a:p>
            <a:pPr algn="ctr" rtl="0"/>
            <a:r>
              <a:rPr lang="es-us" cap="all">
                <a:solidFill>
                  <a:srgbClr val="7F7F7F"/>
                </a:solidFill>
              </a:rPr>
              <a:t>Andamio de tendido continuo</a:t>
            </a:r>
          </a:p>
        </p:txBody>
      </p:sp>
      <p:sp>
        <p:nvSpPr>
          <p:cNvPr id="9" name="TextBox 8"/>
          <p:cNvSpPr txBox="1"/>
          <p:nvPr/>
        </p:nvSpPr>
        <p:spPr>
          <a:xfrm>
            <a:off x="5842000" y="1828800"/>
            <a:ext cx="6079706" cy="4247317"/>
          </a:xfrm>
          <a:prstGeom prst="rect">
            <a:avLst/>
          </a:prstGeom>
          <a:noFill/>
        </p:spPr>
        <p:txBody>
          <a:bodyPr wrap="square" rtlCol="0">
            <a:spAutoFit/>
          </a:bodyPr>
          <a:lstStyle/>
          <a:p>
            <a:pPr marL="180000" indent="-180000" rtl="0">
              <a:spcAft>
                <a:spcPts val="1200"/>
              </a:spcAft>
              <a:buFont typeface="Arial"/>
              <a:buChar char="•"/>
            </a:pPr>
            <a:r>
              <a:rPr lang="es-us" sz="2000" dirty="0">
                <a:solidFill>
                  <a:srgbClr val="7F7F7F"/>
                </a:solidFill>
              </a:rPr>
              <a:t>Un andamio de tendido continuo se puede construir de cualquier longitud y altura. </a:t>
            </a:r>
          </a:p>
          <a:p>
            <a:pPr marL="180000" indent="-180000" rtl="0">
              <a:spcAft>
                <a:spcPts val="1200"/>
              </a:spcAft>
              <a:buFont typeface="Arial"/>
              <a:buChar char="•"/>
            </a:pPr>
            <a:r>
              <a:rPr lang="es-us" sz="2000" dirty="0">
                <a:solidFill>
                  <a:srgbClr val="7F7F7F"/>
                </a:solidFill>
              </a:rPr>
              <a:t>El proceso de construcción de un andamio de tendido continuo implica unir las secciones a lo largo de una unidad de marco existente. </a:t>
            </a:r>
          </a:p>
          <a:p>
            <a:pPr marL="180000" indent="-180000" rtl="0">
              <a:spcAft>
                <a:spcPts val="1200"/>
              </a:spcAft>
              <a:buFont typeface="Arial"/>
              <a:buChar char="•"/>
            </a:pPr>
            <a:r>
              <a:rPr lang="es-us" sz="2000" dirty="0">
                <a:solidFill>
                  <a:srgbClr val="7F7F7F"/>
                </a:solidFill>
              </a:rPr>
              <a:t>Una vez que se alcanza la longitud deseada, se pueden añadir elevaciones adicionales para alcanzar la altura necesaria. </a:t>
            </a:r>
          </a:p>
          <a:p>
            <a:pPr marL="180000" indent="-180000" rtl="0">
              <a:spcAft>
                <a:spcPts val="1200"/>
              </a:spcAft>
              <a:buFont typeface="Arial"/>
              <a:buChar char="•"/>
            </a:pPr>
            <a:r>
              <a:rPr lang="es-us" sz="2000" dirty="0">
                <a:solidFill>
                  <a:srgbClr val="7F7F7F"/>
                </a:solidFill>
              </a:rPr>
              <a:t>Los andamios de tendido continuo pueden contar con plataformas de trabajo en varios niveles.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3779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200900" y="1359024"/>
            <a:ext cx="3479800" cy="3752725"/>
          </a:xfrm>
          <a:prstGeom prst="rect">
            <a:avLst/>
          </a:prstGeom>
        </p:spPr>
      </p:pic>
      <p:sp>
        <p:nvSpPr>
          <p:cNvPr id="4" name="TextBox 3"/>
          <p:cNvSpPr txBox="1"/>
          <p:nvPr/>
        </p:nvSpPr>
        <p:spPr>
          <a:xfrm>
            <a:off x="3389704" y="680759"/>
            <a:ext cx="5412660" cy="830997"/>
          </a:xfrm>
          <a:prstGeom prst="rect">
            <a:avLst/>
          </a:prstGeom>
          <a:noFill/>
        </p:spPr>
        <p:txBody>
          <a:bodyPr wrap="none" rtlCol="0">
            <a:spAutoFit/>
          </a:bodyPr>
          <a:lstStyle/>
          <a:p>
            <a:pPr algn="ctr" rtl="0"/>
            <a:r>
              <a:rPr lang="es-us" sz="4800" cap="all">
                <a:solidFill>
                  <a:schemeClr val="accent2"/>
                </a:solidFill>
                <a:latin typeface="+mj-lt"/>
              </a:rPr>
              <a:t>ANDAMIOS DE ÁREA</a:t>
            </a:r>
            <a:endParaRPr lang="en-US" sz="4800" cap="all" dirty="0">
              <a:solidFill>
                <a:schemeClr val="accent2"/>
              </a:solidFill>
              <a:latin typeface="+mj-lt"/>
            </a:endParaRPr>
          </a:p>
        </p:txBody>
      </p:sp>
      <p:sp>
        <p:nvSpPr>
          <p:cNvPr id="47" name="Rectangle 46"/>
          <p:cNvSpPr/>
          <p:nvPr/>
        </p:nvSpPr>
        <p:spPr>
          <a:xfrm>
            <a:off x="905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8" name="Rectangle 47"/>
          <p:cNvSpPr/>
          <p:nvPr/>
        </p:nvSpPr>
        <p:spPr>
          <a:xfrm>
            <a:off x="6516763" y="5045725"/>
            <a:ext cx="4969744" cy="990621"/>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pic>
        <p:nvPicPr>
          <p:cNvPr id="24" name="Picture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104900" y="1631950"/>
            <a:ext cx="4241800" cy="3416300"/>
          </a:xfrm>
          <a:prstGeom prst="rect">
            <a:avLst/>
          </a:prstGeom>
        </p:spPr>
      </p:pic>
      <p:sp>
        <p:nvSpPr>
          <p:cNvPr id="25" name="TextBox 24"/>
          <p:cNvSpPr txBox="1"/>
          <p:nvPr/>
        </p:nvSpPr>
        <p:spPr>
          <a:xfrm>
            <a:off x="1087170" y="5168444"/>
            <a:ext cx="4753155" cy="892552"/>
          </a:xfrm>
          <a:prstGeom prst="rect">
            <a:avLst/>
          </a:prstGeom>
          <a:noFill/>
        </p:spPr>
        <p:txBody>
          <a:bodyPr wrap="square" rtlCol="0">
            <a:spAutoFit/>
          </a:bodyPr>
          <a:lstStyle/>
          <a:p>
            <a:pPr algn="ctr" rtl="0"/>
            <a:r>
              <a:rPr lang="es-us" sz="2600" dirty="0">
                <a:solidFill>
                  <a:srgbClr val="FFFFFF"/>
                </a:solidFill>
              </a:rPr>
              <a:t>VIGA PUENTE </a:t>
            </a:r>
            <a:br>
              <a:rPr lang="es-us" sz="2600" dirty="0">
                <a:solidFill>
                  <a:srgbClr val="FFFFFF"/>
                </a:solidFill>
              </a:rPr>
            </a:br>
            <a:r>
              <a:rPr lang="es-us" sz="2600" dirty="0">
                <a:solidFill>
                  <a:srgbClr val="FFFFFF"/>
                </a:solidFill>
              </a:rPr>
              <a:t>(VIGAS RETICULADAS)</a:t>
            </a:r>
          </a:p>
        </p:txBody>
      </p:sp>
      <p:sp>
        <p:nvSpPr>
          <p:cNvPr id="26" name="TextBox 25"/>
          <p:cNvSpPr txBox="1"/>
          <p:nvPr/>
        </p:nvSpPr>
        <p:spPr>
          <a:xfrm>
            <a:off x="7327900" y="5308600"/>
            <a:ext cx="4381500" cy="492443"/>
          </a:xfrm>
          <a:prstGeom prst="rect">
            <a:avLst/>
          </a:prstGeom>
          <a:noFill/>
        </p:spPr>
        <p:txBody>
          <a:bodyPr wrap="square" rtlCol="0">
            <a:spAutoFit/>
          </a:bodyPr>
          <a:lstStyle/>
          <a:p>
            <a:pPr rtl="0"/>
            <a:r>
              <a:rPr lang="es-us" sz="2600">
                <a:solidFill>
                  <a:srgbClr val="FFFFFF"/>
                </a:solidFill>
              </a:rPr>
              <a:t>LARGUEROS Y VIGAS</a:t>
            </a:r>
          </a:p>
        </p:txBody>
      </p:sp>
    </p:spTree>
    <p:extLst>
      <p:ext uri="{BB962C8B-B14F-4D97-AF65-F5344CB8AC3E}">
        <p14:creationId xmlns:p14="http://schemas.microsoft.com/office/powerpoint/2010/main" val="22039070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animBg="1"/>
      <p:bldP spid="4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4940766" y="723899"/>
            <a:ext cx="6082834" cy="5389588"/>
          </a:xfrm>
          <a:prstGeom prst="rect">
            <a:avLst/>
          </a:prstGeom>
        </p:spPr>
      </p:pic>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869950" y="1955799"/>
            <a:ext cx="3511550" cy="3967853"/>
          </a:xfrm>
          <a:prstGeom prst="rect">
            <a:avLst/>
          </a:prstGeom>
        </p:spPr>
      </p:pic>
      <p:sp>
        <p:nvSpPr>
          <p:cNvPr id="4" name="TextBox 3"/>
          <p:cNvSpPr txBox="1"/>
          <p:nvPr/>
        </p:nvSpPr>
        <p:spPr>
          <a:xfrm>
            <a:off x="0" y="591859"/>
            <a:ext cx="4635500" cy="769441"/>
          </a:xfrm>
          <a:prstGeom prst="rect">
            <a:avLst/>
          </a:prstGeom>
          <a:noFill/>
        </p:spPr>
        <p:txBody>
          <a:bodyPr wrap="square" rtlCol="0">
            <a:spAutoFit/>
          </a:bodyPr>
          <a:lstStyle/>
          <a:p>
            <a:pPr algn="ctr" rtl="0"/>
            <a:r>
              <a:rPr lang="es-us" sz="4400" cap="all">
                <a:solidFill>
                  <a:schemeClr val="accent2"/>
                </a:solidFill>
                <a:latin typeface="+mj-lt"/>
              </a:rPr>
              <a:t>BOCETAR</a:t>
            </a:r>
            <a:endParaRPr lang="en-US" sz="4400" cap="all" dirty="0">
              <a:solidFill>
                <a:schemeClr val="accent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alphaModFix amt="50000"/>
              </a:blip>
              <a:stretch>
                <a:fillRect/>
              </a:stretch>
            </p:blipFill>
          </mc:Choice>
          <mc:Fallback>
            <p:blipFill>
              <a:blip r:embed="rId7">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3A3A186-FFC2-A34A-97AE-4060669C4A0E}"/>
              </a:ext>
            </a:extLst>
          </p:cNvPr>
          <p:cNvSpPr txBox="1"/>
          <p:nvPr/>
        </p:nvSpPr>
        <p:spPr>
          <a:xfrm>
            <a:off x="6489061" y="5611661"/>
            <a:ext cx="1802296" cy="276999"/>
          </a:xfrm>
          <a:prstGeom prst="rect">
            <a:avLst/>
          </a:prstGeom>
          <a:solidFill>
            <a:schemeClr val="bg1"/>
          </a:solidFill>
        </p:spPr>
        <p:txBody>
          <a:bodyPr wrap="square" rtlCol="0">
            <a:spAutoFit/>
          </a:bodyPr>
          <a:lstStyle/>
          <a:p>
            <a:r>
              <a:rPr lang="en-CA" sz="1200" dirty="0">
                <a:solidFill>
                  <a:schemeClr val="bg1">
                    <a:lumMod val="50000"/>
                  </a:schemeClr>
                </a:solidFill>
              </a:rPr>
              <a:t>VISTA FRONTAL</a:t>
            </a:r>
            <a:endParaRPr lang="en-US" sz="1200" dirty="0">
              <a:solidFill>
                <a:schemeClr val="bg1">
                  <a:lumMod val="50000"/>
                </a:schemeClr>
              </a:solidFill>
            </a:endParaRPr>
          </a:p>
        </p:txBody>
      </p:sp>
    </p:spTree>
    <p:extLst>
      <p:ext uri="{BB962C8B-B14F-4D97-AF65-F5344CB8AC3E}">
        <p14:creationId xmlns:p14="http://schemas.microsoft.com/office/powerpoint/2010/main" val="14136598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90750" y="1075247"/>
            <a:ext cx="7067550" cy="4834012"/>
          </a:xfrm>
          <a:prstGeom prst="rect">
            <a:avLst/>
          </a:prstGeom>
        </p:spPr>
      </p:pic>
    </p:spTree>
    <p:extLst>
      <p:ext uri="{BB962C8B-B14F-4D97-AF65-F5344CB8AC3E}">
        <p14:creationId xmlns:p14="http://schemas.microsoft.com/office/powerpoint/2010/main" val="2008284482"/>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1968500" y="1019881"/>
            <a:ext cx="7988300" cy="5001408"/>
          </a:xfrm>
          <a:prstGeom prst="rect">
            <a:avLst/>
          </a:prstGeom>
        </p:spPr>
      </p:pic>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2847750"/>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518C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500996" y="439459"/>
            <a:ext cx="5166504"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2" name="TextBox 11"/>
          <p:cNvSpPr txBox="1"/>
          <p:nvPr/>
        </p:nvSpPr>
        <p:spPr>
          <a:xfrm>
            <a:off x="2032000" y="1251090"/>
            <a:ext cx="9929794" cy="4616648"/>
          </a:xfrm>
          <a:prstGeom prst="rect">
            <a:avLst/>
          </a:prstGeom>
          <a:noFill/>
        </p:spPr>
        <p:txBody>
          <a:bodyPr wrap="square" rtlCol="0">
            <a:spAutoFit/>
          </a:bodyPr>
          <a:lstStyle/>
          <a:p>
            <a:pPr marL="180000" indent="-180000" rtl="0">
              <a:spcAft>
                <a:spcPts val="1200"/>
              </a:spcAft>
              <a:buFont typeface="Arial"/>
              <a:buChar char="•"/>
            </a:pPr>
            <a:r>
              <a:rPr lang="es-us" sz="2400" dirty="0">
                <a:solidFill>
                  <a:srgbClr val="595959"/>
                </a:solidFill>
              </a:rPr>
              <a:t>Los andamios de marco se pueden construir de tres maneras fundamentales: como una </a:t>
            </a:r>
            <a:r>
              <a:rPr lang="es-us" sz="2400" cap="all" dirty="0">
                <a:solidFill>
                  <a:srgbClr val="595959"/>
                </a:solidFill>
              </a:rPr>
              <a:t>sección única</a:t>
            </a:r>
            <a:r>
              <a:rPr lang="es-us" sz="2400" dirty="0">
                <a:solidFill>
                  <a:srgbClr val="595959"/>
                </a:solidFill>
              </a:rPr>
              <a:t> (torre), un </a:t>
            </a:r>
            <a:r>
              <a:rPr lang="es-us" sz="2400" cap="all" dirty="0">
                <a:solidFill>
                  <a:srgbClr val="595959"/>
                </a:solidFill>
              </a:rPr>
              <a:t>andamio de tendido continuo</a:t>
            </a:r>
            <a:r>
              <a:rPr lang="es-us" sz="2400" dirty="0">
                <a:solidFill>
                  <a:srgbClr val="595959"/>
                </a:solidFill>
              </a:rPr>
              <a:t> o un </a:t>
            </a:r>
            <a:r>
              <a:rPr lang="es-us" sz="2400" cap="all" dirty="0">
                <a:solidFill>
                  <a:srgbClr val="595959"/>
                </a:solidFill>
              </a:rPr>
              <a:t>andamio de área</a:t>
            </a:r>
            <a:r>
              <a:rPr lang="es-us" sz="2400" dirty="0">
                <a:solidFill>
                  <a:srgbClr val="595959"/>
                </a:solidFill>
              </a:rPr>
              <a:t>.</a:t>
            </a:r>
          </a:p>
          <a:p>
            <a:pPr marL="180000" indent="-180000" rtl="0">
              <a:spcAft>
                <a:spcPts val="1200"/>
              </a:spcAft>
              <a:buFont typeface="Arial"/>
              <a:buChar char="•"/>
            </a:pPr>
            <a:r>
              <a:rPr lang="es-us" sz="2400" cap="all" dirty="0">
                <a:solidFill>
                  <a:srgbClr val="595959"/>
                </a:solidFill>
              </a:rPr>
              <a:t>Un boceto</a:t>
            </a:r>
            <a:r>
              <a:rPr lang="es-us" sz="2400" dirty="0">
                <a:solidFill>
                  <a:srgbClr val="595959"/>
                </a:solidFill>
              </a:rPr>
              <a:t> o dibujo le permite </a:t>
            </a:r>
            <a:r>
              <a:rPr lang="es-us" sz="2400" cap="all" dirty="0">
                <a:solidFill>
                  <a:srgbClr val="595959"/>
                </a:solidFill>
              </a:rPr>
              <a:t>calcular el diseño del andamio</a:t>
            </a:r>
            <a:r>
              <a:rPr lang="es-us" sz="2400" dirty="0">
                <a:solidFill>
                  <a:srgbClr val="595959"/>
                </a:solidFill>
              </a:rPr>
              <a:t> en papel.</a:t>
            </a:r>
          </a:p>
          <a:p>
            <a:pPr marL="180000" indent="-180000" rtl="0">
              <a:spcAft>
                <a:spcPts val="1200"/>
              </a:spcAft>
              <a:buFont typeface="Arial"/>
              <a:buChar char="•"/>
            </a:pPr>
            <a:r>
              <a:rPr lang="es-us" sz="2400" dirty="0">
                <a:solidFill>
                  <a:srgbClr val="595959"/>
                </a:solidFill>
              </a:rPr>
              <a:t>Puede </a:t>
            </a:r>
            <a:r>
              <a:rPr lang="es-us" sz="2400" cap="all" dirty="0">
                <a:solidFill>
                  <a:srgbClr val="595959"/>
                </a:solidFill>
              </a:rPr>
              <a:t>desarrollar su lista de equipos a partir de un boceto</a:t>
            </a:r>
            <a:r>
              <a:rPr lang="es-us" sz="2400" dirty="0">
                <a:solidFill>
                  <a:srgbClr val="595959"/>
                </a:solidFill>
              </a:rPr>
              <a:t> o dibujo de la configuración del andamio.</a:t>
            </a:r>
          </a:p>
          <a:p>
            <a:pPr marL="180000" indent="-180000" rtl="0">
              <a:spcAft>
                <a:spcPts val="1200"/>
              </a:spcAft>
              <a:buFont typeface="Arial"/>
              <a:buChar char="•"/>
            </a:pPr>
            <a:r>
              <a:rPr lang="es-us" sz="2400" dirty="0">
                <a:solidFill>
                  <a:srgbClr val="595959"/>
                </a:solidFill>
              </a:rPr>
              <a:t>Su boceto debe mostrar diferentes vistas del andamio, tales como: la </a:t>
            </a:r>
            <a:r>
              <a:rPr lang="es-us" sz="2400" cap="all" dirty="0">
                <a:solidFill>
                  <a:srgbClr val="595959"/>
                </a:solidFill>
              </a:rPr>
              <a:t>vista en planta</a:t>
            </a:r>
            <a:r>
              <a:rPr lang="es-us" sz="2400" dirty="0">
                <a:solidFill>
                  <a:srgbClr val="595959"/>
                </a:solidFill>
              </a:rPr>
              <a:t> y las </a:t>
            </a:r>
            <a:r>
              <a:rPr lang="es-us" sz="2400" cap="all" dirty="0">
                <a:solidFill>
                  <a:srgbClr val="595959"/>
                </a:solidFill>
              </a:rPr>
              <a:t>elevaciones</a:t>
            </a:r>
            <a:r>
              <a:rPr lang="es-us" sz="2400" dirty="0">
                <a:solidFill>
                  <a:srgbClr val="595959"/>
                </a:solidFill>
              </a:rPr>
              <a:t> (frontal y lateral). También debe incluir detalles importantes, como el diseño y la colocación del amarre (de ser necesario)</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32669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57200" y="457200"/>
            <a:ext cx="1270000" cy="1231900"/>
          </a:xfrm>
          <a:prstGeom prst="roundRect">
            <a:avLst/>
          </a:prstGeom>
          <a:solidFill>
            <a:srgbClr val="518C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552754" y="439459"/>
            <a:ext cx="5114745"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2" name="TextBox 11"/>
          <p:cNvSpPr txBox="1"/>
          <p:nvPr/>
        </p:nvSpPr>
        <p:spPr>
          <a:xfrm>
            <a:off x="2032000" y="1251090"/>
            <a:ext cx="9441132" cy="4847481"/>
          </a:xfrm>
          <a:prstGeom prst="rect">
            <a:avLst/>
          </a:prstGeom>
          <a:noFill/>
        </p:spPr>
        <p:txBody>
          <a:bodyPr wrap="square" rtlCol="0">
            <a:spAutoFit/>
          </a:bodyPr>
          <a:lstStyle/>
          <a:p>
            <a:pPr marL="180000" indent="-180000" rtl="0">
              <a:spcAft>
                <a:spcPts val="1800"/>
              </a:spcAft>
              <a:buFont typeface="Arial"/>
              <a:buChar char="•"/>
            </a:pPr>
            <a:r>
              <a:rPr lang="es-us" sz="2400" dirty="0">
                <a:solidFill>
                  <a:srgbClr val="595959"/>
                </a:solidFill>
              </a:rPr>
              <a:t>Puede </a:t>
            </a:r>
            <a:r>
              <a:rPr lang="es-us" sz="2400" cap="all" dirty="0">
                <a:solidFill>
                  <a:srgbClr val="595959"/>
                </a:solidFill>
              </a:rPr>
              <a:t>añadir más elevaciones y secciones</a:t>
            </a:r>
            <a:r>
              <a:rPr lang="es-us" sz="2400" dirty="0">
                <a:solidFill>
                  <a:srgbClr val="595959"/>
                </a:solidFill>
              </a:rPr>
              <a:t> a una unidad de andamio de marco básico. </a:t>
            </a:r>
          </a:p>
          <a:p>
            <a:pPr marL="180000" indent="-180000" rtl="0">
              <a:spcAft>
                <a:spcPts val="1800"/>
              </a:spcAft>
              <a:buFont typeface="Arial"/>
              <a:buChar char="•"/>
            </a:pPr>
            <a:r>
              <a:rPr lang="es-us" sz="2400" dirty="0">
                <a:solidFill>
                  <a:srgbClr val="595959"/>
                </a:solidFill>
              </a:rPr>
              <a:t>La </a:t>
            </a:r>
            <a:r>
              <a:rPr lang="es-us" sz="2400" cap="all" dirty="0">
                <a:solidFill>
                  <a:srgbClr val="595959"/>
                </a:solidFill>
              </a:rPr>
              <a:t>primera elevación</a:t>
            </a:r>
            <a:r>
              <a:rPr lang="es-us" sz="2400" dirty="0">
                <a:solidFill>
                  <a:srgbClr val="595959"/>
                </a:solidFill>
              </a:rPr>
              <a:t> del andamio es la </a:t>
            </a:r>
            <a:r>
              <a:rPr lang="es-us" sz="2400" cap="all" dirty="0">
                <a:solidFill>
                  <a:srgbClr val="595959"/>
                </a:solidFill>
              </a:rPr>
              <a:t>más crítica</a:t>
            </a:r>
            <a:r>
              <a:rPr lang="es-us" sz="2400" dirty="0">
                <a:solidFill>
                  <a:srgbClr val="595959"/>
                </a:solidFill>
              </a:rPr>
              <a:t>, porque determinará si el andamio estará a </a:t>
            </a:r>
            <a:r>
              <a:rPr lang="es-us" sz="2400" cap="all" dirty="0">
                <a:solidFill>
                  <a:srgbClr val="595959"/>
                </a:solidFill>
              </a:rPr>
              <a:t>plomado, nivelado</a:t>
            </a:r>
            <a:r>
              <a:rPr lang="es-us" sz="2400" dirty="0">
                <a:solidFill>
                  <a:srgbClr val="595959"/>
                </a:solidFill>
              </a:rPr>
              <a:t> y en </a:t>
            </a:r>
            <a:r>
              <a:rPr lang="es-us" sz="2400" cap="all" dirty="0">
                <a:solidFill>
                  <a:srgbClr val="595959"/>
                </a:solidFill>
              </a:rPr>
              <a:t>ángulo</a:t>
            </a:r>
            <a:r>
              <a:rPr lang="es-us" sz="2400" dirty="0">
                <a:solidFill>
                  <a:srgbClr val="595959"/>
                </a:solidFill>
              </a:rPr>
              <a:t>. </a:t>
            </a:r>
          </a:p>
          <a:p>
            <a:pPr marL="180000" indent="-180000" rtl="0">
              <a:spcAft>
                <a:spcPts val="1800"/>
              </a:spcAft>
              <a:buFont typeface="Arial"/>
              <a:buChar char="•"/>
            </a:pPr>
            <a:r>
              <a:rPr lang="es-us" sz="2400" cap="all" dirty="0">
                <a:solidFill>
                  <a:srgbClr val="595959"/>
                </a:solidFill>
              </a:rPr>
              <a:t>Cada marco debe estar sujeto a, por lo menos, otro marco</a:t>
            </a:r>
            <a:r>
              <a:rPr lang="es-us" sz="2400" dirty="0">
                <a:solidFill>
                  <a:srgbClr val="595959"/>
                </a:solidFill>
              </a:rPr>
              <a:t>. Esto significa que se deben instalar tanto las diagonales "</a:t>
            </a:r>
            <a:r>
              <a:rPr lang="es-us" sz="2400" cap="all" dirty="0">
                <a:solidFill>
                  <a:srgbClr val="595959"/>
                </a:solidFill>
              </a:rPr>
              <a:t>delanteras</a:t>
            </a:r>
            <a:r>
              <a:rPr lang="es-us" sz="2400" dirty="0">
                <a:solidFill>
                  <a:srgbClr val="595959"/>
                </a:solidFill>
              </a:rPr>
              <a:t>" como las "</a:t>
            </a:r>
            <a:r>
              <a:rPr lang="es-us" sz="2400" cap="all" dirty="0">
                <a:solidFill>
                  <a:srgbClr val="595959"/>
                </a:solidFill>
              </a:rPr>
              <a:t>traseras</a:t>
            </a:r>
            <a:r>
              <a:rPr lang="es-us" sz="2400" dirty="0">
                <a:solidFill>
                  <a:srgbClr val="595959"/>
                </a:solidFill>
              </a:rPr>
              <a:t>".</a:t>
            </a:r>
          </a:p>
          <a:p>
            <a:pPr marL="180000" indent="-180000" rtl="0">
              <a:spcAft>
                <a:spcPts val="1800"/>
              </a:spcAft>
              <a:buFont typeface="Arial"/>
              <a:buChar char="•"/>
            </a:pPr>
            <a:r>
              <a:rPr lang="es-us" sz="2400" dirty="0">
                <a:solidFill>
                  <a:srgbClr val="595959"/>
                </a:solidFill>
              </a:rPr>
              <a:t>Los andamios de área se pueden construir de dos maneras: Con </a:t>
            </a:r>
            <a:r>
              <a:rPr lang="es-us" sz="2400" cap="all" dirty="0">
                <a:solidFill>
                  <a:srgbClr val="595959"/>
                </a:solidFill>
              </a:rPr>
              <a:t>vigas puente (vigas reticuladas)</a:t>
            </a:r>
            <a:r>
              <a:rPr lang="es-us" sz="2400" dirty="0">
                <a:solidFill>
                  <a:srgbClr val="595959"/>
                </a:solidFill>
              </a:rPr>
              <a:t> o con </a:t>
            </a:r>
            <a:r>
              <a:rPr lang="es-us" sz="2400" cap="all" dirty="0">
                <a:solidFill>
                  <a:srgbClr val="595959"/>
                </a:solidFill>
              </a:rPr>
              <a:t>largueros y vigas.</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4" name="Straight Connector 1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45013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639762" y="5465762"/>
            <a:ext cx="752476"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2671764" y="5465762"/>
            <a:ext cx="752475"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4703764" y="5465761"/>
            <a:ext cx="752477"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6737351" y="5467350"/>
            <a:ext cx="749300"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10799762" y="5465762"/>
            <a:ext cx="752475"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13513" y="1789578"/>
            <a:ext cx="8390437" cy="1569660"/>
          </a:xfrm>
          <a:prstGeom prst="rect">
            <a:avLst/>
          </a:prstGeom>
          <a:noFill/>
        </p:spPr>
        <p:txBody>
          <a:bodyPr wrap="none" rtlCol="0">
            <a:spAutoFit/>
          </a:bodyPr>
          <a:lstStyle/>
          <a:p>
            <a:pPr algn="ctr" rtl="0"/>
            <a:r>
              <a:rPr lang="es-us" sz="4800" dirty="0">
                <a:solidFill>
                  <a:schemeClr val="bg1"/>
                </a:solidFill>
              </a:rPr>
              <a:t>ANDAMIOS DE MÚLTIPLES </a:t>
            </a:r>
            <a:br>
              <a:rPr lang="es-us" sz="4800" dirty="0">
                <a:solidFill>
                  <a:schemeClr val="bg1"/>
                </a:solidFill>
              </a:rPr>
            </a:br>
            <a:r>
              <a:rPr lang="es-us" sz="4800" dirty="0">
                <a:solidFill>
                  <a:schemeClr val="bg1"/>
                </a:solidFill>
              </a:rPr>
              <a:t>ELEVACIONES Y SECCIONES</a:t>
            </a:r>
          </a:p>
        </p:txBody>
      </p:sp>
      <p:sp>
        <p:nvSpPr>
          <p:cNvPr id="41" name="Rectangle 40"/>
          <p:cNvSpPr/>
          <p:nvPr/>
        </p:nvSpPr>
        <p:spPr>
          <a:xfrm>
            <a:off x="1041400" y="3367029"/>
            <a:ext cx="10414000"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Los andamios de marco se pueden construir a cualquier altura, longitud o ancho. </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128000" y="5181600"/>
            <a:ext cx="2032000" cy="1676400"/>
            <a:chOff x="8128000" y="5181600"/>
            <a:chExt cx="2032000" cy="1676400"/>
          </a:xfrm>
          <a:solidFill>
            <a:srgbClr val="7CA9AD"/>
          </a:solidFill>
        </p:grpSpPr>
        <p:sp>
          <p:nvSpPr>
            <p:cNvPr id="16" name="Rectangle 15"/>
            <p:cNvSpPr/>
            <p:nvPr/>
          </p:nvSpPr>
          <p:spPr>
            <a:xfrm rot="16200000">
              <a:off x="8305800" y="5003800"/>
              <a:ext cx="1676400"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77300" y="5651500"/>
              <a:ext cx="571500" cy="769441"/>
            </a:xfrm>
            <a:prstGeom prst="rect">
              <a:avLst/>
            </a:prstGeom>
            <a:grpFill/>
          </p:spPr>
          <p:txBody>
            <a:bodyPr wrap="square" rtlCol="0">
              <a:spAutoFit/>
            </a:bodyPr>
            <a:lstStyle/>
            <a:p>
              <a:pPr rtl="0"/>
              <a:r>
                <a:rPr lang="es-us" sz="4400">
                  <a:solidFill>
                    <a:schemeClr val="bg1"/>
                  </a:solidFill>
                </a:rPr>
                <a:t>5</a:t>
              </a:r>
            </a:p>
          </p:txBody>
        </p:sp>
      </p:grpSp>
    </p:spTree>
    <p:extLst>
      <p:ext uri="{BB962C8B-B14F-4D97-AF65-F5344CB8AC3E}">
        <p14:creationId xmlns:p14="http://schemas.microsoft.com/office/powerpoint/2010/main" val="39475063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par>
                          <p:cTn id="38" fill="hold">
                            <p:stCondLst>
                              <p:cond delay="3000"/>
                            </p:stCondLst>
                            <p:childTnLst>
                              <p:par>
                                <p:cTn id="39" presetID="22" presetClass="entr" presetSubtype="2"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right)">
                                      <p:cBhvr>
                                        <p:cTn id="41" dur="500"/>
                                        <p:tgtEl>
                                          <p:spTgt spid="35"/>
                                        </p:tgtEl>
                                      </p:cBhvr>
                                    </p:animEffect>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par>
                          <p:cTn id="46" fill="hold">
                            <p:stCondLst>
                              <p:cond delay="4000"/>
                            </p:stCondLst>
                            <p:childTnLst>
                              <p:par>
                                <p:cTn id="47" presetID="16" presetClass="entr" presetSubtype="37"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outVertical)">
                                      <p:cBhvr>
                                        <p:cTn id="49" dur="500"/>
                                        <p:tgtEl>
                                          <p:spTgt spid="42"/>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40" grpId="0"/>
      <p:bldP spid="4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3819" y="72695"/>
            <a:ext cx="11023600" cy="769441"/>
          </a:xfrm>
          <a:prstGeom prst="rect">
            <a:avLst/>
          </a:prstGeom>
          <a:noFill/>
        </p:spPr>
        <p:txBody>
          <a:bodyPr wrap="square" rtlCol="0">
            <a:spAutoFit/>
          </a:bodyPr>
          <a:lstStyle/>
          <a:p>
            <a:pPr algn="ctr" rtl="0"/>
            <a:r>
              <a:rPr lang="es-us" sz="4400" cap="all" dirty="0">
                <a:solidFill>
                  <a:schemeClr val="accent2"/>
                </a:solidFill>
                <a:latin typeface="+mj-lt"/>
              </a:rPr>
              <a:t>ANDAMIOS DE MÚLTIPLES ELEVACIONES DE MAYOR ALTURA</a:t>
            </a:r>
            <a:endParaRPr lang="en-US" sz="4400" cap="all" dirty="0">
              <a:solidFill>
                <a:schemeClr val="accent2"/>
              </a:solidFill>
              <a:latin typeface="+mj-lt"/>
            </a:endParaRPr>
          </a:p>
        </p:txBody>
      </p:sp>
      <p:sp>
        <p:nvSpPr>
          <p:cNvPr id="4" name="TextBox 3"/>
          <p:cNvSpPr txBox="1"/>
          <p:nvPr/>
        </p:nvSpPr>
        <p:spPr>
          <a:xfrm>
            <a:off x="4394200" y="1689100"/>
            <a:ext cx="7061200" cy="3508653"/>
          </a:xfrm>
          <a:prstGeom prst="rect">
            <a:avLst/>
          </a:prstGeom>
          <a:noFill/>
        </p:spPr>
        <p:txBody>
          <a:bodyPr wrap="square" rtlCol="0">
            <a:spAutoFit/>
          </a:bodyPr>
          <a:lstStyle/>
          <a:p>
            <a:pPr marL="180000" indent="-180000" rtl="0">
              <a:spcAft>
                <a:spcPts val="1800"/>
              </a:spcAft>
              <a:buFont typeface="Arial"/>
              <a:buChar char="•"/>
            </a:pPr>
            <a:r>
              <a:rPr lang="es-us" sz="2400" dirty="0">
                <a:solidFill>
                  <a:srgbClr val="595959"/>
                </a:solidFill>
              </a:rPr>
              <a:t>Las sujeciones aseguran la estabilidad del andamio. </a:t>
            </a:r>
          </a:p>
          <a:p>
            <a:pPr marL="180000" indent="-180000" rtl="0">
              <a:spcAft>
                <a:spcPts val="1800"/>
              </a:spcAft>
              <a:buFont typeface="Arial"/>
              <a:buChar char="•"/>
            </a:pPr>
            <a:r>
              <a:rPr lang="es-us" sz="2400" dirty="0">
                <a:solidFill>
                  <a:srgbClr val="595959"/>
                </a:solidFill>
              </a:rPr>
              <a:t>Las sujeciones se deben utilizar cuando el andamio excede la relación permitida entre la altura y la base. </a:t>
            </a:r>
          </a:p>
          <a:p>
            <a:pPr marL="180000" indent="-180000" rtl="0">
              <a:spcAft>
                <a:spcPts val="1800"/>
              </a:spcAft>
              <a:buFont typeface="Arial"/>
              <a:buChar char="•"/>
            </a:pPr>
            <a:r>
              <a:rPr lang="es-us" sz="2400" dirty="0">
                <a:solidFill>
                  <a:srgbClr val="595959"/>
                </a:solidFill>
              </a:rPr>
              <a:t>Un amarre debe ser capaz de evitar que el andamio se caiga o se </a:t>
            </a:r>
            <a:r>
              <a:rPr lang="es-us" sz="2400" cap="all" dirty="0">
                <a:solidFill>
                  <a:srgbClr val="595959"/>
                </a:solidFill>
              </a:rPr>
              <a:t>aleje</a:t>
            </a:r>
            <a:r>
              <a:rPr lang="es-us" sz="2400" dirty="0">
                <a:solidFill>
                  <a:srgbClr val="595959"/>
                </a:solidFill>
              </a:rPr>
              <a:t> de la pared, o se incline </a:t>
            </a:r>
            <a:r>
              <a:rPr lang="es-us" sz="2400" cap="all" dirty="0">
                <a:solidFill>
                  <a:srgbClr val="595959"/>
                </a:solidFill>
              </a:rPr>
              <a:t>hacia</a:t>
            </a:r>
            <a:r>
              <a:rPr lang="es-us" sz="2400" dirty="0">
                <a:solidFill>
                  <a:srgbClr val="595959"/>
                </a:solidFill>
              </a:rPr>
              <a:t> la misma. </a:t>
            </a:r>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1009650" y="1365249"/>
            <a:ext cx="2851150" cy="4799675"/>
          </a:xfrm>
          <a:prstGeom prst="rect">
            <a:avLst/>
          </a:prstGeom>
        </p:spPr>
      </p:pic>
    </p:spTree>
    <p:extLst>
      <p:ext uri="{BB962C8B-B14F-4D97-AF65-F5344CB8AC3E}">
        <p14:creationId xmlns:p14="http://schemas.microsoft.com/office/powerpoint/2010/main" val="684956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439459"/>
            <a:ext cx="11023600" cy="769441"/>
          </a:xfrm>
          <a:prstGeom prst="rect">
            <a:avLst/>
          </a:prstGeom>
          <a:noFill/>
        </p:spPr>
        <p:txBody>
          <a:bodyPr wrap="square" rtlCol="0">
            <a:spAutoFit/>
          </a:bodyPr>
          <a:lstStyle/>
          <a:p>
            <a:pPr algn="ctr" rtl="0"/>
            <a:r>
              <a:rPr lang="es-us" sz="4400" cap="all">
                <a:solidFill>
                  <a:schemeClr val="accent2"/>
                </a:solidFill>
                <a:latin typeface="+mj-lt"/>
              </a:rPr>
              <a:t>ANDAMIOS CERRADOS</a:t>
            </a:r>
            <a:endParaRPr lang="en-US" sz="4400" cap="all" dirty="0">
              <a:solidFill>
                <a:schemeClr val="accent2"/>
              </a:solidFill>
              <a:latin typeface="+mj-lt"/>
            </a:endParaRPr>
          </a:p>
        </p:txBody>
      </p:sp>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b="4054"/>
              <a:stretch>
                <a:fillRect/>
              </a:stretch>
            </p:blipFill>
          </mc:Choice>
          <mc:Fallback>
            <p:blipFill>
              <a:blip r:embed="rId4"/>
              <a:srcRect b="4054"/>
              <a:stretch>
                <a:fillRect/>
              </a:stretch>
            </p:blipFill>
          </mc:Fallback>
        </mc:AlternateContent>
        <p:spPr>
          <a:xfrm>
            <a:off x="304800" y="1257300"/>
            <a:ext cx="3175000" cy="5410200"/>
          </a:xfrm>
          <a:prstGeom prst="rect">
            <a:avLst/>
          </a:prstGeom>
        </p:spPr>
      </p:pic>
      <p:sp>
        <p:nvSpPr>
          <p:cNvPr id="5" name="TextBox 4"/>
          <p:cNvSpPr txBox="1"/>
          <p:nvPr/>
        </p:nvSpPr>
        <p:spPr>
          <a:xfrm>
            <a:off x="3797300" y="1244600"/>
            <a:ext cx="7891492" cy="5878532"/>
          </a:xfrm>
          <a:prstGeom prst="rect">
            <a:avLst/>
          </a:prstGeom>
          <a:noFill/>
        </p:spPr>
        <p:txBody>
          <a:bodyPr wrap="square" rtlCol="0">
            <a:spAutoFit/>
          </a:bodyPr>
          <a:lstStyle/>
          <a:p>
            <a:pPr marL="180000" indent="-180000" rtl="0">
              <a:spcAft>
                <a:spcPts val="1200"/>
              </a:spcAft>
              <a:buFont typeface="Arial"/>
              <a:buChar char="•"/>
            </a:pPr>
            <a:r>
              <a:rPr lang="es-us" sz="2400" dirty="0">
                <a:solidFill>
                  <a:srgbClr val="595959"/>
                </a:solidFill>
              </a:rPr>
              <a:t>Los andamios cerrados suelen estar cubiertos con redes, lonas, láminas plásticas o madera contrachapada.</a:t>
            </a:r>
          </a:p>
          <a:p>
            <a:pPr marL="180000" indent="-180000" rtl="0">
              <a:spcAft>
                <a:spcPts val="1200"/>
              </a:spcAft>
              <a:buFont typeface="Arial"/>
              <a:buChar char="•"/>
            </a:pPr>
            <a:r>
              <a:rPr lang="es-us" sz="2400" dirty="0">
                <a:solidFill>
                  <a:srgbClr val="595959"/>
                </a:solidFill>
              </a:rPr>
              <a:t>Los andamios cerrados se utilizan para: protegerse de las inclemencias del clima, evitar la propagación de los materiales, o evitar la caída de escombros.</a:t>
            </a:r>
          </a:p>
          <a:p>
            <a:pPr marL="180000" indent="-180000" rtl="0">
              <a:spcAft>
                <a:spcPts val="1200"/>
              </a:spcAft>
              <a:buFont typeface="Arial"/>
              <a:buChar char="•"/>
            </a:pPr>
            <a:r>
              <a:rPr lang="es-us" sz="2400" dirty="0">
                <a:solidFill>
                  <a:srgbClr val="595959"/>
                </a:solidFill>
              </a:rPr>
              <a:t>Los andamios cerrados están expuestos a cargas mucho mayores que los andamios estándar. </a:t>
            </a:r>
          </a:p>
          <a:p>
            <a:pPr marL="180000" indent="-180000" rtl="0">
              <a:spcAft>
                <a:spcPts val="1200"/>
              </a:spcAft>
              <a:buFont typeface="Arial"/>
              <a:buChar char="•"/>
            </a:pPr>
            <a:r>
              <a:rPr lang="es-us" sz="2400" dirty="0">
                <a:solidFill>
                  <a:srgbClr val="595959"/>
                </a:solidFill>
              </a:rPr>
              <a:t>Cuando el equipo de andamiaje se utiliza para la reducción de materiales peligrosos, toda la estructura del andamiaje debe estar bien cerrada para mantener el material peligroso adentro. </a:t>
            </a:r>
          </a:p>
          <a:p>
            <a:pPr marL="180000" indent="-180000" rtl="0"/>
            <a:endParaRPr lang="en-US" sz="2400" dirty="0">
              <a:solidFill>
                <a:srgbClr val="7F7F7F"/>
              </a:solidFill>
            </a:endParaRPr>
          </a:p>
        </p:txBody>
      </p:sp>
    </p:spTree>
    <p:extLst>
      <p:ext uri="{BB962C8B-B14F-4D97-AF65-F5344CB8AC3E}">
        <p14:creationId xmlns:p14="http://schemas.microsoft.com/office/powerpoint/2010/main" val="28484073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ystems scaffold NEW.jpg"/>
          <p:cNvPicPr>
            <a:picLocks noChangeAspect="1"/>
          </p:cNvPicPr>
          <p:nvPr/>
        </p:nvPicPr>
        <p:blipFill>
          <a:blip r:embed="rId3"/>
          <a:stretch>
            <a:fillRect/>
          </a:stretch>
        </p:blipFill>
        <p:spPr>
          <a:xfrm>
            <a:off x="563315" y="-31386"/>
            <a:ext cx="5056124" cy="6350000"/>
          </a:xfrm>
          <a:prstGeom prst="rect">
            <a:avLst/>
          </a:prstGeom>
        </p:spPr>
      </p:pic>
      <p:sp>
        <p:nvSpPr>
          <p:cNvPr id="52" name="TextBox 51"/>
          <p:cNvSpPr txBox="1"/>
          <p:nvPr/>
        </p:nvSpPr>
        <p:spPr>
          <a:xfrm>
            <a:off x="6131072" y="3252509"/>
            <a:ext cx="5454463" cy="769441"/>
          </a:xfrm>
          <a:prstGeom prst="rect">
            <a:avLst/>
          </a:prstGeom>
          <a:noFill/>
        </p:spPr>
        <p:txBody>
          <a:bodyPr wrap="none" rtlCol="0">
            <a:spAutoFit/>
          </a:bodyPr>
          <a:lstStyle/>
          <a:p>
            <a:pPr algn="ctr" rtl="0"/>
            <a:r>
              <a:rPr lang="es-US" sz="4400" cap="all">
                <a:solidFill>
                  <a:srgbClr val="44546A"/>
                </a:solidFill>
                <a:latin typeface="+mj-lt"/>
              </a:rPr>
              <a:t>Andamios de sistema</a:t>
            </a:r>
            <a:endParaRPr lang="en-US" sz="4400" cap="all" dirty="0">
              <a:solidFill>
                <a:srgbClr val="44546A"/>
              </a:solidFill>
              <a:latin typeface="+mj-lt"/>
            </a:endParaRPr>
          </a:p>
        </p:txBody>
      </p:sp>
      <p:sp>
        <p:nvSpPr>
          <p:cNvPr id="9" name="TextBox 8"/>
          <p:cNvSpPr txBox="1"/>
          <p:nvPr/>
        </p:nvSpPr>
        <p:spPr>
          <a:xfrm>
            <a:off x="6261100" y="4102100"/>
            <a:ext cx="5321300" cy="1338828"/>
          </a:xfrm>
          <a:prstGeom prst="rect">
            <a:avLst/>
          </a:prstGeom>
          <a:noFill/>
        </p:spPr>
        <p:txBody>
          <a:bodyPr wrap="square" rtlCol="0">
            <a:spAutoFit/>
          </a:bodyPr>
          <a:lstStyle/>
          <a:p>
            <a:pPr rtl="0"/>
            <a:r>
              <a:rPr lang="es-US" sz="2600">
                <a:solidFill>
                  <a:srgbClr val="595959"/>
                </a:solidFill>
              </a:rPr>
              <a:t>Los andamios de sistema tienen puntos de conexión fijos a </a:t>
            </a:r>
          </a:p>
          <a:p>
            <a:pPr rtl="0"/>
            <a:r>
              <a:t>intervalos iguales a lo largo de los postes.</a:t>
            </a:r>
          </a:p>
        </p:txBody>
      </p:sp>
      <p:grpSp>
        <p:nvGrpSpPr>
          <p:cNvPr id="2" name="Group 1">
            <a:extLst>
              <a:ext uri="{FF2B5EF4-FFF2-40B4-BE49-F238E27FC236}">
                <a16:creationId xmlns:a16="http://schemas.microsoft.com/office/drawing/2014/main" id="{07877BBF-5C02-0F43-A401-745D265E474C}"/>
              </a:ext>
            </a:extLst>
          </p:cNvPr>
          <p:cNvGrpSpPr/>
          <p:nvPr/>
        </p:nvGrpSpPr>
        <p:grpSpPr>
          <a:xfrm>
            <a:off x="1633305" y="552227"/>
            <a:ext cx="1035050" cy="514499"/>
            <a:chOff x="1633305" y="552227"/>
            <a:chExt cx="1035050" cy="514499"/>
          </a:xfrm>
        </p:grpSpPr>
        <p:sp>
          <p:nvSpPr>
            <p:cNvPr id="12" name="TextBox 11">
              <a:extLst>
                <a:ext uri="{FF2B5EF4-FFF2-40B4-BE49-F238E27FC236}">
                  <a16:creationId xmlns:a16="http://schemas.microsoft.com/office/drawing/2014/main" id="{D82E2764-4CBD-DD48-9C08-3B6F39CA3C1F}"/>
                </a:ext>
              </a:extLst>
            </p:cNvPr>
            <p:cNvSpPr txBox="1"/>
            <p:nvPr/>
          </p:nvSpPr>
          <p:spPr>
            <a:xfrm>
              <a:off x="1633305" y="552227"/>
              <a:ext cx="1035050" cy="338554"/>
            </a:xfrm>
            <a:prstGeom prst="rect">
              <a:avLst/>
            </a:prstGeom>
            <a:noFill/>
          </p:spPr>
          <p:txBody>
            <a:bodyPr wrap="square" rtlCol="0">
              <a:spAutoFit/>
            </a:bodyPr>
            <a:lstStyle/>
            <a:p>
              <a:pPr rtl="0"/>
              <a:r>
                <a:rPr lang="es-US" sz="1600"/>
                <a:t>POSTE</a:t>
              </a:r>
            </a:p>
          </p:txBody>
        </p:sp>
        <p:cxnSp>
          <p:nvCxnSpPr>
            <p:cNvPr id="13" name="Straight Arrow Connector 12">
              <a:extLst>
                <a:ext uri="{FF2B5EF4-FFF2-40B4-BE49-F238E27FC236}">
                  <a16:creationId xmlns:a16="http://schemas.microsoft.com/office/drawing/2014/main" id="{4DA4A67F-DCD6-CB40-8D4C-029C9623109B}"/>
                </a:ext>
              </a:extLst>
            </p:cNvPr>
            <p:cNvCxnSpPr>
              <a:cxnSpLocks/>
              <a:stCxn id="12" idx="2"/>
            </p:cNvCxnSpPr>
            <p:nvPr/>
          </p:nvCxnSpPr>
          <p:spPr>
            <a:xfrm>
              <a:off x="2150830" y="890781"/>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746BEB-F158-764A-9286-E85D42BA5C6A}"/>
              </a:ext>
            </a:extLst>
          </p:cNvPr>
          <p:cNvGrpSpPr/>
          <p:nvPr/>
        </p:nvGrpSpPr>
        <p:grpSpPr>
          <a:xfrm>
            <a:off x="1599014" y="2891011"/>
            <a:ext cx="1704255" cy="626437"/>
            <a:chOff x="1633304" y="2891011"/>
            <a:chExt cx="1704255" cy="626437"/>
          </a:xfrm>
        </p:grpSpPr>
        <p:cxnSp>
          <p:nvCxnSpPr>
            <p:cNvPr id="14" name="Straight Arrow Connector 13">
              <a:extLst>
                <a:ext uri="{FF2B5EF4-FFF2-40B4-BE49-F238E27FC236}">
                  <a16:creationId xmlns:a16="http://schemas.microsoft.com/office/drawing/2014/main" id="{D62885F0-70A0-9445-84ED-1888C8DE106E}"/>
                </a:ext>
              </a:extLst>
            </p:cNvPr>
            <p:cNvCxnSpPr>
              <a:cxnSpLocks/>
            </p:cNvCxnSpPr>
            <p:nvPr/>
          </p:nvCxnSpPr>
          <p:spPr>
            <a:xfrm flipH="1">
              <a:off x="1780794" y="3175000"/>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30F9ED-2C8A-184B-B9C0-0B83C65D0CF1}"/>
                </a:ext>
              </a:extLst>
            </p:cNvPr>
            <p:cNvSpPr txBox="1"/>
            <p:nvPr/>
          </p:nvSpPr>
          <p:spPr>
            <a:xfrm>
              <a:off x="1633304" y="2891011"/>
              <a:ext cx="1704255" cy="338554"/>
            </a:xfrm>
            <a:prstGeom prst="rect">
              <a:avLst/>
            </a:prstGeom>
            <a:noFill/>
          </p:spPr>
          <p:txBody>
            <a:bodyPr wrap="square" rtlCol="0">
              <a:spAutoFit/>
            </a:bodyPr>
            <a:lstStyle/>
            <a:p>
              <a:pPr rtl="0"/>
              <a:r>
                <a:rPr lang="es-US" sz="1600" dirty="0"/>
                <a:t>DIAGONALES</a:t>
              </a:r>
            </a:p>
          </p:txBody>
        </p:sp>
      </p:grpSp>
      <p:grpSp>
        <p:nvGrpSpPr>
          <p:cNvPr id="30" name="Group 29">
            <a:extLst>
              <a:ext uri="{FF2B5EF4-FFF2-40B4-BE49-F238E27FC236}">
                <a16:creationId xmlns:a16="http://schemas.microsoft.com/office/drawing/2014/main" id="{EB31B4B0-5891-AF47-AC47-DE4B3D61C092}"/>
              </a:ext>
            </a:extLst>
          </p:cNvPr>
          <p:cNvGrpSpPr/>
          <p:nvPr/>
        </p:nvGrpSpPr>
        <p:grpSpPr>
          <a:xfrm>
            <a:off x="2787950" y="5348420"/>
            <a:ext cx="1944490" cy="338554"/>
            <a:chOff x="2787950" y="5348420"/>
            <a:chExt cx="1944490" cy="338554"/>
          </a:xfrm>
        </p:grpSpPr>
        <p:sp>
          <p:nvSpPr>
            <p:cNvPr id="16" name="TextBox 15">
              <a:extLst>
                <a:ext uri="{FF2B5EF4-FFF2-40B4-BE49-F238E27FC236}">
                  <a16:creationId xmlns:a16="http://schemas.microsoft.com/office/drawing/2014/main" id="{9DA5B8D9-8251-3344-B939-135857B5747F}"/>
                </a:ext>
              </a:extLst>
            </p:cNvPr>
            <p:cNvSpPr txBox="1"/>
            <p:nvPr/>
          </p:nvSpPr>
          <p:spPr>
            <a:xfrm>
              <a:off x="3130764" y="5348420"/>
              <a:ext cx="1601676" cy="338554"/>
            </a:xfrm>
            <a:prstGeom prst="rect">
              <a:avLst/>
            </a:prstGeom>
            <a:noFill/>
          </p:spPr>
          <p:txBody>
            <a:bodyPr wrap="square" rtlCol="0">
              <a:spAutoFit/>
            </a:bodyPr>
            <a:lstStyle/>
            <a:p>
              <a:pPr rtl="0"/>
              <a:r>
                <a:rPr lang="es-US" sz="1600"/>
                <a:t>TORNILLO NIVELADOR</a:t>
              </a:r>
            </a:p>
          </p:txBody>
        </p:sp>
        <p:cxnSp>
          <p:nvCxnSpPr>
            <p:cNvPr id="17" name="Straight Arrow Connector 16">
              <a:extLst>
                <a:ext uri="{FF2B5EF4-FFF2-40B4-BE49-F238E27FC236}">
                  <a16:creationId xmlns:a16="http://schemas.microsoft.com/office/drawing/2014/main" id="{EBB14A95-BE20-9C48-BE38-D2C5ED9D3259}"/>
                </a:ext>
              </a:extLst>
            </p:cNvPr>
            <p:cNvCxnSpPr>
              <a:cxnSpLocks/>
            </p:cNvCxnSpPr>
            <p:nvPr/>
          </p:nvCxnSpPr>
          <p:spPr>
            <a:xfrm flipH="1">
              <a:off x="2787950" y="5549900"/>
              <a:ext cx="348950" cy="8890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4B9285F-8DDE-0A41-BA78-25F27E67AF88}"/>
              </a:ext>
            </a:extLst>
          </p:cNvPr>
          <p:cNvGrpSpPr/>
          <p:nvPr/>
        </p:nvGrpSpPr>
        <p:grpSpPr>
          <a:xfrm>
            <a:off x="4406372" y="4967420"/>
            <a:ext cx="1959721" cy="1432792"/>
            <a:chOff x="4406372" y="4967420"/>
            <a:chExt cx="1959721" cy="1432792"/>
          </a:xfrm>
        </p:grpSpPr>
        <p:cxnSp>
          <p:nvCxnSpPr>
            <p:cNvPr id="18" name="Straight Arrow Connector 17">
              <a:extLst>
                <a:ext uri="{FF2B5EF4-FFF2-40B4-BE49-F238E27FC236}">
                  <a16:creationId xmlns:a16="http://schemas.microsoft.com/office/drawing/2014/main" id="{924DA76A-AFE1-6341-AB72-E80A56875ED9}"/>
                </a:ext>
              </a:extLst>
            </p:cNvPr>
            <p:cNvCxnSpPr>
              <a:cxnSpLocks/>
            </p:cNvCxnSpPr>
            <p:nvPr/>
          </p:nvCxnSpPr>
          <p:spPr>
            <a:xfrm flipH="1" flipV="1">
              <a:off x="4406372" y="4967420"/>
              <a:ext cx="779462" cy="626930"/>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4542EB-9824-D644-B28D-57D91651E598}"/>
                </a:ext>
              </a:extLst>
            </p:cNvPr>
            <p:cNvSpPr txBox="1"/>
            <p:nvPr/>
          </p:nvSpPr>
          <p:spPr>
            <a:xfrm>
              <a:off x="4518243" y="5569215"/>
              <a:ext cx="1847850" cy="830997"/>
            </a:xfrm>
            <a:prstGeom prst="rect">
              <a:avLst/>
            </a:prstGeom>
            <a:noFill/>
          </p:spPr>
          <p:txBody>
            <a:bodyPr wrap="square" rtlCol="0">
              <a:spAutoFit/>
            </a:bodyPr>
            <a:lstStyle/>
            <a:p>
              <a:pPr rtl="0"/>
              <a:r>
                <a:rPr lang="es-US" sz="1600" dirty="0"/>
                <a:t>LARGUERO HORIZONTAL/</a:t>
              </a:r>
              <a:br>
                <a:rPr lang="es-US" sz="1600" dirty="0"/>
              </a:br>
              <a:r>
                <a:rPr lang="es-US" sz="1600" dirty="0"/>
                <a:t>CORREDERA</a:t>
              </a:r>
            </a:p>
          </p:txBody>
        </p:sp>
      </p:grpSp>
      <p:grpSp>
        <p:nvGrpSpPr>
          <p:cNvPr id="29" name="Group 28">
            <a:extLst>
              <a:ext uri="{FF2B5EF4-FFF2-40B4-BE49-F238E27FC236}">
                <a16:creationId xmlns:a16="http://schemas.microsoft.com/office/drawing/2014/main" id="{4A7AD81C-E37D-2F4C-B571-B1C12B75BCB7}"/>
              </a:ext>
            </a:extLst>
          </p:cNvPr>
          <p:cNvGrpSpPr/>
          <p:nvPr/>
        </p:nvGrpSpPr>
        <p:grpSpPr>
          <a:xfrm>
            <a:off x="1780793" y="6057678"/>
            <a:ext cx="1945387" cy="943367"/>
            <a:chOff x="1780793" y="6057678"/>
            <a:chExt cx="1522475" cy="943367"/>
          </a:xfrm>
        </p:grpSpPr>
        <p:cxnSp>
          <p:nvCxnSpPr>
            <p:cNvPr id="22" name="Straight Arrow Connector 21">
              <a:extLst>
                <a:ext uri="{FF2B5EF4-FFF2-40B4-BE49-F238E27FC236}">
                  <a16:creationId xmlns:a16="http://schemas.microsoft.com/office/drawing/2014/main" id="{3CBA7B3B-9FD6-244B-BF38-F94B1C57005F}"/>
                </a:ext>
              </a:extLst>
            </p:cNvPr>
            <p:cNvCxnSpPr>
              <a:cxnSpLocks/>
            </p:cNvCxnSpPr>
            <p:nvPr/>
          </p:nvCxnSpPr>
          <p:spPr>
            <a:xfrm flipV="1">
              <a:off x="2298319" y="6057678"/>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1C0D8FC-9998-DF40-82CF-D22391CC4FC4}"/>
                </a:ext>
              </a:extLst>
            </p:cNvPr>
            <p:cNvSpPr txBox="1"/>
            <p:nvPr/>
          </p:nvSpPr>
          <p:spPr>
            <a:xfrm>
              <a:off x="1780793" y="6416270"/>
              <a:ext cx="1522475" cy="584775"/>
            </a:xfrm>
            <a:prstGeom prst="rect">
              <a:avLst/>
            </a:prstGeom>
            <a:noFill/>
          </p:spPr>
          <p:txBody>
            <a:bodyPr wrap="square" rtlCol="0">
              <a:spAutoFit/>
            </a:bodyPr>
            <a:lstStyle/>
            <a:p>
              <a:pPr rtl="0"/>
              <a:r>
                <a:rPr lang="es-US" sz="1600" dirty="0"/>
                <a:t>PLACA DE BASE</a:t>
              </a:r>
            </a:p>
          </p:txBody>
        </p:sp>
      </p:grpSp>
      <p:grpSp>
        <p:nvGrpSpPr>
          <p:cNvPr id="28" name="Group 27">
            <a:extLst>
              <a:ext uri="{FF2B5EF4-FFF2-40B4-BE49-F238E27FC236}">
                <a16:creationId xmlns:a16="http://schemas.microsoft.com/office/drawing/2014/main" id="{F375B759-1323-734A-BA89-351A34447696}"/>
              </a:ext>
            </a:extLst>
          </p:cNvPr>
          <p:cNvGrpSpPr/>
          <p:nvPr/>
        </p:nvGrpSpPr>
        <p:grpSpPr>
          <a:xfrm>
            <a:off x="963154" y="5157921"/>
            <a:ext cx="1377558" cy="851927"/>
            <a:chOff x="963154" y="5157921"/>
            <a:chExt cx="1377558" cy="851927"/>
          </a:xfrm>
        </p:grpSpPr>
        <p:cxnSp>
          <p:nvCxnSpPr>
            <p:cNvPr id="20" name="Straight Arrow Connector 19">
              <a:extLst>
                <a:ext uri="{FF2B5EF4-FFF2-40B4-BE49-F238E27FC236}">
                  <a16:creationId xmlns:a16="http://schemas.microsoft.com/office/drawing/2014/main" id="{35A8E461-3D6C-9B4E-81FD-6D40D477AC13}"/>
                </a:ext>
              </a:extLst>
            </p:cNvPr>
            <p:cNvCxnSpPr>
              <a:cxnSpLocks/>
            </p:cNvCxnSpPr>
            <p:nvPr/>
          </p:nvCxnSpPr>
          <p:spPr>
            <a:xfrm flipV="1">
              <a:off x="1480679" y="5157921"/>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E9C526-68BE-F04A-9FF4-27581934EFB0}"/>
                </a:ext>
              </a:extLst>
            </p:cNvPr>
            <p:cNvSpPr txBox="1"/>
            <p:nvPr/>
          </p:nvSpPr>
          <p:spPr>
            <a:xfrm>
              <a:off x="963154" y="5425073"/>
              <a:ext cx="1377558" cy="584775"/>
            </a:xfrm>
            <a:prstGeom prst="rect">
              <a:avLst/>
            </a:prstGeom>
            <a:noFill/>
          </p:spPr>
          <p:txBody>
            <a:bodyPr wrap="square" rtlCol="0">
              <a:spAutoFit/>
            </a:bodyPr>
            <a:lstStyle/>
            <a:p>
              <a:pPr rtl="0"/>
              <a:r>
                <a:rPr lang="es-US" sz="1600" dirty="0"/>
                <a:t>SOPORTE/</a:t>
              </a:r>
            </a:p>
            <a:p>
              <a:pPr rtl="0"/>
              <a:r>
                <a:rPr lang="es-US" sz="1600" dirty="0"/>
                <a:t>TRAVESAÑO</a:t>
              </a:r>
            </a:p>
          </p:txBody>
        </p:sp>
      </p:grpSp>
      <p:grpSp>
        <p:nvGrpSpPr>
          <p:cNvPr id="8" name="Group 7">
            <a:extLst>
              <a:ext uri="{FF2B5EF4-FFF2-40B4-BE49-F238E27FC236}">
                <a16:creationId xmlns:a16="http://schemas.microsoft.com/office/drawing/2014/main" id="{FB88400E-F456-A34B-B2DB-BBEA472598A4}"/>
              </a:ext>
            </a:extLst>
          </p:cNvPr>
          <p:cNvGrpSpPr/>
          <p:nvPr/>
        </p:nvGrpSpPr>
        <p:grpSpPr>
          <a:xfrm>
            <a:off x="4920157" y="432740"/>
            <a:ext cx="1910197" cy="1738119"/>
            <a:chOff x="5185834" y="213673"/>
            <a:chExt cx="1910197" cy="1738119"/>
          </a:xfrm>
        </p:grpSpPr>
        <p:grpSp>
          <p:nvGrpSpPr>
            <p:cNvPr id="7" name="Group 6">
              <a:extLst>
                <a:ext uri="{FF2B5EF4-FFF2-40B4-BE49-F238E27FC236}">
                  <a16:creationId xmlns:a16="http://schemas.microsoft.com/office/drawing/2014/main" id="{FBD1DC78-44BD-A84C-A75E-B2EF613B213D}"/>
                </a:ext>
              </a:extLst>
            </p:cNvPr>
            <p:cNvGrpSpPr/>
            <p:nvPr/>
          </p:nvGrpSpPr>
          <p:grpSpPr>
            <a:xfrm>
              <a:off x="5185834" y="213673"/>
              <a:ext cx="1910197" cy="1560263"/>
              <a:chOff x="5185834" y="213673"/>
              <a:chExt cx="1910197" cy="1560263"/>
            </a:xfrm>
          </p:grpSpPr>
          <p:pic>
            <p:nvPicPr>
              <p:cNvPr id="26" name="Picture 25">
                <a:extLst>
                  <a:ext uri="{FF2B5EF4-FFF2-40B4-BE49-F238E27FC236}">
                    <a16:creationId xmlns:a16="http://schemas.microsoft.com/office/drawing/2014/main" id="{E680EC31-434B-244C-8A80-94D7D0BFB40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5461862" y="615967"/>
                <a:ext cx="1102124" cy="1031989"/>
              </a:xfrm>
              <a:prstGeom prst="rect">
                <a:avLst/>
              </a:prstGeom>
            </p:spPr>
          </p:pic>
          <p:sp>
            <p:nvSpPr>
              <p:cNvPr id="24" name="TextBox 23">
                <a:extLst>
                  <a:ext uri="{FF2B5EF4-FFF2-40B4-BE49-F238E27FC236}">
                    <a16:creationId xmlns:a16="http://schemas.microsoft.com/office/drawing/2014/main" id="{40AA6192-EA9F-3D4A-9F61-611B61800BEC}"/>
                  </a:ext>
                </a:extLst>
              </p:cNvPr>
              <p:cNvSpPr txBox="1"/>
              <p:nvPr/>
            </p:nvSpPr>
            <p:spPr>
              <a:xfrm>
                <a:off x="5185834" y="213673"/>
                <a:ext cx="1910197" cy="338554"/>
              </a:xfrm>
              <a:prstGeom prst="rect">
                <a:avLst/>
              </a:prstGeom>
              <a:noFill/>
            </p:spPr>
            <p:txBody>
              <a:bodyPr wrap="square" rtlCol="0">
                <a:spAutoFit/>
              </a:bodyPr>
              <a:lstStyle/>
              <a:p>
                <a:pPr rtl="0"/>
                <a:r>
                  <a:rPr lang="es-US" sz="1600"/>
                  <a:t>CONEXIÓN</a:t>
                </a:r>
              </a:p>
            </p:txBody>
          </p:sp>
          <p:sp>
            <p:nvSpPr>
              <p:cNvPr id="4" name="Oval 3">
                <a:extLst>
                  <a:ext uri="{FF2B5EF4-FFF2-40B4-BE49-F238E27FC236}">
                    <a16:creationId xmlns:a16="http://schemas.microsoft.com/office/drawing/2014/main" id="{1D629028-BD4B-6F44-ABBF-6C2CD7C2CB83}"/>
                  </a:ext>
                </a:extLst>
              </p:cNvPr>
              <p:cNvSpPr/>
              <p:nvPr/>
            </p:nvSpPr>
            <p:spPr>
              <a:xfrm>
                <a:off x="5442168" y="552227"/>
                <a:ext cx="1287816" cy="1221709"/>
              </a:xfrm>
              <a:prstGeom prst="ellipse">
                <a:avLst/>
              </a:prstGeom>
              <a:noFill/>
              <a:ln>
                <a:solidFill>
                  <a:srgbClr val="93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cxnSp>
          <p:nvCxnSpPr>
            <p:cNvPr id="27" name="Straight Arrow Connector 26">
              <a:extLst>
                <a:ext uri="{FF2B5EF4-FFF2-40B4-BE49-F238E27FC236}">
                  <a16:creationId xmlns:a16="http://schemas.microsoft.com/office/drawing/2014/main" id="{E5410962-9825-F140-B50F-686E749C0313}"/>
                </a:ext>
              </a:extLst>
            </p:cNvPr>
            <p:cNvCxnSpPr>
              <a:cxnSpLocks/>
            </p:cNvCxnSpPr>
            <p:nvPr/>
          </p:nvCxnSpPr>
          <p:spPr>
            <a:xfrm flipH="1">
              <a:off x="5312665" y="1609344"/>
              <a:ext cx="294978" cy="34244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A206A14-E17B-124E-B42F-90503D1C6E82}"/>
              </a:ext>
            </a:extLst>
          </p:cNvPr>
          <p:cNvGrpSpPr/>
          <p:nvPr/>
        </p:nvGrpSpPr>
        <p:grpSpPr>
          <a:xfrm>
            <a:off x="0" y="5348420"/>
            <a:ext cx="1394460" cy="1034373"/>
            <a:chOff x="0" y="5348420"/>
            <a:chExt cx="1394460" cy="1034373"/>
          </a:xfrm>
        </p:grpSpPr>
        <p:cxnSp>
          <p:nvCxnSpPr>
            <p:cNvPr id="32" name="Straight Arrow Connector 31">
              <a:extLst>
                <a:ext uri="{FF2B5EF4-FFF2-40B4-BE49-F238E27FC236}">
                  <a16:creationId xmlns:a16="http://schemas.microsoft.com/office/drawing/2014/main" id="{F121B0BD-3481-0045-BE08-8B157423D6B7}"/>
                </a:ext>
              </a:extLst>
            </p:cNvPr>
            <p:cNvCxnSpPr>
              <a:cxnSpLocks/>
            </p:cNvCxnSpPr>
            <p:nvPr/>
          </p:nvCxnSpPr>
          <p:spPr>
            <a:xfrm flipV="1">
              <a:off x="555567" y="5348420"/>
              <a:ext cx="222387" cy="661428"/>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BD9395F-391B-354F-851D-02BF15D78C27}"/>
                </a:ext>
              </a:extLst>
            </p:cNvPr>
            <p:cNvSpPr txBox="1"/>
            <p:nvPr/>
          </p:nvSpPr>
          <p:spPr>
            <a:xfrm>
              <a:off x="0" y="6044239"/>
              <a:ext cx="139446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0-#ppt_w/2"/>
                                          </p:val>
                                        </p:tav>
                                        <p:tav tm="100000">
                                          <p:val>
                                            <p:strVal val="#ppt_x"/>
                                          </p:val>
                                        </p:tav>
                                      </p:tavLst>
                                    </p:anim>
                                    <p:anim calcmode="lin" valueType="num">
                                      <p:cBhvr additive="base">
                                        <p:cTn id="4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0-#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0-#ppt_w/2"/>
                                          </p:val>
                                        </p:tav>
                                        <p:tav tm="100000">
                                          <p:val>
                                            <p:strVal val="#ppt_x"/>
                                          </p:val>
                                        </p:tav>
                                      </p:tavLst>
                                    </p:anim>
                                    <p:anim calcmode="lin" valueType="num">
                                      <p:cBhvr additive="base">
                                        <p:cTn id="6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67643" y="4165601"/>
            <a:ext cx="2599196" cy="2374900"/>
          </a:xfrm>
          <a:prstGeom prst="rect">
            <a:avLst/>
          </a:prstGeom>
        </p:spPr>
      </p:pic>
      <p:sp>
        <p:nvSpPr>
          <p:cNvPr id="4" name="TextBox 3"/>
          <p:cNvSpPr txBox="1"/>
          <p:nvPr/>
        </p:nvSpPr>
        <p:spPr>
          <a:xfrm>
            <a:off x="-1" y="464859"/>
            <a:ext cx="12025223" cy="769441"/>
          </a:xfrm>
          <a:prstGeom prst="rect">
            <a:avLst/>
          </a:prstGeom>
          <a:noFill/>
        </p:spPr>
        <p:txBody>
          <a:bodyPr wrap="square" rtlCol="0">
            <a:spAutoFit/>
          </a:bodyPr>
          <a:lstStyle/>
          <a:p>
            <a:pPr algn="ctr" rtl="0"/>
            <a:r>
              <a:rPr lang="es-us" sz="4400" cap="all" dirty="0">
                <a:solidFill>
                  <a:schemeClr val="accent2"/>
                </a:solidFill>
                <a:latin typeface="+mj-lt"/>
              </a:rPr>
              <a:t>INSPECCIÓN DE ANDAMIOS COMPLETOS</a:t>
            </a:r>
            <a:endParaRPr lang="en-US" sz="4400" cap="all" dirty="0">
              <a:solidFill>
                <a:schemeClr val="accent2"/>
              </a:solidFill>
              <a:latin typeface="+mj-lt"/>
            </a:endParaRPr>
          </a:p>
        </p:txBody>
      </p:sp>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584200" y="1409700"/>
            <a:ext cx="2540000" cy="2540000"/>
          </a:xfrm>
          <a:prstGeom prst="rect">
            <a:avLst/>
          </a:prstGeom>
        </p:spPr>
      </p:pic>
      <p:sp>
        <p:nvSpPr>
          <p:cNvPr id="6" name="TextBox 5"/>
          <p:cNvSpPr txBox="1"/>
          <p:nvPr/>
        </p:nvSpPr>
        <p:spPr>
          <a:xfrm>
            <a:off x="3898900" y="1291666"/>
            <a:ext cx="8126322" cy="5293757"/>
          </a:xfrm>
          <a:prstGeom prst="rect">
            <a:avLst/>
          </a:prstGeom>
          <a:noFill/>
        </p:spPr>
        <p:txBody>
          <a:bodyPr wrap="square" rtlCol="0">
            <a:spAutoFit/>
          </a:bodyPr>
          <a:lstStyle/>
          <a:p>
            <a:pPr marL="180000" indent="-180000" rtl="0">
              <a:spcAft>
                <a:spcPts val="3000"/>
              </a:spcAft>
              <a:buFont typeface="Arial"/>
              <a:buChar char="•"/>
            </a:pPr>
            <a:r>
              <a:rPr lang="es-us" sz="2400" dirty="0">
                <a:solidFill>
                  <a:srgbClr val="595959"/>
                </a:solidFill>
              </a:rPr>
              <a:t>La persona competente debe inspeccionar el andamio completo para asegurarse de que sea seguro. </a:t>
            </a:r>
          </a:p>
          <a:p>
            <a:pPr marL="180000" indent="-180000" rtl="0">
              <a:spcAft>
                <a:spcPts val="3000"/>
              </a:spcAft>
              <a:buFont typeface="Arial"/>
              <a:buChar char="•"/>
            </a:pPr>
            <a:r>
              <a:rPr lang="es-us" sz="2400" dirty="0">
                <a:solidFill>
                  <a:srgbClr val="595959"/>
                </a:solidFill>
              </a:rPr>
              <a:t>Las inspecciones del andamio deben realizarse </a:t>
            </a:r>
            <a:r>
              <a:rPr lang="es-us" sz="2400" cap="all" dirty="0">
                <a:solidFill>
                  <a:srgbClr val="595959"/>
                </a:solidFill>
              </a:rPr>
              <a:t>después de que el andamio se construya</a:t>
            </a:r>
            <a:r>
              <a:rPr lang="es-us" sz="2400" dirty="0">
                <a:solidFill>
                  <a:srgbClr val="595959"/>
                </a:solidFill>
              </a:rPr>
              <a:t>, </a:t>
            </a:r>
            <a:r>
              <a:rPr lang="es-us" sz="2400" cap="all" dirty="0">
                <a:solidFill>
                  <a:srgbClr val="595959"/>
                </a:solidFill>
              </a:rPr>
              <a:t>antes de ser usado</a:t>
            </a:r>
            <a:r>
              <a:rPr lang="es-us" sz="2400" dirty="0">
                <a:solidFill>
                  <a:srgbClr val="595959"/>
                </a:solidFill>
              </a:rPr>
              <a:t>, al </a:t>
            </a:r>
            <a:r>
              <a:rPr lang="es-us" sz="2400" cap="all" dirty="0">
                <a:solidFill>
                  <a:srgbClr val="595959"/>
                </a:solidFill>
              </a:rPr>
              <a:t>cambiar cada turno</a:t>
            </a:r>
            <a:r>
              <a:rPr lang="es-us" sz="2400" dirty="0">
                <a:solidFill>
                  <a:srgbClr val="595959"/>
                </a:solidFill>
              </a:rPr>
              <a:t> y, como mínimo, </a:t>
            </a:r>
            <a:r>
              <a:rPr lang="es-us" sz="2400" cap="all" dirty="0">
                <a:solidFill>
                  <a:srgbClr val="595959"/>
                </a:solidFill>
              </a:rPr>
              <a:t>una vez al día</a:t>
            </a:r>
            <a:r>
              <a:rPr lang="es-us" sz="2400" dirty="0">
                <a:solidFill>
                  <a:srgbClr val="595959"/>
                </a:solidFill>
              </a:rPr>
              <a:t> o </a:t>
            </a:r>
            <a:r>
              <a:rPr lang="es-us" sz="2400" cap="all" dirty="0">
                <a:solidFill>
                  <a:srgbClr val="595959"/>
                </a:solidFill>
              </a:rPr>
              <a:t>después de</a:t>
            </a:r>
            <a:r>
              <a:rPr lang="es-us" sz="2400" dirty="0">
                <a:solidFill>
                  <a:srgbClr val="595959"/>
                </a:solidFill>
              </a:rPr>
              <a:t> que ocurra algo que pueda haber alterado el andamio.</a:t>
            </a:r>
          </a:p>
          <a:p>
            <a:pPr marL="180000" indent="-180000" rtl="0">
              <a:spcAft>
                <a:spcPts val="3000"/>
              </a:spcAft>
              <a:buFont typeface="Arial"/>
              <a:buChar char="•"/>
            </a:pPr>
            <a:r>
              <a:rPr lang="es-us" sz="2400" dirty="0">
                <a:solidFill>
                  <a:srgbClr val="595959"/>
                </a:solidFill>
              </a:rPr>
              <a:t>El sistema de etiquetas de tres colores notifica a los trabajadores sobre el estado de construcción o modificación del andamio, para maximizar la seguridad.</a:t>
            </a:r>
          </a:p>
        </p:txBody>
      </p:sp>
    </p:spTree>
    <p:extLst>
      <p:ext uri="{BB962C8B-B14F-4D97-AF65-F5344CB8AC3E}">
        <p14:creationId xmlns:p14="http://schemas.microsoft.com/office/powerpoint/2010/main" val="22286380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63417" y="1295480"/>
            <a:ext cx="7220517" cy="426703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p:blipFill>
        <p:spPr>
          <a:xfrm>
            <a:off x="438150" y="460214"/>
            <a:ext cx="3616248" cy="724221"/>
          </a:xfrm>
          <a:prstGeom prst="rect">
            <a:avLst/>
          </a:prstGeom>
        </p:spPr>
      </p:pic>
    </p:spTree>
    <p:extLst>
      <p:ext uri="{BB962C8B-B14F-4D97-AF65-F5344CB8AC3E}">
        <p14:creationId xmlns:p14="http://schemas.microsoft.com/office/powerpoint/2010/main" val="4075492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57200" y="457200"/>
            <a:ext cx="1270000" cy="1231900"/>
          </a:xfrm>
          <a:prstGeom prst="roundRect">
            <a:avLst/>
          </a:prstGeom>
          <a:solidFill>
            <a:srgbClr val="7CA9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1500996" y="439459"/>
            <a:ext cx="5166504" cy="769441"/>
          </a:xfrm>
          <a:prstGeom prst="rect">
            <a:avLst/>
          </a:prstGeom>
          <a:noFill/>
        </p:spPr>
        <p:txBody>
          <a:bodyPr wrap="square" rtlCol="0">
            <a:spAutoFit/>
          </a:bodyPr>
          <a:lstStyle/>
          <a:p>
            <a:pPr algn="ctr" rtl="0"/>
            <a:r>
              <a:rPr lang="es-us" sz="4400" cap="all" dirty="0">
                <a:solidFill>
                  <a:srgbClr val="44546A"/>
                </a:solidFill>
                <a:latin typeface="+mj-lt"/>
              </a:rPr>
              <a:t>Puntos clave</a:t>
            </a:r>
            <a:endParaRPr lang="en-US" sz="4400" cap="all" dirty="0">
              <a:solidFill>
                <a:srgbClr val="44546A"/>
              </a:solidFill>
              <a:latin typeface="+mj-lt"/>
            </a:endParaRPr>
          </a:p>
        </p:txBody>
      </p:sp>
      <p:sp>
        <p:nvSpPr>
          <p:cNvPr id="14" name="TextBox 13"/>
          <p:cNvSpPr txBox="1"/>
          <p:nvPr/>
        </p:nvSpPr>
        <p:spPr>
          <a:xfrm>
            <a:off x="2057400" y="1270000"/>
            <a:ext cx="9791700" cy="4770537"/>
          </a:xfrm>
          <a:prstGeom prst="rect">
            <a:avLst/>
          </a:prstGeom>
          <a:noFill/>
        </p:spPr>
        <p:txBody>
          <a:bodyPr wrap="square" rtlCol="0">
            <a:spAutoFit/>
          </a:bodyPr>
          <a:lstStyle/>
          <a:p>
            <a:pPr marL="180000" indent="-180000" rtl="0">
              <a:spcAft>
                <a:spcPts val="1200"/>
              </a:spcAft>
              <a:buFont typeface="Arial"/>
              <a:buChar char="•"/>
            </a:pPr>
            <a:r>
              <a:rPr lang="es-us" sz="2200" cap="all" dirty="0">
                <a:solidFill>
                  <a:srgbClr val="595959"/>
                </a:solidFill>
              </a:rPr>
              <a:t>Los andamios cerrados</a:t>
            </a:r>
            <a:r>
              <a:rPr lang="es-us" sz="2200" dirty="0">
                <a:solidFill>
                  <a:srgbClr val="595959"/>
                </a:solidFill>
              </a:rPr>
              <a:t> se utilizan para: </a:t>
            </a:r>
            <a:r>
              <a:rPr lang="es-us" sz="2200" cap="all" dirty="0">
                <a:solidFill>
                  <a:srgbClr val="595959"/>
                </a:solidFill>
              </a:rPr>
              <a:t>protegerse de las inclemencias del clima</a:t>
            </a:r>
            <a:r>
              <a:rPr lang="es-us" sz="2200" dirty="0">
                <a:solidFill>
                  <a:srgbClr val="595959"/>
                </a:solidFill>
              </a:rPr>
              <a:t>, evitar los PELIGROS </a:t>
            </a:r>
            <a:r>
              <a:rPr lang="es-us" sz="2200" dirty="0"/>
              <a:t>DE LA CAÍDA DE MATERIALES.</a:t>
            </a:r>
            <a:r>
              <a:rPr lang="es-us" sz="2200" dirty="0">
                <a:solidFill>
                  <a:srgbClr val="595959"/>
                </a:solidFill>
              </a:rPr>
              <a:t> </a:t>
            </a:r>
          </a:p>
          <a:p>
            <a:pPr marL="180000" indent="-180000" rtl="0">
              <a:spcAft>
                <a:spcPts val="1200"/>
              </a:spcAft>
              <a:buFont typeface="Arial"/>
              <a:buChar char="•"/>
            </a:pPr>
            <a:r>
              <a:rPr lang="es-us" sz="2200" dirty="0">
                <a:solidFill>
                  <a:srgbClr val="595959"/>
                </a:solidFill>
              </a:rPr>
              <a:t>Los andamios cerrados están </a:t>
            </a:r>
            <a:r>
              <a:rPr lang="es-us" sz="2200" cap="all" dirty="0">
                <a:solidFill>
                  <a:srgbClr val="595959"/>
                </a:solidFill>
              </a:rPr>
              <a:t>expuestos a cargas mucho mayores</a:t>
            </a:r>
            <a:r>
              <a:rPr lang="es-us" sz="2200" dirty="0">
                <a:solidFill>
                  <a:srgbClr val="595959"/>
                </a:solidFill>
              </a:rPr>
              <a:t>.</a:t>
            </a:r>
          </a:p>
          <a:p>
            <a:pPr marL="180000" indent="-180000" rtl="0">
              <a:spcAft>
                <a:spcPts val="1200"/>
              </a:spcAft>
              <a:buFont typeface="Arial"/>
              <a:buChar char="•"/>
            </a:pPr>
            <a:r>
              <a:rPr lang="es-us" sz="2200" dirty="0">
                <a:solidFill>
                  <a:srgbClr val="595959"/>
                </a:solidFill>
              </a:rPr>
              <a:t>Antes de que el andamio pueda ser utilizado, la persona competente debe revisar las regulaciones e inspeccionarlo para asegurarse de que sea seguro y pueda soportar las cargas previstas.</a:t>
            </a:r>
          </a:p>
          <a:p>
            <a:pPr marL="180000" indent="-180000" rtl="0">
              <a:spcAft>
                <a:spcPts val="1200"/>
              </a:spcAft>
              <a:buFont typeface="Arial"/>
              <a:buChar char="•"/>
            </a:pPr>
            <a:r>
              <a:rPr lang="es-us" sz="2200" cap="all" dirty="0">
                <a:solidFill>
                  <a:srgbClr val="595959"/>
                </a:solidFill>
              </a:rPr>
              <a:t>Los códigos de prácticas seguras</a:t>
            </a:r>
            <a:r>
              <a:rPr lang="es-us" sz="2200" dirty="0">
                <a:solidFill>
                  <a:srgbClr val="595959"/>
                </a:solidFill>
              </a:rPr>
              <a:t> son buenas referencias para construir andamios seguros. </a:t>
            </a:r>
          </a:p>
          <a:p>
            <a:pPr marL="180000" indent="-180000" rtl="0">
              <a:spcAft>
                <a:spcPts val="1200"/>
              </a:spcAft>
              <a:buFont typeface="Arial"/>
              <a:buChar char="•"/>
            </a:pPr>
            <a:r>
              <a:rPr lang="es-us" sz="2200" dirty="0">
                <a:solidFill>
                  <a:srgbClr val="595959"/>
                </a:solidFill>
              </a:rPr>
              <a:t>Una </a:t>
            </a:r>
            <a:r>
              <a:rPr lang="es-us" sz="2200" cap="all" dirty="0">
                <a:solidFill>
                  <a:srgbClr val="595959"/>
                </a:solidFill>
              </a:rPr>
              <a:t>lista de verificación de inspección de andamios</a:t>
            </a:r>
            <a:r>
              <a:rPr lang="es-us" sz="2200" dirty="0">
                <a:solidFill>
                  <a:srgbClr val="595959"/>
                </a:solidFill>
              </a:rPr>
              <a:t> puede ser una herramienta útil.</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95253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44500" y="482600"/>
            <a:ext cx="1270000" cy="1231900"/>
          </a:xfrm>
          <a:prstGeom prst="roundRect">
            <a:avLst/>
          </a:prstGeom>
          <a:solidFill>
            <a:srgbClr val="7CA9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7" name="TextBox 6"/>
          <p:cNvSpPr txBox="1"/>
          <p:nvPr/>
        </p:nvSpPr>
        <p:spPr>
          <a:xfrm>
            <a:off x="1587260" y="439459"/>
            <a:ext cx="5080240" cy="769441"/>
          </a:xfrm>
          <a:prstGeom prst="rect">
            <a:avLst/>
          </a:prstGeom>
          <a:noFill/>
        </p:spPr>
        <p:txBody>
          <a:bodyPr wrap="square" rtlCol="0">
            <a:spAutoFit/>
          </a:bodyPr>
          <a:lstStyle/>
          <a:p>
            <a:pPr algn="ctr" rtl="0"/>
            <a:r>
              <a:rPr lang="es-us" sz="4400" cap="all" dirty="0">
                <a:solidFill>
                  <a:schemeClr val="tx2"/>
                </a:solidFill>
                <a:latin typeface="+mj-lt"/>
              </a:rPr>
              <a:t>Puntos clave</a:t>
            </a:r>
            <a:endParaRPr lang="en-US" sz="4400" cap="all" dirty="0">
              <a:solidFill>
                <a:schemeClr val="tx2"/>
              </a:solidFill>
              <a:latin typeface="+mj-lt"/>
            </a:endParaRPr>
          </a:p>
        </p:txBody>
      </p:sp>
      <p:sp>
        <p:nvSpPr>
          <p:cNvPr id="14" name="TextBox 13"/>
          <p:cNvSpPr txBox="1"/>
          <p:nvPr/>
        </p:nvSpPr>
        <p:spPr>
          <a:xfrm>
            <a:off x="2032000" y="1231900"/>
            <a:ext cx="9029700" cy="4770537"/>
          </a:xfrm>
          <a:prstGeom prst="rect">
            <a:avLst/>
          </a:prstGeom>
          <a:noFill/>
        </p:spPr>
        <p:txBody>
          <a:bodyPr wrap="square" rtlCol="0">
            <a:spAutoFit/>
          </a:bodyPr>
          <a:lstStyle/>
          <a:p>
            <a:pPr marL="180000" indent="-180000" rtl="0">
              <a:spcAft>
                <a:spcPts val="1200"/>
              </a:spcAft>
              <a:buFont typeface="Arial"/>
              <a:buChar char="•"/>
            </a:pPr>
            <a:r>
              <a:rPr lang="es-us" sz="2200" dirty="0">
                <a:solidFill>
                  <a:srgbClr val="595959"/>
                </a:solidFill>
              </a:rPr>
              <a:t>Las sujeciones a una </a:t>
            </a:r>
            <a:r>
              <a:rPr lang="es-us" sz="2200" cap="all" dirty="0">
                <a:solidFill>
                  <a:srgbClr val="595959"/>
                </a:solidFill>
              </a:rPr>
              <a:t>estructura</a:t>
            </a:r>
            <a:r>
              <a:rPr lang="es-us" sz="2200" dirty="0">
                <a:solidFill>
                  <a:srgbClr val="595959"/>
                </a:solidFill>
              </a:rPr>
              <a:t> ESTABLE existente aseguran la </a:t>
            </a:r>
            <a:r>
              <a:rPr lang="es-us" sz="2200" cap="all" dirty="0">
                <a:solidFill>
                  <a:srgbClr val="595959"/>
                </a:solidFill>
              </a:rPr>
              <a:t>estabilidad</a:t>
            </a:r>
            <a:r>
              <a:rPr lang="es-us" sz="2200" dirty="0">
                <a:solidFill>
                  <a:srgbClr val="595959"/>
                </a:solidFill>
              </a:rPr>
              <a:t> del andamio. </a:t>
            </a:r>
          </a:p>
          <a:p>
            <a:pPr marL="180000" indent="-180000" rtl="0">
              <a:spcAft>
                <a:spcPts val="1200"/>
              </a:spcAft>
              <a:buFont typeface="Arial"/>
              <a:buChar char="•"/>
            </a:pPr>
            <a:r>
              <a:rPr lang="es-us" sz="2200" dirty="0">
                <a:solidFill>
                  <a:srgbClr val="595959"/>
                </a:solidFill>
              </a:rPr>
              <a:t>Se </a:t>
            </a:r>
            <a:r>
              <a:rPr lang="es-us" sz="2200" cap="all" dirty="0">
                <a:solidFill>
                  <a:srgbClr val="595959"/>
                </a:solidFill>
              </a:rPr>
              <a:t>requieren sujeciones</a:t>
            </a:r>
            <a:r>
              <a:rPr lang="es-us" sz="2200" dirty="0">
                <a:solidFill>
                  <a:srgbClr val="595959"/>
                </a:solidFill>
              </a:rPr>
              <a:t> cuando el andamio está </a:t>
            </a:r>
            <a:r>
              <a:rPr lang="es-us" sz="2200" cap="all" dirty="0">
                <a:solidFill>
                  <a:srgbClr val="595959"/>
                </a:solidFill>
              </a:rPr>
              <a:t>encerrado</a:t>
            </a:r>
            <a:r>
              <a:rPr lang="es-us" sz="2200" dirty="0">
                <a:solidFill>
                  <a:srgbClr val="595959"/>
                </a:solidFill>
              </a:rPr>
              <a:t> o excede la RELACIÓN BASE-ALTURA permitida.</a:t>
            </a:r>
          </a:p>
          <a:p>
            <a:pPr marL="180000" indent="-180000" rtl="0">
              <a:spcAft>
                <a:spcPts val="1200"/>
              </a:spcAft>
              <a:buFont typeface="Arial"/>
              <a:buChar char="•"/>
            </a:pPr>
            <a:r>
              <a:rPr lang="es-us" sz="2200" dirty="0">
                <a:solidFill>
                  <a:srgbClr val="595959"/>
                </a:solidFill>
              </a:rPr>
              <a:t>El </a:t>
            </a:r>
            <a:r>
              <a:rPr lang="es-us" sz="2200" cap="all" dirty="0">
                <a:solidFill>
                  <a:srgbClr val="595959"/>
                </a:solidFill>
              </a:rPr>
              <a:t>COMPONTENTE de tensión</a:t>
            </a:r>
            <a:r>
              <a:rPr lang="es-us" sz="2200" dirty="0">
                <a:solidFill>
                  <a:srgbClr val="595959"/>
                </a:solidFill>
              </a:rPr>
              <a:t> (evita que el andamio </a:t>
            </a:r>
            <a:r>
              <a:rPr lang="es-us" sz="2200" cap="all" dirty="0">
                <a:solidFill>
                  <a:srgbClr val="595959"/>
                </a:solidFill>
              </a:rPr>
              <a:t>se caiga</a:t>
            </a:r>
            <a:r>
              <a:rPr lang="es-us" sz="2200" dirty="0">
                <a:solidFill>
                  <a:srgbClr val="595959"/>
                </a:solidFill>
              </a:rPr>
              <a:t> de la estructura), y el </a:t>
            </a:r>
            <a:r>
              <a:rPr lang="es-us" sz="2200" cap="all" dirty="0">
                <a:solidFill>
                  <a:srgbClr val="595959"/>
                </a:solidFill>
              </a:rPr>
              <a:t>COMPONENTE de compresión</a:t>
            </a:r>
            <a:r>
              <a:rPr lang="es-us" sz="2200" dirty="0">
                <a:solidFill>
                  <a:srgbClr val="595959"/>
                </a:solidFill>
              </a:rPr>
              <a:t> (evita que el andamio se caiga </a:t>
            </a:r>
            <a:r>
              <a:rPr lang="es-us" sz="2200" cap="all" dirty="0">
                <a:solidFill>
                  <a:srgbClr val="595959"/>
                </a:solidFill>
              </a:rPr>
              <a:t>en</a:t>
            </a:r>
            <a:r>
              <a:rPr lang="es-us" sz="2200" dirty="0">
                <a:solidFill>
                  <a:srgbClr val="595959"/>
                </a:solidFill>
              </a:rPr>
              <a:t> la estructura).</a:t>
            </a:r>
          </a:p>
          <a:p>
            <a:pPr marL="180000" indent="-180000" rtl="0">
              <a:spcAft>
                <a:spcPts val="1200"/>
              </a:spcAft>
              <a:buFont typeface="Arial"/>
              <a:buChar char="•"/>
            </a:pPr>
            <a:r>
              <a:rPr lang="es-us" sz="2200" dirty="0">
                <a:solidFill>
                  <a:srgbClr val="595959"/>
                </a:solidFill>
              </a:rPr>
              <a:t>Verifique las regulaciones locales para conocer el </a:t>
            </a:r>
            <a:r>
              <a:rPr lang="es-us" sz="2200" cap="all" dirty="0">
                <a:solidFill>
                  <a:srgbClr val="595959"/>
                </a:solidFill>
              </a:rPr>
              <a:t>espacio requerido de las sujeciones</a:t>
            </a:r>
            <a:r>
              <a:rPr lang="es-us" sz="2200" dirty="0">
                <a:solidFill>
                  <a:srgbClr val="595959"/>
                </a:solidFill>
              </a:rPr>
              <a:t> y ASEGÚRESE de que todas estén en su lugar. </a:t>
            </a:r>
          </a:p>
          <a:p>
            <a:pPr marL="180000" indent="-180000" rtl="0">
              <a:spcAft>
                <a:spcPts val="1200"/>
              </a:spcAft>
              <a:buFont typeface="Arial"/>
              <a:buChar char="•"/>
            </a:pPr>
            <a:r>
              <a:rPr lang="es-us" sz="2200" dirty="0">
                <a:solidFill>
                  <a:srgbClr val="595959"/>
                </a:solidFill>
              </a:rPr>
              <a:t>Las sujeciones deben colocarse </a:t>
            </a:r>
            <a:r>
              <a:rPr lang="es-us" sz="2200" cap="all" dirty="0">
                <a:solidFill>
                  <a:srgbClr val="595959"/>
                </a:solidFill>
              </a:rPr>
              <a:t>cerca del soporte superior o del miembro horizontal</a:t>
            </a:r>
            <a:r>
              <a:rPr lang="es-us" sz="2200" dirty="0">
                <a:solidFill>
                  <a:srgbClr val="595959"/>
                </a:solidFill>
              </a:rPr>
              <a:t> del marco. </a:t>
            </a:r>
          </a:p>
        </p:txBody>
      </p:sp>
      <p:pic>
        <p:nvPicPr>
          <p:cNvPr id="13" name="Picture 1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43258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5" name="Group 14"/>
          <p:cNvGrpSpPr/>
          <p:nvPr/>
        </p:nvGrpSpPr>
        <p:grpSpPr>
          <a:xfrm>
            <a:off x="2" y="5994400"/>
            <a:ext cx="10147298" cy="863600"/>
            <a:chOff x="2" y="5994400"/>
            <a:chExt cx="10147298" cy="863600"/>
          </a:xfrm>
        </p:grpSpPr>
        <p:sp>
          <p:nvSpPr>
            <p:cNvPr id="25" name="Rectangle 24"/>
            <p:cNvSpPr/>
            <p:nvPr/>
          </p:nvSpPr>
          <p:spPr>
            <a:xfrm rot="16200000">
              <a:off x="586600" y="5412598"/>
              <a:ext cx="858803" cy="2032000"/>
            </a:xfrm>
            <a:prstGeom prst="rect">
              <a:avLst/>
            </a:prstGeom>
            <a:solidFill>
              <a:srgbClr val="005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618605" y="5412604"/>
              <a:ext cx="858792" cy="2032000"/>
            </a:xfrm>
            <a:prstGeom prst="rect">
              <a:avLst/>
            </a:prstGeom>
            <a:solidFill>
              <a:srgbClr val="006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50602" y="5412601"/>
              <a:ext cx="858798" cy="2032000"/>
            </a:xfrm>
            <a:prstGeom prst="rect">
              <a:avLst/>
            </a:prstGeom>
            <a:solidFill>
              <a:srgbClr val="2A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69902" y="5412599"/>
              <a:ext cx="858801" cy="2032000"/>
            </a:xfrm>
            <a:prstGeom prst="rect">
              <a:avLst/>
            </a:prstGeom>
            <a:solidFill>
              <a:srgbClr val="518C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rot="16200000">
              <a:off x="8699500" y="5410200"/>
              <a:ext cx="863600" cy="2032000"/>
            </a:xfrm>
            <a:prstGeom prst="rect">
              <a:avLst/>
            </a:prstGeom>
            <a:solidFill>
              <a:srgbClr val="7C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71649" y="2292459"/>
            <a:ext cx="7848723" cy="830997"/>
          </a:xfrm>
          <a:prstGeom prst="rect">
            <a:avLst/>
          </a:prstGeom>
          <a:noFill/>
        </p:spPr>
        <p:txBody>
          <a:bodyPr wrap="none" rtlCol="0">
            <a:spAutoFit/>
          </a:bodyPr>
          <a:lstStyle/>
          <a:p>
            <a:pPr algn="ctr" rtl="0"/>
            <a:r>
              <a:rPr lang="es-us" sz="4800" dirty="0">
                <a:solidFill>
                  <a:schemeClr val="bg1"/>
                </a:solidFill>
              </a:rPr>
              <a:t>DESARMADO Y ALMACENAMIENTO</a:t>
            </a:r>
          </a:p>
        </p:txBody>
      </p:sp>
      <p:sp>
        <p:nvSpPr>
          <p:cNvPr id="47" name="Rectangle 46"/>
          <p:cNvSpPr/>
          <p:nvPr/>
        </p:nvSpPr>
        <p:spPr>
          <a:xfrm>
            <a:off x="0" y="3061029"/>
            <a:ext cx="12192000" cy="707886"/>
          </a:xfrm>
          <a:prstGeom prst="rect">
            <a:avLst/>
          </a:prstGeom>
          <a:noFill/>
        </p:spPr>
        <p:txBody>
          <a:bodyPr wrap="square" rtlCol="0">
            <a:spAutoFit/>
          </a:bodyPr>
          <a:lstStyle/>
          <a:p>
            <a:pPr algn="ctr" rtl="0"/>
            <a:r>
              <a:rPr lang="es-us" sz="2000" cap="all" dirty="0">
                <a:solidFill>
                  <a:srgbClr val="93F300"/>
                </a:solidFill>
              </a:rPr>
              <a:t>Desarmar los andamios expone a los trabajadores a </a:t>
            </a:r>
            <a:br>
              <a:rPr lang="es-us" sz="2000" cap="all" dirty="0">
                <a:solidFill>
                  <a:srgbClr val="93F300"/>
                </a:solidFill>
              </a:rPr>
            </a:br>
            <a:r>
              <a:rPr lang="es-us" sz="2000" cap="all" dirty="0">
                <a:solidFill>
                  <a:srgbClr val="93F300"/>
                </a:solidFill>
              </a:rPr>
              <a:t>los mismos peligros que construirlos</a:t>
            </a:r>
            <a:endParaRPr lang="id-ID" sz="2000" cap="all" dirty="0">
              <a:solidFill>
                <a:srgbClr val="93F300"/>
              </a:solidFill>
              <a:latin typeface="Source Sans Pro Light" panose="020B0403030403020204" pitchFamily="34" charset="0"/>
            </a:endParaRP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147300" y="5092700"/>
            <a:ext cx="2032000" cy="1765300"/>
            <a:chOff x="10147300" y="5092700"/>
            <a:chExt cx="2032000" cy="1765300"/>
          </a:xfrm>
        </p:grpSpPr>
        <p:sp>
          <p:nvSpPr>
            <p:cNvPr id="30" name="Rectangle 29"/>
            <p:cNvSpPr/>
            <p:nvPr/>
          </p:nvSpPr>
          <p:spPr>
            <a:xfrm rot="16200000">
              <a:off x="10280650" y="4959350"/>
              <a:ext cx="1765300" cy="2032000"/>
            </a:xfrm>
            <a:prstGeom prst="rect">
              <a:avLst/>
            </a:prstGeom>
            <a:solidFill>
              <a:srgbClr val="97B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 name="TextBox 21"/>
            <p:cNvSpPr txBox="1"/>
            <p:nvPr/>
          </p:nvSpPr>
          <p:spPr>
            <a:xfrm>
              <a:off x="10909300" y="5537200"/>
              <a:ext cx="863600" cy="769441"/>
            </a:xfrm>
            <a:prstGeom prst="rect">
              <a:avLst/>
            </a:prstGeom>
            <a:noFill/>
          </p:spPr>
          <p:txBody>
            <a:bodyPr wrap="square" rtlCol="0">
              <a:spAutoFit/>
            </a:bodyPr>
            <a:lstStyle/>
            <a:p>
              <a:pPr rtl="0"/>
              <a:r>
                <a:rPr lang="es-us" sz="4400">
                  <a:solidFill>
                    <a:srgbClr val="FFFFFF"/>
                  </a:solidFill>
                </a:rPr>
                <a:t>6</a:t>
              </a:r>
            </a:p>
          </p:txBody>
        </p:sp>
      </p:grpSp>
    </p:spTree>
    <p:extLst>
      <p:ext uri="{BB962C8B-B14F-4D97-AF65-F5344CB8AC3E}">
        <p14:creationId xmlns:p14="http://schemas.microsoft.com/office/powerpoint/2010/main" val="9970888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Bottom)">
                                      <p:cBhvr>
                                        <p:cTn id="11" dur="500"/>
                                        <p:tgtEl>
                                          <p:spTgt spid="1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outVertical)">
                                      <p:cBhvr>
                                        <p:cTn id="27" dur="500"/>
                                        <p:tgtEl>
                                          <p:spTgt spid="48"/>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Box 186"/>
          <p:cNvSpPr txBox="1"/>
          <p:nvPr/>
        </p:nvSpPr>
        <p:spPr>
          <a:xfrm>
            <a:off x="482308" y="566459"/>
            <a:ext cx="4242568" cy="830997"/>
          </a:xfrm>
          <a:prstGeom prst="rect">
            <a:avLst/>
          </a:prstGeom>
          <a:noFill/>
        </p:spPr>
        <p:txBody>
          <a:bodyPr wrap="none" rtlCol="0">
            <a:spAutoFit/>
          </a:bodyPr>
          <a:lstStyle/>
          <a:p>
            <a:pPr algn="ctr" rtl="0"/>
            <a:r>
              <a:rPr lang="es-us" sz="4800" cap="all">
                <a:solidFill>
                  <a:srgbClr val="44546A"/>
                </a:solidFill>
                <a:latin typeface="+mj-lt"/>
              </a:rPr>
              <a:t>Desarmar</a:t>
            </a:r>
            <a:endParaRPr lang="en-US" sz="4800" cap="all" dirty="0">
              <a:solidFill>
                <a:srgbClr val="44546A"/>
              </a:solidFill>
              <a:latin typeface="+mj-lt"/>
            </a:endParaRPr>
          </a:p>
        </p:txBody>
      </p:sp>
      <p:sp>
        <p:nvSpPr>
          <p:cNvPr id="121" name="TextBox 120"/>
          <p:cNvSpPr txBox="1"/>
          <p:nvPr/>
        </p:nvSpPr>
        <p:spPr>
          <a:xfrm>
            <a:off x="6172199" y="1714500"/>
            <a:ext cx="2411143" cy="707886"/>
          </a:xfrm>
          <a:prstGeom prst="rect">
            <a:avLst/>
          </a:prstGeom>
          <a:noFill/>
        </p:spPr>
        <p:txBody>
          <a:bodyPr wrap="square" rtlCol="0">
            <a:spAutoFit/>
          </a:bodyPr>
          <a:lstStyle/>
          <a:p>
            <a:pPr rtl="0"/>
            <a:r>
              <a:rPr lang="es-us" sz="2000">
                <a:solidFill>
                  <a:schemeClr val="bg1"/>
                </a:solidFill>
              </a:rPr>
              <a:t>INSPECCIÓN VISUAL</a:t>
            </a:r>
          </a:p>
        </p:txBody>
      </p:sp>
      <p:sp>
        <p:nvSpPr>
          <p:cNvPr id="130" name="TextBox 129"/>
          <p:cNvSpPr txBox="1"/>
          <p:nvPr/>
        </p:nvSpPr>
        <p:spPr>
          <a:xfrm>
            <a:off x="9315607" y="5399314"/>
            <a:ext cx="1345561" cy="400110"/>
          </a:xfrm>
          <a:prstGeom prst="rect">
            <a:avLst/>
          </a:prstGeom>
          <a:noFill/>
        </p:spPr>
        <p:txBody>
          <a:bodyPr wrap="none" rtlCol="0">
            <a:spAutoFit/>
          </a:bodyPr>
          <a:lstStyle/>
          <a:p>
            <a:pPr rtl="0"/>
            <a:r>
              <a:rPr lang="es-us" sz="2000" b="1">
                <a:solidFill>
                  <a:schemeClr val="bg1"/>
                </a:solidFill>
              </a:rPr>
              <a:t>Cerebelo</a:t>
            </a:r>
          </a:p>
        </p:txBody>
      </p:sp>
      <p:pic>
        <p:nvPicPr>
          <p:cNvPr id="74" name="Picture 7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t="4682"/>
              <a:stretch>
                <a:fillRect/>
              </a:stretch>
            </p:blipFill>
          </mc:Choice>
          <mc:Fallback>
            <p:blipFill>
              <a:blip r:embed="rId4"/>
              <a:srcRect t="4682"/>
              <a:stretch>
                <a:fillRect/>
              </a:stretch>
            </p:blipFill>
          </mc:Fallback>
        </mc:AlternateContent>
        <p:spPr>
          <a:xfrm>
            <a:off x="482600" y="1473200"/>
            <a:ext cx="3931516" cy="4559400"/>
          </a:xfrm>
          <a:prstGeom prst="rect">
            <a:avLst/>
          </a:prstGeom>
        </p:spPr>
      </p:pic>
      <p:sp>
        <p:nvSpPr>
          <p:cNvPr id="13" name="TextBox 12"/>
          <p:cNvSpPr txBox="1"/>
          <p:nvPr/>
        </p:nvSpPr>
        <p:spPr>
          <a:xfrm>
            <a:off x="4635500" y="1371600"/>
            <a:ext cx="7556500" cy="5386090"/>
          </a:xfrm>
          <a:prstGeom prst="rect">
            <a:avLst/>
          </a:prstGeom>
          <a:noFill/>
        </p:spPr>
        <p:txBody>
          <a:bodyPr wrap="square" rtlCol="0">
            <a:spAutoFit/>
          </a:bodyPr>
          <a:lstStyle/>
          <a:p>
            <a:pPr marL="180000" indent="-180000" rtl="0">
              <a:spcAft>
                <a:spcPts val="1200"/>
              </a:spcAft>
              <a:buFont typeface="Arial"/>
              <a:buChar char="•"/>
            </a:pPr>
            <a:r>
              <a:rPr lang="es-us" sz="2100" dirty="0">
                <a:solidFill>
                  <a:srgbClr val="595959"/>
                </a:solidFill>
              </a:rPr>
              <a:t>Desarmar andamios requiere los mismos conocimientos, habilidades y planificación que construirlos. </a:t>
            </a:r>
          </a:p>
          <a:p>
            <a:pPr marL="180000" indent="-180000" rtl="0">
              <a:spcAft>
                <a:spcPts val="1200"/>
              </a:spcAft>
              <a:buFont typeface="Arial"/>
              <a:buChar char="•"/>
            </a:pPr>
            <a:r>
              <a:rPr lang="es-us" sz="2100" dirty="0">
                <a:solidFill>
                  <a:srgbClr val="595959"/>
                </a:solidFill>
              </a:rPr>
              <a:t>Antes de desarmar el andamio, usted DEBE revisarlo visualmente y abordar los posibles riesgos.</a:t>
            </a:r>
          </a:p>
          <a:p>
            <a:pPr marL="180000" indent="-180000" rtl="0">
              <a:spcAft>
                <a:spcPts val="1200"/>
              </a:spcAft>
              <a:buFont typeface="Arial"/>
              <a:buChar char="•"/>
            </a:pPr>
            <a:r>
              <a:rPr lang="es-us" sz="2100" dirty="0">
                <a:solidFill>
                  <a:srgbClr val="595959"/>
                </a:solidFill>
              </a:rPr>
              <a:t>Quite primero el amarre superior (todas las demás sujeciones se deben quitar al final en cada nivel). </a:t>
            </a:r>
          </a:p>
          <a:p>
            <a:pPr marL="180000" indent="-180000" rtl="0">
              <a:spcAft>
                <a:spcPts val="1200"/>
              </a:spcAft>
              <a:buFont typeface="Arial"/>
              <a:buChar char="•"/>
            </a:pPr>
            <a:r>
              <a:rPr lang="es-us" sz="2100" dirty="0">
                <a:solidFill>
                  <a:srgbClr val="595959"/>
                </a:solidFill>
              </a:rPr>
              <a:t>Los componentes se deben retirar en el orden inverso a como se construyeron.</a:t>
            </a:r>
          </a:p>
          <a:p>
            <a:pPr marL="180000" indent="-180000" rtl="0">
              <a:spcAft>
                <a:spcPts val="1200"/>
              </a:spcAft>
              <a:buFont typeface="Arial"/>
              <a:buChar char="•"/>
            </a:pPr>
            <a:r>
              <a:rPr lang="es-us" sz="2100" dirty="0">
                <a:solidFill>
                  <a:srgbClr val="595959"/>
                </a:solidFill>
              </a:rPr>
              <a:t>Baje con cuidado los componentes hasta los trabajadores que se encuentran abajo (asegúrese de que estén en una posición segura). NO arroje/deje caer los componentes.</a:t>
            </a:r>
          </a:p>
          <a:p>
            <a:pPr marL="180000" indent="-180000" rtl="0"/>
            <a:endParaRPr lang="en-US" sz="2100" dirty="0">
              <a:solidFill>
                <a:srgbClr val="7F7F7F"/>
              </a:solidFill>
            </a:endParaRPr>
          </a:p>
        </p:txBody>
      </p:sp>
      <p:pic>
        <p:nvPicPr>
          <p:cNvPr id="7" name="Picture 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43895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anim calcmode="lin" valueType="num">
                                      <p:cBhvr>
                                        <p:cTn id="8" dur="500" fill="hold"/>
                                        <p:tgtEl>
                                          <p:spTgt spid="187"/>
                                        </p:tgtEl>
                                        <p:attrNameLst>
                                          <p:attrName>ppt_x</p:attrName>
                                        </p:attrNameLst>
                                      </p:cBhvr>
                                      <p:tavLst>
                                        <p:tav tm="0">
                                          <p:val>
                                            <p:strVal val="#ppt_x"/>
                                          </p:val>
                                        </p:tav>
                                        <p:tav tm="100000">
                                          <p:val>
                                            <p:strVal val="#ppt_x"/>
                                          </p:val>
                                        </p:tav>
                                      </p:tavLst>
                                    </p:anim>
                                    <p:anim calcmode="lin" valueType="num">
                                      <p:cBhvr>
                                        <p:cTn id="9" dur="500" fill="hold"/>
                                        <p:tgtEl>
                                          <p:spTgt spid="18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4000" y="108803"/>
            <a:ext cx="2984110" cy="830997"/>
          </a:xfrm>
          <a:prstGeom prst="rect">
            <a:avLst/>
          </a:prstGeom>
          <a:noFill/>
        </p:spPr>
        <p:txBody>
          <a:bodyPr wrap="none" rtlCol="0">
            <a:spAutoFit/>
          </a:bodyPr>
          <a:lstStyle/>
          <a:p>
            <a:pPr algn="ctr" rtl="0"/>
            <a:r>
              <a:rPr lang="es-us" sz="4800" cap="all" dirty="0">
                <a:solidFill>
                  <a:schemeClr val="tx2"/>
                </a:solidFill>
                <a:latin typeface="+mj-lt"/>
              </a:rPr>
              <a:t>ALMACENAMIENTO</a:t>
            </a:r>
            <a:endParaRPr lang="en-US" sz="4800" cap="all" dirty="0">
              <a:solidFill>
                <a:schemeClr val="tx2"/>
              </a:solidFill>
              <a:latin typeface="+mj-lt"/>
            </a:endParaRPr>
          </a:p>
        </p:txBody>
      </p:sp>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63550" y="1232155"/>
            <a:ext cx="3435350" cy="4870195"/>
          </a:xfrm>
          <a:prstGeom prst="rect">
            <a:avLst/>
          </a:prstGeom>
        </p:spPr>
      </p:pic>
      <p:sp>
        <p:nvSpPr>
          <p:cNvPr id="4" name="TextBox 3"/>
          <p:cNvSpPr txBox="1"/>
          <p:nvPr/>
        </p:nvSpPr>
        <p:spPr>
          <a:xfrm>
            <a:off x="4330700" y="939800"/>
            <a:ext cx="7594600" cy="4893647"/>
          </a:xfrm>
          <a:prstGeom prst="rect">
            <a:avLst/>
          </a:prstGeom>
          <a:noFill/>
        </p:spPr>
        <p:txBody>
          <a:bodyPr wrap="square" rtlCol="0">
            <a:spAutoFit/>
          </a:bodyPr>
          <a:lstStyle/>
          <a:p>
            <a:pPr marL="180000" indent="-180000" rtl="0">
              <a:spcAft>
                <a:spcPts val="1200"/>
              </a:spcAft>
              <a:buFont typeface="Arial"/>
              <a:buChar char="•"/>
            </a:pPr>
            <a:r>
              <a:rPr lang="es-us" sz="2200" dirty="0">
                <a:solidFill>
                  <a:srgbClr val="595959"/>
                </a:solidFill>
              </a:rPr>
              <a:t>Un equipo mal almacenado puede causar daños y hacer que el equipo sea inseguro</a:t>
            </a:r>
          </a:p>
          <a:p>
            <a:pPr marL="180000" indent="-180000" rtl="0">
              <a:spcAft>
                <a:spcPts val="1200"/>
              </a:spcAft>
              <a:buFont typeface="Arial"/>
              <a:buChar char="•"/>
            </a:pPr>
            <a:r>
              <a:rPr lang="es-us" sz="2200" dirty="0">
                <a:solidFill>
                  <a:srgbClr val="595959"/>
                </a:solidFill>
              </a:rPr>
              <a:t>Almacene el equipo para facilitar el acceso</a:t>
            </a:r>
          </a:p>
          <a:p>
            <a:pPr marL="180000" indent="-180000" rtl="0">
              <a:spcAft>
                <a:spcPts val="1200"/>
              </a:spcAft>
              <a:buFont typeface="Arial"/>
              <a:buChar char="•"/>
            </a:pPr>
            <a:r>
              <a:rPr lang="es-us" sz="2200" dirty="0">
                <a:solidFill>
                  <a:srgbClr val="595959"/>
                </a:solidFill>
              </a:rPr>
              <a:t>Proporcione el apoyo adecuado (estiba)</a:t>
            </a:r>
          </a:p>
          <a:p>
            <a:pPr marL="180000" indent="-180000" rtl="0">
              <a:spcAft>
                <a:spcPts val="1200"/>
              </a:spcAft>
              <a:buFont typeface="Arial"/>
              <a:buChar char="•"/>
            </a:pPr>
            <a:r>
              <a:rPr lang="es-us" sz="2200" dirty="0">
                <a:solidFill>
                  <a:srgbClr val="595959"/>
                </a:solidFill>
              </a:rPr>
              <a:t>Proporcione trabas adecuadas entre las capas del equipo</a:t>
            </a:r>
          </a:p>
          <a:p>
            <a:pPr marL="180000" indent="-180000" rtl="0">
              <a:spcAft>
                <a:spcPts val="1200"/>
              </a:spcAft>
              <a:buFont typeface="Arial"/>
              <a:buChar char="•"/>
            </a:pPr>
            <a:r>
              <a:rPr lang="es-us" sz="2200" dirty="0">
                <a:solidFill>
                  <a:srgbClr val="595959"/>
                </a:solidFill>
              </a:rPr>
              <a:t>Almacene las piezas de diferentes tamaños en pilas separadas</a:t>
            </a:r>
          </a:p>
          <a:p>
            <a:pPr marL="180000" indent="-180000" rtl="0">
              <a:spcAft>
                <a:spcPts val="1200"/>
              </a:spcAft>
              <a:buFont typeface="Arial"/>
              <a:buChar char="•"/>
            </a:pPr>
            <a:r>
              <a:rPr lang="es-us" sz="2200" dirty="0">
                <a:solidFill>
                  <a:srgbClr val="595959"/>
                </a:solidFill>
              </a:rPr>
              <a:t>Proporcione contenedores para las piezas pequeñas</a:t>
            </a:r>
          </a:p>
          <a:p>
            <a:pPr marL="180000" indent="-180000" rtl="0">
              <a:spcAft>
                <a:spcPts val="1200"/>
              </a:spcAft>
              <a:buFont typeface="Arial"/>
              <a:buChar char="•"/>
            </a:pPr>
            <a:r>
              <a:rPr lang="es-us" sz="2200" dirty="0">
                <a:solidFill>
                  <a:srgbClr val="595959"/>
                </a:solidFill>
              </a:rPr>
              <a:t>Separe el equipo dañado (desechar o reparar)</a:t>
            </a:r>
          </a:p>
          <a:p>
            <a:pPr marL="180000" indent="-180000" rtl="0">
              <a:spcAft>
                <a:spcPts val="1200"/>
              </a:spcAft>
              <a:buFont typeface="Arial"/>
              <a:buChar char="•"/>
            </a:pPr>
            <a:r>
              <a:rPr lang="es-us" sz="2200" dirty="0">
                <a:solidFill>
                  <a:srgbClr val="595959"/>
                </a:solidFill>
              </a:rPr>
              <a:t>No apile el equipo a demasiada altura</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8150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97BA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193454" y="439459"/>
            <a:ext cx="5474045" cy="769441"/>
          </a:xfrm>
          <a:prstGeom prst="rect">
            <a:avLst/>
          </a:prstGeom>
          <a:noFill/>
        </p:spPr>
        <p:txBody>
          <a:bodyPr wrap="square" rtlCol="0">
            <a:spAutoFit/>
          </a:bodyPr>
          <a:lstStyle/>
          <a:p>
            <a:pPr algn="ctr" rtl="0"/>
            <a:r>
              <a:rPr lang="es-us" sz="4400" cap="all" dirty="0">
                <a:solidFill>
                  <a:schemeClr val="accent2"/>
                </a:solidFill>
                <a:latin typeface="+mj-lt"/>
              </a:rPr>
              <a:t>Puntos clave</a:t>
            </a:r>
            <a:endParaRPr lang="en-US" sz="4400" cap="all" dirty="0">
              <a:solidFill>
                <a:schemeClr val="accent2"/>
              </a:solidFill>
              <a:latin typeface="+mj-lt"/>
            </a:endParaRPr>
          </a:p>
        </p:txBody>
      </p:sp>
      <p:sp>
        <p:nvSpPr>
          <p:cNvPr id="12" name="TextBox 11"/>
          <p:cNvSpPr txBox="1"/>
          <p:nvPr/>
        </p:nvSpPr>
        <p:spPr>
          <a:xfrm>
            <a:off x="1816100" y="1485901"/>
            <a:ext cx="9296400" cy="5293757"/>
          </a:xfrm>
          <a:prstGeom prst="rect">
            <a:avLst/>
          </a:prstGeom>
          <a:noFill/>
        </p:spPr>
        <p:txBody>
          <a:bodyPr wrap="square" rtlCol="0">
            <a:spAutoFit/>
          </a:bodyPr>
          <a:lstStyle/>
          <a:p>
            <a:pPr marL="180000" indent="-180000" rtl="0">
              <a:spcAft>
                <a:spcPts val="1200"/>
              </a:spcAft>
              <a:buFont typeface="Arial"/>
              <a:buChar char="•"/>
            </a:pPr>
            <a:r>
              <a:rPr lang="es-us" sz="2400" cap="all" dirty="0">
                <a:solidFill>
                  <a:srgbClr val="595959"/>
                </a:solidFill>
              </a:rPr>
              <a:t>El desarmado se debe realizar con cuidado</a:t>
            </a:r>
            <a:r>
              <a:rPr lang="es-us" sz="2400" dirty="0">
                <a:solidFill>
                  <a:srgbClr val="595959"/>
                </a:solidFill>
              </a:rPr>
              <a:t>. </a:t>
            </a:r>
          </a:p>
          <a:p>
            <a:pPr marL="180000" indent="-180000" rtl="0">
              <a:spcAft>
                <a:spcPts val="1200"/>
              </a:spcAft>
              <a:buFont typeface="Arial"/>
              <a:buChar char="•"/>
            </a:pPr>
            <a:r>
              <a:rPr lang="es-us" sz="2400" dirty="0">
                <a:solidFill>
                  <a:srgbClr val="595959"/>
                </a:solidFill>
              </a:rPr>
              <a:t>Una persona competente </a:t>
            </a:r>
            <a:r>
              <a:rPr lang="es-us" sz="2400" cap="all" dirty="0">
                <a:solidFill>
                  <a:srgbClr val="595959"/>
                </a:solidFill>
              </a:rPr>
              <a:t>debe inspeccionar el andamio antes de desarmarlo</a:t>
            </a:r>
            <a:r>
              <a:rPr lang="es-us" sz="2400" dirty="0">
                <a:solidFill>
                  <a:srgbClr val="595959"/>
                </a:solidFill>
              </a:rPr>
              <a:t> para </a:t>
            </a:r>
            <a:r>
              <a:rPr lang="es-us" sz="2400" cap="all" dirty="0">
                <a:solidFill>
                  <a:srgbClr val="595959"/>
                </a:solidFill>
              </a:rPr>
              <a:t>asegurarse de que sea estable</a:t>
            </a:r>
            <a:r>
              <a:rPr lang="es-us" sz="2400" dirty="0">
                <a:solidFill>
                  <a:srgbClr val="595959"/>
                </a:solidFill>
              </a:rPr>
              <a:t>. </a:t>
            </a:r>
          </a:p>
          <a:p>
            <a:pPr marL="180000" indent="-180000" rtl="0">
              <a:spcAft>
                <a:spcPts val="1200"/>
              </a:spcAft>
              <a:buFont typeface="Arial"/>
              <a:buChar char="•"/>
            </a:pPr>
            <a:r>
              <a:rPr lang="es-us" sz="2400" cap="all" dirty="0">
                <a:solidFill>
                  <a:srgbClr val="595959"/>
                </a:solidFill>
              </a:rPr>
              <a:t>Los trabajadores de los niveles inferiores NO DEBEN adelantarse a las personas encargadas del desarmado</a:t>
            </a:r>
            <a:r>
              <a:rPr lang="es-us" sz="2400" dirty="0">
                <a:solidFill>
                  <a:srgbClr val="595959"/>
                </a:solidFill>
              </a:rPr>
              <a:t> quitando los refuerzos, los tablones o los barandales para “acelerar el trabajo”. </a:t>
            </a:r>
          </a:p>
          <a:p>
            <a:pPr marL="180000" indent="-180000" rtl="0">
              <a:spcAft>
                <a:spcPts val="1200"/>
              </a:spcAft>
              <a:buFont typeface="Arial"/>
              <a:buChar char="•"/>
            </a:pPr>
            <a:r>
              <a:rPr lang="es-us" sz="2400" cap="all" dirty="0">
                <a:solidFill>
                  <a:srgbClr val="595959"/>
                </a:solidFill>
              </a:rPr>
              <a:t>Al desarmar utilice el equipo de protección personal correspondiente</a:t>
            </a:r>
            <a:r>
              <a:rPr lang="es-us" sz="2400" dirty="0">
                <a:solidFill>
                  <a:srgbClr val="595959"/>
                </a:solidFill>
              </a:rPr>
              <a:t>.</a:t>
            </a:r>
          </a:p>
          <a:p>
            <a:pPr marL="180000" indent="-180000" rtl="0">
              <a:spcAft>
                <a:spcPts val="1200"/>
              </a:spcAft>
            </a:pPr>
            <a:endParaRPr lang="en-US" sz="2400" dirty="0">
              <a:solidFill>
                <a:srgbClr val="7F7F7F"/>
              </a:solidFill>
            </a:endParaRPr>
          </a:p>
          <a:p>
            <a:pPr marL="180000" indent="-180000" rtl="0"/>
            <a:endParaRPr lang="en-US" sz="2400" dirty="0">
              <a:solidFill>
                <a:srgbClr val="7F7F7F"/>
              </a:solidFill>
            </a:endParaRPr>
          </a:p>
        </p:txBody>
      </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52103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 y="457200"/>
            <a:ext cx="1270000" cy="1231900"/>
          </a:xfrm>
          <a:prstGeom prst="roundRect">
            <a:avLst/>
          </a:prstGeom>
          <a:solidFill>
            <a:srgbClr val="97BA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p:cNvGrpSpPr/>
          <p:nvPr/>
        </p:nvGrpSpPr>
        <p:grpSpPr>
          <a:xfrm>
            <a:off x="807418" y="766864"/>
            <a:ext cx="617837" cy="618015"/>
            <a:chOff x="0" y="4763"/>
            <a:chExt cx="5500688" cy="5502275"/>
          </a:xfrm>
          <a:solidFill>
            <a:schemeClr val="bg1"/>
          </a:solidFill>
        </p:grpSpPr>
        <p:sp>
          <p:nvSpPr>
            <p:cNvPr id="4"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6" name="TextBox 5"/>
          <p:cNvSpPr txBox="1"/>
          <p:nvPr/>
        </p:nvSpPr>
        <p:spPr>
          <a:xfrm>
            <a:off x="1347870" y="439459"/>
            <a:ext cx="5319630" cy="769441"/>
          </a:xfrm>
          <a:prstGeom prst="rect">
            <a:avLst/>
          </a:prstGeom>
          <a:noFill/>
        </p:spPr>
        <p:txBody>
          <a:bodyPr wrap="square" rtlCol="0">
            <a:spAutoFit/>
          </a:bodyPr>
          <a:lstStyle/>
          <a:p>
            <a:pPr algn="ctr" rtl="0"/>
            <a:r>
              <a:rPr lang="es-us" sz="4400" cap="all" dirty="0">
                <a:solidFill>
                  <a:schemeClr val="accent2"/>
                </a:solidFill>
                <a:latin typeface="+mj-lt"/>
              </a:rPr>
              <a:t>Puntos clave</a:t>
            </a:r>
            <a:endParaRPr lang="en-US" sz="4400" cap="all" dirty="0">
              <a:solidFill>
                <a:schemeClr val="accent2"/>
              </a:solidFill>
              <a:latin typeface="+mj-lt"/>
            </a:endParaRPr>
          </a:p>
        </p:txBody>
      </p:sp>
      <p:sp>
        <p:nvSpPr>
          <p:cNvPr id="14" name="TextBox 13"/>
          <p:cNvSpPr txBox="1"/>
          <p:nvPr/>
        </p:nvSpPr>
        <p:spPr>
          <a:xfrm>
            <a:off x="1955800" y="1333500"/>
            <a:ext cx="9893300" cy="4878259"/>
          </a:xfrm>
          <a:prstGeom prst="rect">
            <a:avLst/>
          </a:prstGeom>
          <a:noFill/>
        </p:spPr>
        <p:txBody>
          <a:bodyPr wrap="square" rtlCol="0">
            <a:spAutoFit/>
          </a:bodyPr>
          <a:lstStyle/>
          <a:p>
            <a:pPr marL="180000" indent="-180000" rtl="0">
              <a:spcAft>
                <a:spcPts val="600"/>
              </a:spcAft>
              <a:buFont typeface="Arial"/>
              <a:buChar char="•"/>
            </a:pPr>
            <a:r>
              <a:rPr lang="es-us" sz="2200" cap="all" dirty="0">
                <a:solidFill>
                  <a:srgbClr val="595959"/>
                </a:solidFill>
              </a:rPr>
              <a:t>Revise que las plataformas no tengan objetos sueltos </a:t>
            </a:r>
            <a:r>
              <a:rPr lang="es-us" sz="2200" dirty="0">
                <a:solidFill>
                  <a:srgbClr val="595959"/>
                </a:solidFill>
              </a:rPr>
              <a:t>que</a:t>
            </a:r>
            <a:r>
              <a:rPr lang="es-us" sz="2200" cap="all" dirty="0">
                <a:solidFill>
                  <a:srgbClr val="595959"/>
                </a:solidFill>
              </a:rPr>
              <a:t> </a:t>
            </a:r>
            <a:r>
              <a:rPr lang="es-us" sz="2200" dirty="0">
                <a:solidFill>
                  <a:srgbClr val="595959"/>
                </a:solidFill>
              </a:rPr>
              <a:t>se puedan caer durante el desarmado.</a:t>
            </a:r>
          </a:p>
          <a:p>
            <a:pPr marL="180000" indent="-180000" rtl="0">
              <a:spcAft>
                <a:spcPts val="600"/>
              </a:spcAft>
              <a:buFont typeface="Arial"/>
              <a:buChar char="•"/>
            </a:pPr>
            <a:r>
              <a:rPr lang="es-us" sz="2200" cap="all" dirty="0">
                <a:solidFill>
                  <a:srgbClr val="595959"/>
                </a:solidFill>
              </a:rPr>
              <a:t>Quite primero las barandas y los postes</a:t>
            </a:r>
            <a:r>
              <a:rPr lang="es-us" sz="2200" dirty="0">
                <a:solidFill>
                  <a:srgbClr val="595959"/>
                </a:solidFill>
              </a:rPr>
              <a:t> (los trabajadores deben atarse para evitar caídas). </a:t>
            </a:r>
          </a:p>
          <a:p>
            <a:pPr marL="180000" indent="-180000" rtl="0">
              <a:spcAft>
                <a:spcPts val="600"/>
              </a:spcAft>
              <a:buFont typeface="Arial"/>
              <a:buChar char="•"/>
            </a:pPr>
            <a:r>
              <a:rPr lang="es-us" sz="2200" dirty="0">
                <a:solidFill>
                  <a:srgbClr val="595959"/>
                </a:solidFill>
              </a:rPr>
              <a:t>Los trabajadores de abajo deben </a:t>
            </a:r>
            <a:r>
              <a:rPr lang="es-us" sz="2200" cap="all" dirty="0">
                <a:solidFill>
                  <a:srgbClr val="595959"/>
                </a:solidFill>
              </a:rPr>
              <a:t>estar en una posición segura</a:t>
            </a:r>
            <a:r>
              <a:rPr lang="es-us" sz="2200" dirty="0">
                <a:solidFill>
                  <a:srgbClr val="595959"/>
                </a:solidFill>
              </a:rPr>
              <a:t> durante el desarmado.</a:t>
            </a:r>
          </a:p>
          <a:p>
            <a:pPr marL="180000" indent="-180000" rtl="0">
              <a:spcAft>
                <a:spcPts val="600"/>
              </a:spcAft>
              <a:buFont typeface="Arial"/>
              <a:buChar char="•"/>
            </a:pPr>
            <a:r>
              <a:rPr lang="es-us" sz="2200" cap="all" dirty="0">
                <a:solidFill>
                  <a:srgbClr val="595959"/>
                </a:solidFill>
              </a:rPr>
              <a:t>Nunca deje andamios parcialmente desarmados sin vigilancia</a:t>
            </a:r>
            <a:r>
              <a:rPr lang="es-us" sz="2200" dirty="0">
                <a:solidFill>
                  <a:srgbClr val="595959"/>
                </a:solidFill>
              </a:rPr>
              <a:t> o sin las barricadas adecuadas. </a:t>
            </a:r>
          </a:p>
          <a:p>
            <a:pPr marL="180000" indent="-180000" rtl="0">
              <a:spcAft>
                <a:spcPts val="600"/>
              </a:spcAft>
              <a:buFont typeface="Arial"/>
              <a:buChar char="•"/>
            </a:pPr>
            <a:r>
              <a:rPr lang="es-us" sz="2200" cap="all" dirty="0">
                <a:solidFill>
                  <a:srgbClr val="595959"/>
                </a:solidFill>
              </a:rPr>
              <a:t>Examine los componentes en busca de daños</a:t>
            </a:r>
            <a:r>
              <a:rPr lang="es-us" sz="2200" dirty="0">
                <a:solidFill>
                  <a:srgbClr val="595959"/>
                </a:solidFill>
              </a:rPr>
              <a:t> y </a:t>
            </a:r>
            <a:r>
              <a:rPr lang="es-us" sz="2200" cap="all" dirty="0">
                <a:solidFill>
                  <a:srgbClr val="595959"/>
                </a:solidFill>
              </a:rPr>
              <a:t>sepárelos</a:t>
            </a:r>
            <a:r>
              <a:rPr lang="es-us" sz="2200" dirty="0">
                <a:solidFill>
                  <a:srgbClr val="595959"/>
                </a:solidFill>
              </a:rPr>
              <a:t> para su posterior eliminación o reparación. </a:t>
            </a:r>
          </a:p>
          <a:p>
            <a:pPr marL="180000" indent="-180000" rtl="0">
              <a:spcAft>
                <a:spcPts val="600"/>
              </a:spcAft>
              <a:buFont typeface="Arial"/>
              <a:buChar char="•"/>
            </a:pPr>
            <a:r>
              <a:rPr lang="es-us" sz="2200" cap="all" dirty="0">
                <a:solidFill>
                  <a:srgbClr val="595959"/>
                </a:solidFill>
              </a:rPr>
              <a:t>Una vez que todos los componentes del andamio se hayan inspeccionado</a:t>
            </a:r>
            <a:r>
              <a:rPr lang="es-us" sz="2200" dirty="0">
                <a:solidFill>
                  <a:srgbClr val="595959"/>
                </a:solidFill>
              </a:rPr>
              <a:t>, es importante </a:t>
            </a:r>
            <a:r>
              <a:rPr lang="es-us" sz="2200" cap="all" dirty="0">
                <a:solidFill>
                  <a:srgbClr val="595959"/>
                </a:solidFill>
              </a:rPr>
              <a:t>almacenarlos de manera adecuada</a:t>
            </a:r>
            <a:r>
              <a:rPr lang="es-us" sz="2200" dirty="0">
                <a:solidFill>
                  <a:srgbClr val="595959"/>
                </a:solidFill>
              </a:rPr>
              <a:t>.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7865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3954929"/>
          </a:xfrm>
          <a:prstGeom prst="rect">
            <a:avLst/>
          </a:prstGeom>
          <a:noFill/>
        </p:spPr>
        <p:txBody>
          <a:bodyPr wrap="square" rtlCol="0">
            <a:spAutoFit/>
          </a:bodyPr>
          <a:lstStyle/>
          <a:p>
            <a:pPr marL="180000" indent="-180000" rtl="0">
              <a:spcAft>
                <a:spcPts val="3000"/>
              </a:spcAft>
              <a:buFont typeface="Arial"/>
              <a:buChar char="•"/>
            </a:pPr>
            <a:r>
              <a:rPr lang="es-us" sz="2200" dirty="0">
                <a:solidFill>
                  <a:srgbClr val="595959"/>
                </a:solidFill>
              </a:rPr>
              <a:t>Revise el dibujo/plano del andamio antes de comenzar a construir.</a:t>
            </a:r>
          </a:p>
          <a:p>
            <a:pPr marL="180000" indent="-180000" rtl="0">
              <a:spcAft>
                <a:spcPts val="3000"/>
              </a:spcAft>
              <a:buFont typeface="Arial"/>
              <a:buChar char="•"/>
            </a:pPr>
            <a:r>
              <a:rPr lang="es-us" sz="2200" dirty="0">
                <a:solidFill>
                  <a:srgbClr val="595959"/>
                </a:solidFill>
              </a:rPr>
              <a:t>Usted DEBE utilizar todo el equipo de protección personal correspondiente.</a:t>
            </a:r>
          </a:p>
          <a:p>
            <a:pPr marL="180000" indent="-180000" rtl="0">
              <a:spcAft>
                <a:spcPts val="3000"/>
              </a:spcAft>
              <a:buFont typeface="Arial"/>
              <a:buChar char="•"/>
            </a:pPr>
            <a:r>
              <a:rPr lang="es-us" sz="2200" dirty="0">
                <a:solidFill>
                  <a:srgbClr val="595959"/>
                </a:solidFill>
              </a:rPr>
              <a:t>Trabaje de forma segura y comuníquese/colabore con su equipo. </a:t>
            </a:r>
          </a:p>
          <a:p>
            <a:pPr marL="180000" indent="-180000" rtl="0">
              <a:spcAft>
                <a:spcPts val="3000"/>
              </a:spcAft>
              <a:buFont typeface="Arial"/>
              <a:buChar char="•"/>
            </a:pPr>
            <a:r>
              <a:rPr lang="es-us" sz="2200" dirty="0">
                <a:solidFill>
                  <a:srgbClr val="595959"/>
                </a:solidFill>
              </a:rPr>
              <a:t>Cuando haya terminado de construir el andamio, utilice la lista de verificación de inspección de andamios en la guía de estudio de </a:t>
            </a:r>
            <a:r>
              <a:rPr lang="es-us" sz="2200" i="1" dirty="0">
                <a:solidFill>
                  <a:srgbClr val="595959"/>
                </a:solidFill>
              </a:rPr>
              <a:t>andamios de marco</a:t>
            </a:r>
            <a:r>
              <a:rPr lang="es-us" sz="2200" dirty="0">
                <a:solidFill>
                  <a:srgbClr val="595959"/>
                </a:solidFill>
              </a:rPr>
              <a:t> (página 35) para asegurarse de que el andamio se haya construido de manera segura y correcta.</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HORA DE LA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39494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524" y="680759"/>
            <a:ext cx="7460997" cy="830997"/>
          </a:xfrm>
          <a:prstGeom prst="rect">
            <a:avLst/>
          </a:prstGeom>
          <a:noFill/>
        </p:spPr>
        <p:txBody>
          <a:bodyPr wrap="none" rtlCol="0">
            <a:spAutoFit/>
          </a:bodyPr>
          <a:lstStyle/>
          <a:p>
            <a:pPr algn="ctr" rtl="0"/>
            <a:r>
              <a:rPr lang="es-US" sz="4800" cap="all">
                <a:solidFill>
                  <a:schemeClr val="tx2"/>
                </a:solidFill>
                <a:latin typeface="+mj-lt"/>
              </a:rPr>
              <a:t>Tipos de conexiones</a:t>
            </a:r>
            <a:endParaRPr lang="en-US" sz="4800" cap="all" dirty="0">
              <a:solidFill>
                <a:schemeClr val="tx2"/>
              </a:solidFill>
              <a:latin typeface="+mj-lt"/>
            </a:endParaRPr>
          </a:p>
        </p:txBody>
      </p:sp>
      <p:grpSp>
        <p:nvGrpSpPr>
          <p:cNvPr id="2" name="Group 23"/>
          <p:cNvGrpSpPr/>
          <p:nvPr/>
        </p:nvGrpSpPr>
        <p:grpSpPr>
          <a:xfrm>
            <a:off x="546100" y="2663017"/>
            <a:ext cx="1949450" cy="2590365"/>
            <a:chOff x="469900" y="2256617"/>
            <a:chExt cx="1949450" cy="2590365"/>
          </a:xfrm>
        </p:grpSpPr>
        <p:sp>
          <p:nvSpPr>
            <p:cNvPr id="20" name="TextBox 19"/>
            <p:cNvSpPr txBox="1"/>
            <p:nvPr/>
          </p:nvSpPr>
          <p:spPr>
            <a:xfrm>
              <a:off x="956423" y="4477650"/>
              <a:ext cx="1056700" cy="369332"/>
            </a:xfrm>
            <a:prstGeom prst="rect">
              <a:avLst/>
            </a:prstGeom>
            <a:noFill/>
          </p:spPr>
          <p:txBody>
            <a:bodyPr wrap="none" rtlCol="0">
              <a:spAutoFit/>
            </a:bodyPr>
            <a:lstStyle/>
            <a:p>
              <a:pPr algn="ctr" rtl="0"/>
              <a:r>
                <a:rPr lang="es-US" dirty="0">
                  <a:solidFill>
                    <a:srgbClr val="595959"/>
                  </a:solidFill>
                  <a:latin typeface="+mj-lt"/>
                </a:rPr>
                <a:t>V-LOCK</a:t>
              </a:r>
            </a:p>
          </p:txBody>
        </p:sp>
        <p:cxnSp>
          <p:nvCxnSpPr>
            <p:cNvPr id="39" name="Straight Connector 38"/>
            <p:cNvCxnSpPr/>
            <p:nvPr/>
          </p:nvCxnSpPr>
          <p:spPr>
            <a:xfrm>
              <a:off x="1014048" y="43377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69900" y="2256617"/>
              <a:ext cx="1949450" cy="1896283"/>
            </a:xfrm>
            <a:prstGeom prst="rect">
              <a:avLst/>
            </a:prstGeom>
          </p:spPr>
        </p:pic>
      </p:grpSp>
      <p:grpSp>
        <p:nvGrpSpPr>
          <p:cNvPr id="4" name="Group 33"/>
          <p:cNvGrpSpPr/>
          <p:nvPr/>
        </p:nvGrpSpPr>
        <p:grpSpPr>
          <a:xfrm>
            <a:off x="6477000" y="2795578"/>
            <a:ext cx="1854200" cy="2457804"/>
            <a:chOff x="6438900" y="2452678"/>
            <a:chExt cx="1854200" cy="2457804"/>
          </a:xfrm>
        </p:grpSpPr>
        <p:sp>
          <p:nvSpPr>
            <p:cNvPr id="25" name="TextBox 24"/>
            <p:cNvSpPr txBox="1"/>
            <p:nvPr/>
          </p:nvSpPr>
          <p:spPr>
            <a:xfrm>
              <a:off x="6772560" y="4541150"/>
              <a:ext cx="1300356" cy="369332"/>
            </a:xfrm>
            <a:prstGeom prst="rect">
              <a:avLst/>
            </a:prstGeom>
            <a:noFill/>
          </p:spPr>
          <p:txBody>
            <a:bodyPr wrap="none" rtlCol="0">
              <a:spAutoFit/>
            </a:bodyPr>
            <a:lstStyle/>
            <a:p>
              <a:pPr algn="ctr" rtl="0"/>
              <a:r>
                <a:rPr lang="es-US">
                  <a:solidFill>
                    <a:srgbClr val="595959"/>
                  </a:solidFill>
                  <a:latin typeface="+mj-lt"/>
                </a:rPr>
                <a:t>CUPLOCK</a:t>
              </a:r>
            </a:p>
          </p:txBody>
        </p:sp>
        <p:cxnSp>
          <p:nvCxnSpPr>
            <p:cNvPr id="41" name="Straight Connector 40"/>
            <p:cNvCxnSpPr/>
            <p:nvPr/>
          </p:nvCxnSpPr>
          <p:spPr>
            <a:xfrm>
              <a:off x="7024379" y="44012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438900" y="2452678"/>
              <a:ext cx="1854200" cy="1736206"/>
            </a:xfrm>
            <a:prstGeom prst="rect">
              <a:avLst/>
            </a:prstGeom>
          </p:spPr>
        </p:pic>
      </p:grpSp>
      <p:grpSp>
        <p:nvGrpSpPr>
          <p:cNvPr id="5" name="Group 37"/>
          <p:cNvGrpSpPr/>
          <p:nvPr/>
        </p:nvGrpSpPr>
        <p:grpSpPr>
          <a:xfrm>
            <a:off x="9410700" y="2644345"/>
            <a:ext cx="1955800" cy="2533933"/>
            <a:chOff x="9334500" y="2377645"/>
            <a:chExt cx="1955800" cy="2533933"/>
          </a:xfrm>
        </p:grpSpPr>
        <p:sp>
          <p:nvSpPr>
            <p:cNvPr id="29" name="TextBox 28"/>
            <p:cNvSpPr txBox="1"/>
            <p:nvPr/>
          </p:nvSpPr>
          <p:spPr>
            <a:xfrm>
              <a:off x="9842863" y="4542246"/>
              <a:ext cx="1032655" cy="369332"/>
            </a:xfrm>
            <a:prstGeom prst="rect">
              <a:avLst/>
            </a:prstGeom>
            <a:noFill/>
          </p:spPr>
          <p:txBody>
            <a:bodyPr wrap="none" rtlCol="0">
              <a:spAutoFit/>
            </a:bodyPr>
            <a:lstStyle/>
            <a:p>
              <a:pPr algn="ctr" rtl="0"/>
              <a:r>
                <a:rPr lang="es-US" dirty="0">
                  <a:solidFill>
                    <a:srgbClr val="595959"/>
                  </a:solidFill>
                  <a:latin typeface="+mj-lt"/>
                </a:rPr>
                <a:t>ROSETA</a:t>
              </a:r>
            </a:p>
          </p:txBody>
        </p:sp>
        <p:cxnSp>
          <p:nvCxnSpPr>
            <p:cNvPr id="42" name="Straight Connector 41"/>
            <p:cNvCxnSpPr/>
            <p:nvPr/>
          </p:nvCxnSpPr>
          <p:spPr>
            <a:xfrm>
              <a:off x="9842863" y="4388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9334500" y="2377645"/>
              <a:ext cx="1955800" cy="1885321"/>
            </a:xfrm>
            <a:prstGeom prst="rect">
              <a:avLst/>
            </a:prstGeom>
          </p:spPr>
        </p:pic>
      </p:grpSp>
      <p:grpSp>
        <p:nvGrpSpPr>
          <p:cNvPr id="6" name="Group 26"/>
          <p:cNvGrpSpPr/>
          <p:nvPr/>
        </p:nvGrpSpPr>
        <p:grpSpPr>
          <a:xfrm>
            <a:off x="3563172" y="2671235"/>
            <a:ext cx="1965561" cy="2569447"/>
            <a:chOff x="3575872" y="2290235"/>
            <a:chExt cx="1965561" cy="2569447"/>
          </a:xfrm>
        </p:grpSpPr>
        <p:sp>
          <p:nvSpPr>
            <p:cNvPr id="32" name="TextBox 31"/>
            <p:cNvSpPr txBox="1"/>
            <p:nvPr/>
          </p:nvSpPr>
          <p:spPr>
            <a:xfrm>
              <a:off x="3575872" y="4490350"/>
              <a:ext cx="1699391" cy="369332"/>
            </a:xfrm>
            <a:prstGeom prst="rect">
              <a:avLst/>
            </a:prstGeom>
            <a:noFill/>
          </p:spPr>
          <p:txBody>
            <a:bodyPr wrap="none" rtlCol="0">
              <a:spAutoFit/>
            </a:bodyPr>
            <a:lstStyle/>
            <a:p>
              <a:pPr algn="ctr" rtl="0"/>
              <a:r>
                <a:rPr lang="es-US" dirty="0">
                  <a:solidFill>
                    <a:srgbClr val="595959"/>
                  </a:solidFill>
                  <a:latin typeface="+mj-lt"/>
                </a:rPr>
                <a:t>ABRAZADERA DOBLE</a:t>
              </a:r>
            </a:p>
          </p:txBody>
        </p:sp>
        <p:cxnSp>
          <p:nvCxnSpPr>
            <p:cNvPr id="40" name="Straight Connector 39"/>
            <p:cNvCxnSpPr/>
            <p:nvPr/>
          </p:nvCxnSpPr>
          <p:spPr>
            <a:xfrm>
              <a:off x="4048432" y="43631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36" descr="SYSTEMS-double ring.jpg"/>
            <p:cNvPicPr>
              <a:picLocks noChangeAspect="1"/>
            </p:cNvPicPr>
            <p:nvPr/>
          </p:nvPicPr>
          <p:blipFill>
            <a:blip r:embed="rId9"/>
            <a:stretch>
              <a:fillRect/>
            </a:stretch>
          </p:blipFill>
          <p:spPr>
            <a:xfrm>
              <a:off x="3581400" y="2290235"/>
              <a:ext cx="1960033" cy="1960033"/>
            </a:xfrm>
            <a:prstGeom prst="rect">
              <a:avLst/>
            </a:prstGeom>
          </p:spPr>
        </p:pic>
      </p:grpSp>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lide(fromBottom)">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Bottom)">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lide(fromBottom)">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slide(fromBottom)">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marL="180000" indent="-180000" rtl="0">
              <a:spcAft>
                <a:spcPts val="3000"/>
              </a:spcAft>
              <a:buFont typeface="Arial"/>
              <a:buChar char="•"/>
            </a:pPr>
            <a:r>
              <a:rPr lang="es-us" sz="2400" dirty="0">
                <a:solidFill>
                  <a:schemeClr val="tx1">
                    <a:lumMod val="65000"/>
                    <a:lumOff val="35000"/>
                  </a:schemeClr>
                </a:solidFill>
              </a:rPr>
              <a:t>¿Qué salió bien?</a:t>
            </a:r>
          </a:p>
          <a:p>
            <a:pPr marL="180000" indent="-180000" rtl="0">
              <a:spcAft>
                <a:spcPts val="3000"/>
              </a:spcAft>
              <a:buFont typeface="Arial"/>
              <a:buChar char="•"/>
            </a:pPr>
            <a:r>
              <a:rPr lang="es-us" sz="2400" dirty="0">
                <a:solidFill>
                  <a:schemeClr val="tx1">
                    <a:lumMod val="65000"/>
                    <a:lumOff val="35000"/>
                  </a:schemeClr>
                </a:solidFill>
              </a:rPr>
              <a:t>¿Qué podríamos haber hecho mejor?</a:t>
            </a:r>
          </a:p>
          <a:p>
            <a:pPr marL="180000" indent="-180000" rtl="0">
              <a:spcAft>
                <a:spcPts val="3000"/>
              </a:spcAft>
              <a:buFont typeface="Arial"/>
              <a:buChar char="•"/>
            </a:pPr>
            <a:r>
              <a:rPr lang="es-us" sz="2400" dirty="0">
                <a:solidFill>
                  <a:schemeClr val="tx1">
                    <a:lumMod val="65000"/>
                    <a:lumOff val="35000"/>
                  </a:schemeClr>
                </a:solidFill>
              </a:rPr>
              <a:t>¿Qué aprendió que hará diferente de ahora en adelante?</a:t>
            </a:r>
          </a:p>
          <a:p>
            <a:pPr marL="180000" indent="-180000" rtl="0">
              <a:spcAft>
                <a:spcPts val="3000"/>
              </a:spcAft>
              <a:buFont typeface="Arial"/>
              <a:buChar char="•"/>
            </a:pPr>
            <a:r>
              <a:rPr lang="es-us" sz="2400" dirty="0">
                <a:solidFill>
                  <a:schemeClr val="tx1">
                    <a:lumMod val="65000"/>
                    <a:lumOff val="35000"/>
                  </a:schemeClr>
                </a:solidFill>
              </a:rPr>
              <a:t>¿Qué (si es que hay algo) encontró durante su inspección, que se deba considerar?</a:t>
            </a:r>
          </a:p>
          <a:p>
            <a:pPr marL="180000" indent="-180000" rtl="0">
              <a:spcAft>
                <a:spcPts val="3000"/>
              </a:spcAft>
              <a:buFont typeface="Arial"/>
              <a:buChar char="•"/>
            </a:pPr>
            <a:r>
              <a:rPr lang="es-us" sz="2400" dirty="0">
                <a:solidFill>
                  <a:schemeClr val="tx1">
                    <a:lumMod val="65000"/>
                    <a:lumOff val="35000"/>
                  </a:schemeClr>
                </a:solidFill>
              </a:rPr>
              <a:t>¿Discutieron y elaboraron un plan antes de desarmar el andamio? (¿por qué o por qué no?)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INFORME DE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991567"/>
      </p:ext>
    </p:extLst>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rtl="0">
              <a:spcAft>
                <a:spcPts val="3000"/>
              </a:spcAft>
            </a:pPr>
            <a:r>
              <a:rPr lang="es-us" sz="2400">
                <a:solidFill>
                  <a:srgbClr val="595959"/>
                </a:solidFill>
              </a:rPr>
              <a:t>En preparación para la evaluación escrita, repasemos algunos de los PUNTOS CLAVE del curso.</a:t>
            </a:r>
          </a:p>
        </p:txBody>
      </p:sp>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REVISIÓN</a:t>
            </a: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mv="urn:schemas-microsoft-com:mac:vml" xmlns:mc="http://schemas.openxmlformats.org/markup-compatibility/2006"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Tree>
    <p:extLst>
      <p:ext uri="{BB962C8B-B14F-4D97-AF65-F5344CB8AC3E}">
        <p14:creationId xmlns:p14="http://schemas.microsoft.com/office/powerpoint/2010/main" val="849781081"/>
      </p:ext>
    </p:extLst>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3954929"/>
          </a:xfrm>
          <a:prstGeom prst="rect">
            <a:avLst/>
          </a:prstGeom>
          <a:noFill/>
        </p:spPr>
        <p:txBody>
          <a:bodyPr wrap="square" rtlCol="0">
            <a:spAutoFit/>
          </a:bodyPr>
          <a:lstStyle/>
          <a:p>
            <a:pPr marL="198000" indent="-198000" rtl="0">
              <a:spcAft>
                <a:spcPts val="3000"/>
              </a:spcAft>
              <a:buFont typeface="Arial"/>
              <a:buChar char="•"/>
            </a:pPr>
            <a:r>
              <a:rPr lang="es-US" sz="2200" dirty="0">
                <a:solidFill>
                  <a:srgbClr val="595959"/>
                </a:solidFill>
              </a:rPr>
              <a:t>Revise el dibujo/plano del andamio antes de comenzar a construir.</a:t>
            </a:r>
          </a:p>
          <a:p>
            <a:pPr marL="198000" indent="-198000" rtl="0">
              <a:spcAft>
                <a:spcPts val="3000"/>
              </a:spcAft>
              <a:buFont typeface="Arial"/>
              <a:buChar char="•"/>
            </a:pPr>
            <a:r>
              <a:rPr lang="es-US" sz="2200" dirty="0">
                <a:solidFill>
                  <a:srgbClr val="595959"/>
                </a:solidFill>
              </a:rPr>
              <a:t>Usted DEBE utilizar todo el equipo de protección personal correspondiente.</a:t>
            </a:r>
          </a:p>
          <a:p>
            <a:pPr marL="198000" indent="-198000" rtl="0">
              <a:spcAft>
                <a:spcPts val="3000"/>
              </a:spcAft>
              <a:buFont typeface="Arial"/>
              <a:buChar char="•"/>
            </a:pPr>
            <a:r>
              <a:rPr lang="es-US" sz="2200" dirty="0">
                <a:solidFill>
                  <a:srgbClr val="595959"/>
                </a:solidFill>
              </a:rPr>
              <a:t>Trabaje de forma segura y comuníquese/colabore con su equipo. </a:t>
            </a:r>
          </a:p>
          <a:p>
            <a:pPr marL="198000" indent="-198000" rtl="0">
              <a:spcAft>
                <a:spcPts val="3000"/>
              </a:spcAft>
              <a:buFont typeface="Arial"/>
              <a:buChar char="•"/>
            </a:pPr>
            <a:r>
              <a:rPr lang="es-US" sz="2200" dirty="0">
                <a:solidFill>
                  <a:srgbClr val="595959"/>
                </a:solidFill>
              </a:rPr>
              <a:t>Cuando haya terminado de construir el andamio, utilice la lista de verificación de inspección de andamios en la guía de estudio de </a:t>
            </a:r>
            <a:r>
              <a:rPr lang="es-US" sz="2200" i="1" dirty="0">
                <a:solidFill>
                  <a:srgbClr val="595959"/>
                </a:solidFill>
              </a:rPr>
              <a:t>andamios de sistema</a:t>
            </a:r>
            <a:r>
              <a:rPr lang="es-US" sz="2200" dirty="0">
                <a:solidFill>
                  <a:srgbClr val="595959"/>
                </a:solidFill>
              </a:rPr>
              <a:t> (página 31) para asegurarse de que el andamio se haya construido de manera segura y correcta.</a:t>
            </a:r>
          </a:p>
        </p:txBody>
      </p:sp>
      <p:grpSp>
        <p:nvGrpSpPr>
          <p:cNvPr id="2" name="Group 1">
            <a:extLst>
              <a:ext uri="{FF2B5EF4-FFF2-40B4-BE49-F238E27FC236}">
                <a16:creationId xmlns:a16="http://schemas.microsoft.com/office/drawing/2014/main" id="{33BDF557-A351-D344-AA15-440EDDC326DD}"/>
              </a:ext>
            </a:extLst>
          </p:cNvPr>
          <p:cNvGrpSpPr/>
          <p:nvPr/>
        </p:nvGrpSpPr>
        <p:grpSpPr>
          <a:xfrm>
            <a:off x="444500" y="482600"/>
            <a:ext cx="12636500" cy="1231900"/>
            <a:chOff x="444500" y="482600"/>
            <a:chExt cx="12636500" cy="1231900"/>
          </a:xfrm>
        </p:grpSpPr>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HORA DE LA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gr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4216539"/>
          </a:xfrm>
          <a:prstGeom prst="rect">
            <a:avLst/>
          </a:prstGeom>
          <a:noFill/>
        </p:spPr>
        <p:txBody>
          <a:bodyPr wrap="square" rtlCol="0">
            <a:spAutoFit/>
          </a:bodyPr>
          <a:lstStyle/>
          <a:p>
            <a:pPr marL="198000" indent="-198000" rtl="0">
              <a:spcAft>
                <a:spcPts val="3000"/>
              </a:spcAft>
              <a:buFont typeface="Arial"/>
              <a:buChar char="•"/>
            </a:pPr>
            <a:r>
              <a:rPr lang="es-US" sz="2400" dirty="0">
                <a:solidFill>
                  <a:schemeClr val="tx1">
                    <a:lumMod val="65000"/>
                    <a:lumOff val="35000"/>
                  </a:schemeClr>
                </a:solidFill>
              </a:rPr>
              <a:t>¿Qué salió bien?</a:t>
            </a:r>
          </a:p>
          <a:p>
            <a:pPr marL="198000" indent="-198000" rtl="0">
              <a:spcAft>
                <a:spcPts val="3000"/>
              </a:spcAft>
              <a:buFont typeface="Arial"/>
              <a:buChar char="•"/>
            </a:pPr>
            <a:r>
              <a:rPr lang="es-US" sz="2400" dirty="0">
                <a:solidFill>
                  <a:schemeClr val="tx1">
                    <a:lumMod val="65000"/>
                    <a:lumOff val="35000"/>
                  </a:schemeClr>
                </a:solidFill>
              </a:rPr>
              <a:t>¿Qué podríamos haber hecho mejor?</a:t>
            </a:r>
          </a:p>
          <a:p>
            <a:pPr marL="198000" indent="-198000" rtl="0">
              <a:spcAft>
                <a:spcPts val="3000"/>
              </a:spcAft>
              <a:buFont typeface="Arial"/>
              <a:buChar char="•"/>
            </a:pPr>
            <a:r>
              <a:rPr lang="es-US" sz="2400" dirty="0">
                <a:solidFill>
                  <a:schemeClr val="tx1">
                    <a:lumMod val="65000"/>
                    <a:lumOff val="35000"/>
                  </a:schemeClr>
                </a:solidFill>
              </a:rPr>
              <a:t>¿Qué aprendió que hará diferente de ahora en adelante?</a:t>
            </a:r>
          </a:p>
          <a:p>
            <a:pPr marL="198000" indent="-198000" rtl="0">
              <a:spcAft>
                <a:spcPts val="3000"/>
              </a:spcAft>
              <a:buFont typeface="Arial"/>
              <a:buChar char="•"/>
            </a:pPr>
            <a:r>
              <a:rPr lang="es-US" sz="2400" dirty="0">
                <a:solidFill>
                  <a:schemeClr val="tx1">
                    <a:lumMod val="65000"/>
                    <a:lumOff val="35000"/>
                  </a:schemeClr>
                </a:solidFill>
              </a:rPr>
              <a:t>¿Qué (si es que hay algo) encontró durante su inspección, que se deba considerar?</a:t>
            </a:r>
          </a:p>
          <a:p>
            <a:pPr marL="198000" indent="-198000" rtl="0">
              <a:spcAft>
                <a:spcPts val="3000"/>
              </a:spcAft>
              <a:buFont typeface="Arial"/>
              <a:buChar char="•"/>
            </a:pPr>
            <a:r>
              <a:rPr lang="es-US" sz="2400" dirty="0">
                <a:solidFill>
                  <a:schemeClr val="tx1">
                    <a:lumMod val="65000"/>
                    <a:lumOff val="35000"/>
                  </a:schemeClr>
                </a:solidFill>
              </a:rPr>
              <a:t>¿Discutieron y elaboraron un plan antes de desarmar el andamio? (¿por qué o por qué no?)</a:t>
            </a:r>
          </a:p>
        </p:txBody>
      </p:sp>
      <p:grpSp>
        <p:nvGrpSpPr>
          <p:cNvPr id="2" name="Group 1">
            <a:extLst>
              <a:ext uri="{FF2B5EF4-FFF2-40B4-BE49-F238E27FC236}">
                <a16:creationId xmlns:a16="http://schemas.microsoft.com/office/drawing/2014/main" id="{E71EEF14-671B-FD4F-B78A-688B756EC5C9}"/>
              </a:ext>
            </a:extLst>
          </p:cNvPr>
          <p:cNvGrpSpPr/>
          <p:nvPr/>
        </p:nvGrpSpPr>
        <p:grpSpPr>
          <a:xfrm>
            <a:off x="444500" y="482600"/>
            <a:ext cx="12636500" cy="1231900"/>
            <a:chOff x="444500" y="482600"/>
            <a:chExt cx="12636500" cy="1231900"/>
          </a:xfrm>
        </p:grpSpPr>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INFORME DE EVALUACIÓN PRÁCTICA</a:t>
              </a:r>
            </a:p>
          </p:txBody>
        </p:sp>
        <p:sp>
          <p:nvSpPr>
            <p:cNvPr id="8" name="Rounded Rectangle 7"/>
            <p:cNvSpPr/>
            <p:nvPr/>
          </p:nvSpPr>
          <p:spPr>
            <a:xfrm>
              <a:off x="444500" y="482600"/>
              <a:ext cx="1270000" cy="12319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solidFill>
                  <a:schemeClr val="accent1"/>
                </a:solidFill>
              </a:endParaRPr>
            </a:p>
          </p:txBody>
        </p:sp>
        <p:pic>
          <p:nvPicPr>
            <p:cNvPr id="7" name="Picture 6" descr="Build Icon.png"/>
            <p:cNvPicPr>
              <a:picLocks noChangeAspect="1"/>
            </p:cNvPicPr>
            <p:nvPr/>
          </p:nvPicPr>
          <p:blipFill>
            <a:blip r:embed="rId3"/>
            <a:stretch>
              <a:fillRect/>
            </a:stretch>
          </p:blipFill>
          <p:spPr>
            <a:xfrm>
              <a:off x="713381" y="669002"/>
              <a:ext cx="747119" cy="829597"/>
            </a:xfrm>
            <a:prstGeom prst="rect">
              <a:avLst/>
            </a:prstGeom>
          </p:spPr>
        </p:pic>
      </p:gr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3100" y="1485900"/>
            <a:ext cx="9537700" cy="830997"/>
          </a:xfrm>
          <a:prstGeom prst="rect">
            <a:avLst/>
          </a:prstGeom>
          <a:noFill/>
        </p:spPr>
        <p:txBody>
          <a:bodyPr wrap="square" rtlCol="0">
            <a:spAutoFit/>
          </a:bodyPr>
          <a:lstStyle/>
          <a:p>
            <a:pPr rtl="0">
              <a:spcAft>
                <a:spcPts val="3000"/>
              </a:spcAft>
            </a:pPr>
            <a:r>
              <a:rPr lang="es-US" sz="2400">
                <a:solidFill>
                  <a:srgbClr val="595959"/>
                </a:solidFill>
              </a:rPr>
              <a:t>En preparación para la evaluación escrita, repasemos algunos de los PUNTOS CLAVE del curso...</a:t>
            </a: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68B2C591-4568-7F48-A8B1-B168076AE29A}"/>
              </a:ext>
            </a:extLst>
          </p:cNvPr>
          <p:cNvGrpSpPr/>
          <p:nvPr/>
        </p:nvGrpSpPr>
        <p:grpSpPr>
          <a:xfrm>
            <a:off x="393700" y="393700"/>
            <a:ext cx="12687300" cy="1155700"/>
            <a:chOff x="393700" y="393700"/>
            <a:chExt cx="12687300" cy="1155700"/>
          </a:xfrm>
        </p:grpSpPr>
        <p:sp>
          <p:nvSpPr>
            <p:cNvPr id="5" name="TextBox 4"/>
            <p:cNvSpPr txBox="1"/>
            <p:nvPr/>
          </p:nvSpPr>
          <p:spPr>
            <a:xfrm>
              <a:off x="1803400" y="482600"/>
              <a:ext cx="11277600" cy="707886"/>
            </a:xfrm>
            <a:prstGeom prst="rect">
              <a:avLst/>
            </a:prstGeom>
            <a:noFill/>
          </p:spPr>
          <p:txBody>
            <a:bodyPr wrap="square" rtlCol="0">
              <a:spAutoFit/>
            </a:bodyPr>
            <a:lstStyle/>
            <a:p>
              <a:pPr rtl="0"/>
              <a:r>
                <a:rPr lang="es-US" sz="4000">
                  <a:solidFill>
                    <a:schemeClr val="tx2"/>
                  </a:solidFill>
                </a:rPr>
                <a:t>REVISIÓN</a:t>
              </a:r>
            </a:p>
          </p:txBody>
        </p:sp>
        <p:sp>
          <p:nvSpPr>
            <p:cNvPr id="11" name="Rounded Rectangle 10"/>
            <p:cNvSpPr/>
            <p:nvPr/>
          </p:nvSpPr>
          <p:spPr>
            <a:xfrm>
              <a:off x="393700" y="393700"/>
              <a:ext cx="1219200" cy="11557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grpSp>
        <p:nvGrpSpPr>
          <p:cNvPr id="12" name="Group 11"/>
          <p:cNvGrpSpPr/>
          <p:nvPr/>
        </p:nvGrpSpPr>
        <p:grpSpPr>
          <a:xfrm>
            <a:off x="749300" y="641700"/>
            <a:ext cx="520701" cy="653699"/>
            <a:chOff x="7938" y="1588"/>
            <a:chExt cx="3867150" cy="3625850"/>
          </a:xfrm>
          <a:solidFill>
            <a:schemeClr val="bg1"/>
          </a:solidFill>
        </p:grpSpPr>
        <p:sp>
          <p:nvSpPr>
            <p:cNvPr id="13"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5"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
          <p:cNvSpPr>
            <a:spLocks/>
          </p:cNvSpPr>
          <p:nvPr/>
        </p:nvSpPr>
        <p:spPr bwMode="auto">
          <a:xfrm>
            <a:off x="10164502" y="3431366"/>
            <a:ext cx="2027498" cy="1482489"/>
          </a:xfrm>
          <a:custGeom>
            <a:avLst/>
            <a:gdLst>
              <a:gd name="T0" fmla="*/ 1230 w 1276"/>
              <a:gd name="T1" fmla="*/ 748 h 933"/>
              <a:gd name="T2" fmla="*/ 1221 w 1276"/>
              <a:gd name="T3" fmla="*/ 748 h 933"/>
              <a:gd name="T4" fmla="*/ 1206 w 1276"/>
              <a:gd name="T5" fmla="*/ 748 h 933"/>
              <a:gd name="T6" fmla="*/ 1211 w 1276"/>
              <a:gd name="T7" fmla="*/ 216 h 933"/>
              <a:gd name="T8" fmla="*/ 1218 w 1276"/>
              <a:gd name="T9" fmla="*/ 216 h 933"/>
              <a:gd name="T10" fmla="*/ 1221 w 1276"/>
              <a:gd name="T11" fmla="*/ 214 h 933"/>
              <a:gd name="T12" fmla="*/ 1218 w 1276"/>
              <a:gd name="T13" fmla="*/ 185 h 933"/>
              <a:gd name="T14" fmla="*/ 1206 w 1276"/>
              <a:gd name="T15" fmla="*/ 182 h 933"/>
              <a:gd name="T16" fmla="*/ 1192 w 1276"/>
              <a:gd name="T17" fmla="*/ 180 h 933"/>
              <a:gd name="T18" fmla="*/ 1182 w 1276"/>
              <a:gd name="T19" fmla="*/ 0 h 933"/>
              <a:gd name="T20" fmla="*/ 1172 w 1276"/>
              <a:gd name="T21" fmla="*/ 180 h 933"/>
              <a:gd name="T22" fmla="*/ 1158 w 1276"/>
              <a:gd name="T23" fmla="*/ 180 h 933"/>
              <a:gd name="T24" fmla="*/ 1143 w 1276"/>
              <a:gd name="T25" fmla="*/ 182 h 933"/>
              <a:gd name="T26" fmla="*/ 1141 w 1276"/>
              <a:gd name="T27" fmla="*/ 212 h 933"/>
              <a:gd name="T28" fmla="*/ 1143 w 1276"/>
              <a:gd name="T29" fmla="*/ 214 h 933"/>
              <a:gd name="T30" fmla="*/ 1151 w 1276"/>
              <a:gd name="T31" fmla="*/ 214 h 933"/>
              <a:gd name="T32" fmla="*/ 1071 w 1276"/>
              <a:gd name="T33" fmla="*/ 659 h 933"/>
              <a:gd name="T34" fmla="*/ 659 w 1276"/>
              <a:gd name="T35" fmla="*/ 496 h 933"/>
              <a:gd name="T36" fmla="*/ 666 w 1276"/>
              <a:gd name="T37" fmla="*/ 491 h 933"/>
              <a:gd name="T38" fmla="*/ 611 w 1276"/>
              <a:gd name="T39" fmla="*/ 430 h 933"/>
              <a:gd name="T40" fmla="*/ 620 w 1276"/>
              <a:gd name="T41" fmla="*/ 425 h 933"/>
              <a:gd name="T42" fmla="*/ 606 w 1276"/>
              <a:gd name="T43" fmla="*/ 420 h 933"/>
              <a:gd name="T44" fmla="*/ 608 w 1276"/>
              <a:gd name="T45" fmla="*/ 406 h 933"/>
              <a:gd name="T46" fmla="*/ 606 w 1276"/>
              <a:gd name="T47" fmla="*/ 389 h 933"/>
              <a:gd name="T48" fmla="*/ 594 w 1276"/>
              <a:gd name="T49" fmla="*/ 379 h 933"/>
              <a:gd name="T50" fmla="*/ 586 w 1276"/>
              <a:gd name="T51" fmla="*/ 377 h 933"/>
              <a:gd name="T52" fmla="*/ 569 w 1276"/>
              <a:gd name="T53" fmla="*/ 377 h 933"/>
              <a:gd name="T54" fmla="*/ 562 w 1276"/>
              <a:gd name="T55" fmla="*/ 379 h 933"/>
              <a:gd name="T56" fmla="*/ 552 w 1276"/>
              <a:gd name="T57" fmla="*/ 391 h 933"/>
              <a:gd name="T58" fmla="*/ 548 w 1276"/>
              <a:gd name="T59" fmla="*/ 399 h 933"/>
              <a:gd name="T60" fmla="*/ 548 w 1276"/>
              <a:gd name="T61" fmla="*/ 413 h 933"/>
              <a:gd name="T62" fmla="*/ 552 w 1276"/>
              <a:gd name="T63" fmla="*/ 423 h 933"/>
              <a:gd name="T64" fmla="*/ 538 w 1276"/>
              <a:gd name="T65" fmla="*/ 425 h 933"/>
              <a:gd name="T66" fmla="*/ 548 w 1276"/>
              <a:gd name="T67" fmla="*/ 430 h 933"/>
              <a:gd name="T68" fmla="*/ 519 w 1276"/>
              <a:gd name="T69" fmla="*/ 491 h 933"/>
              <a:gd name="T70" fmla="*/ 412 w 1276"/>
              <a:gd name="T71" fmla="*/ 491 h 933"/>
              <a:gd name="T72" fmla="*/ 402 w 1276"/>
              <a:gd name="T73" fmla="*/ 491 h 933"/>
              <a:gd name="T74" fmla="*/ 359 w 1276"/>
              <a:gd name="T75" fmla="*/ 464 h 933"/>
              <a:gd name="T76" fmla="*/ 366 w 1276"/>
              <a:gd name="T77" fmla="*/ 459 h 933"/>
              <a:gd name="T78" fmla="*/ 204 w 1276"/>
              <a:gd name="T79" fmla="*/ 447 h 933"/>
              <a:gd name="T80" fmla="*/ 194 w 1276"/>
              <a:gd name="T81" fmla="*/ 416 h 933"/>
              <a:gd name="T82" fmla="*/ 177 w 1276"/>
              <a:gd name="T83" fmla="*/ 391 h 933"/>
              <a:gd name="T84" fmla="*/ 155 w 1276"/>
              <a:gd name="T85" fmla="*/ 369 h 933"/>
              <a:gd name="T86" fmla="*/ 141 w 1276"/>
              <a:gd name="T87" fmla="*/ 360 h 933"/>
              <a:gd name="T88" fmla="*/ 114 w 1276"/>
              <a:gd name="T89" fmla="*/ 350 h 933"/>
              <a:gd name="T90" fmla="*/ 112 w 1276"/>
              <a:gd name="T91" fmla="*/ 348 h 933"/>
              <a:gd name="T92" fmla="*/ 97 w 1276"/>
              <a:gd name="T93" fmla="*/ 345 h 933"/>
              <a:gd name="T94" fmla="*/ 92 w 1276"/>
              <a:gd name="T95" fmla="*/ 345 h 933"/>
              <a:gd name="T96" fmla="*/ 88 w 1276"/>
              <a:gd name="T97" fmla="*/ 345 h 933"/>
              <a:gd name="T98" fmla="*/ 78 w 1276"/>
              <a:gd name="T99" fmla="*/ 263 h 933"/>
              <a:gd name="T100" fmla="*/ 73 w 1276"/>
              <a:gd name="T101" fmla="*/ 345 h 933"/>
              <a:gd name="T102" fmla="*/ 68 w 1276"/>
              <a:gd name="T103" fmla="*/ 345 h 933"/>
              <a:gd name="T104" fmla="*/ 51 w 1276"/>
              <a:gd name="T105" fmla="*/ 348 h 933"/>
              <a:gd name="T106" fmla="*/ 51 w 1276"/>
              <a:gd name="T107" fmla="*/ 348 h 933"/>
              <a:gd name="T108" fmla="*/ 37 w 1276"/>
              <a:gd name="T109" fmla="*/ 355 h 933"/>
              <a:gd name="T110" fmla="*/ 22 w 1276"/>
              <a:gd name="T111" fmla="*/ 360 h 933"/>
              <a:gd name="T112" fmla="*/ 0 w 1276"/>
              <a:gd name="T113" fmla="*/ 374 h 933"/>
              <a:gd name="T114" fmla="*/ 1276 w 1276"/>
              <a:gd name="T115" fmla="*/ 933 h 933"/>
              <a:gd name="T116" fmla="*/ 1233 w 1276"/>
              <a:gd name="T117" fmla="*/ 739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933">
                <a:moveTo>
                  <a:pt x="1233" y="746"/>
                </a:moveTo>
                <a:lnTo>
                  <a:pt x="1230" y="748"/>
                </a:lnTo>
                <a:lnTo>
                  <a:pt x="1228" y="748"/>
                </a:lnTo>
                <a:lnTo>
                  <a:pt x="1221" y="748"/>
                </a:lnTo>
                <a:lnTo>
                  <a:pt x="1216" y="748"/>
                </a:lnTo>
                <a:lnTo>
                  <a:pt x="1206" y="748"/>
                </a:lnTo>
                <a:lnTo>
                  <a:pt x="1206" y="741"/>
                </a:lnTo>
                <a:lnTo>
                  <a:pt x="1211" y="216"/>
                </a:lnTo>
                <a:lnTo>
                  <a:pt x="1213" y="216"/>
                </a:lnTo>
                <a:lnTo>
                  <a:pt x="1218" y="216"/>
                </a:lnTo>
                <a:lnTo>
                  <a:pt x="1221" y="214"/>
                </a:lnTo>
                <a:lnTo>
                  <a:pt x="1221" y="214"/>
                </a:lnTo>
                <a:lnTo>
                  <a:pt x="1221" y="185"/>
                </a:lnTo>
                <a:lnTo>
                  <a:pt x="1218" y="185"/>
                </a:lnTo>
                <a:lnTo>
                  <a:pt x="1213" y="182"/>
                </a:lnTo>
                <a:lnTo>
                  <a:pt x="1206" y="182"/>
                </a:lnTo>
                <a:lnTo>
                  <a:pt x="1197" y="180"/>
                </a:lnTo>
                <a:lnTo>
                  <a:pt x="1192" y="180"/>
                </a:lnTo>
                <a:lnTo>
                  <a:pt x="1192" y="93"/>
                </a:lnTo>
                <a:lnTo>
                  <a:pt x="1182" y="0"/>
                </a:lnTo>
                <a:lnTo>
                  <a:pt x="1175" y="90"/>
                </a:lnTo>
                <a:lnTo>
                  <a:pt x="1172" y="180"/>
                </a:lnTo>
                <a:lnTo>
                  <a:pt x="1165" y="180"/>
                </a:lnTo>
                <a:lnTo>
                  <a:pt x="1158" y="180"/>
                </a:lnTo>
                <a:lnTo>
                  <a:pt x="1151" y="180"/>
                </a:lnTo>
                <a:lnTo>
                  <a:pt x="1143" y="182"/>
                </a:lnTo>
                <a:lnTo>
                  <a:pt x="1141" y="182"/>
                </a:lnTo>
                <a:lnTo>
                  <a:pt x="1141" y="212"/>
                </a:lnTo>
                <a:lnTo>
                  <a:pt x="1141" y="212"/>
                </a:lnTo>
                <a:lnTo>
                  <a:pt x="1143" y="214"/>
                </a:lnTo>
                <a:lnTo>
                  <a:pt x="1148" y="214"/>
                </a:lnTo>
                <a:lnTo>
                  <a:pt x="1151" y="214"/>
                </a:lnTo>
                <a:lnTo>
                  <a:pt x="1146" y="714"/>
                </a:lnTo>
                <a:lnTo>
                  <a:pt x="1071" y="659"/>
                </a:lnTo>
                <a:lnTo>
                  <a:pt x="661" y="651"/>
                </a:lnTo>
                <a:lnTo>
                  <a:pt x="659" y="496"/>
                </a:lnTo>
                <a:lnTo>
                  <a:pt x="666" y="496"/>
                </a:lnTo>
                <a:lnTo>
                  <a:pt x="666" y="491"/>
                </a:lnTo>
                <a:lnTo>
                  <a:pt x="611" y="491"/>
                </a:lnTo>
                <a:lnTo>
                  <a:pt x="611" y="430"/>
                </a:lnTo>
                <a:lnTo>
                  <a:pt x="620" y="428"/>
                </a:lnTo>
                <a:lnTo>
                  <a:pt x="620" y="425"/>
                </a:lnTo>
                <a:lnTo>
                  <a:pt x="603" y="423"/>
                </a:lnTo>
                <a:lnTo>
                  <a:pt x="606" y="420"/>
                </a:lnTo>
                <a:lnTo>
                  <a:pt x="608" y="413"/>
                </a:lnTo>
                <a:lnTo>
                  <a:pt x="608" y="406"/>
                </a:lnTo>
                <a:lnTo>
                  <a:pt x="608" y="399"/>
                </a:lnTo>
                <a:lnTo>
                  <a:pt x="606" y="389"/>
                </a:lnTo>
                <a:lnTo>
                  <a:pt x="601" y="384"/>
                </a:lnTo>
                <a:lnTo>
                  <a:pt x="594" y="379"/>
                </a:lnTo>
                <a:lnTo>
                  <a:pt x="586" y="377"/>
                </a:lnTo>
                <a:lnTo>
                  <a:pt x="586" y="377"/>
                </a:lnTo>
                <a:lnTo>
                  <a:pt x="577" y="374"/>
                </a:lnTo>
                <a:lnTo>
                  <a:pt x="569" y="377"/>
                </a:lnTo>
                <a:lnTo>
                  <a:pt x="569" y="377"/>
                </a:lnTo>
                <a:lnTo>
                  <a:pt x="562" y="379"/>
                </a:lnTo>
                <a:lnTo>
                  <a:pt x="557" y="384"/>
                </a:lnTo>
                <a:lnTo>
                  <a:pt x="552" y="391"/>
                </a:lnTo>
                <a:lnTo>
                  <a:pt x="548" y="399"/>
                </a:lnTo>
                <a:lnTo>
                  <a:pt x="548" y="399"/>
                </a:lnTo>
                <a:lnTo>
                  <a:pt x="548" y="406"/>
                </a:lnTo>
                <a:lnTo>
                  <a:pt x="548" y="413"/>
                </a:lnTo>
                <a:lnTo>
                  <a:pt x="552" y="420"/>
                </a:lnTo>
                <a:lnTo>
                  <a:pt x="552" y="423"/>
                </a:lnTo>
                <a:lnTo>
                  <a:pt x="552" y="423"/>
                </a:lnTo>
                <a:lnTo>
                  <a:pt x="538" y="425"/>
                </a:lnTo>
                <a:lnTo>
                  <a:pt x="538" y="430"/>
                </a:lnTo>
                <a:lnTo>
                  <a:pt x="548" y="430"/>
                </a:lnTo>
                <a:lnTo>
                  <a:pt x="550" y="491"/>
                </a:lnTo>
                <a:lnTo>
                  <a:pt x="519" y="491"/>
                </a:lnTo>
                <a:lnTo>
                  <a:pt x="509" y="491"/>
                </a:lnTo>
                <a:lnTo>
                  <a:pt x="412" y="491"/>
                </a:lnTo>
                <a:lnTo>
                  <a:pt x="412" y="491"/>
                </a:lnTo>
                <a:lnTo>
                  <a:pt x="402" y="491"/>
                </a:lnTo>
                <a:lnTo>
                  <a:pt x="359" y="491"/>
                </a:lnTo>
                <a:lnTo>
                  <a:pt x="359" y="464"/>
                </a:lnTo>
                <a:lnTo>
                  <a:pt x="366" y="464"/>
                </a:lnTo>
                <a:lnTo>
                  <a:pt x="366" y="459"/>
                </a:lnTo>
                <a:lnTo>
                  <a:pt x="206" y="459"/>
                </a:lnTo>
                <a:lnTo>
                  <a:pt x="204" y="447"/>
                </a:lnTo>
                <a:lnTo>
                  <a:pt x="201" y="430"/>
                </a:lnTo>
                <a:lnTo>
                  <a:pt x="194" y="416"/>
                </a:lnTo>
                <a:lnTo>
                  <a:pt x="187" y="403"/>
                </a:lnTo>
                <a:lnTo>
                  <a:pt x="177" y="391"/>
                </a:lnTo>
                <a:lnTo>
                  <a:pt x="167" y="379"/>
                </a:lnTo>
                <a:lnTo>
                  <a:pt x="155" y="369"/>
                </a:lnTo>
                <a:lnTo>
                  <a:pt x="141" y="362"/>
                </a:lnTo>
                <a:lnTo>
                  <a:pt x="141" y="360"/>
                </a:lnTo>
                <a:lnTo>
                  <a:pt x="126" y="355"/>
                </a:lnTo>
                <a:lnTo>
                  <a:pt x="114" y="350"/>
                </a:lnTo>
                <a:lnTo>
                  <a:pt x="114" y="348"/>
                </a:lnTo>
                <a:lnTo>
                  <a:pt x="112" y="348"/>
                </a:lnTo>
                <a:lnTo>
                  <a:pt x="112" y="348"/>
                </a:lnTo>
                <a:lnTo>
                  <a:pt x="97" y="345"/>
                </a:lnTo>
                <a:lnTo>
                  <a:pt x="95" y="345"/>
                </a:lnTo>
                <a:lnTo>
                  <a:pt x="92" y="345"/>
                </a:lnTo>
                <a:lnTo>
                  <a:pt x="90" y="345"/>
                </a:lnTo>
                <a:lnTo>
                  <a:pt x="88" y="345"/>
                </a:lnTo>
                <a:lnTo>
                  <a:pt x="90" y="263"/>
                </a:lnTo>
                <a:lnTo>
                  <a:pt x="78" y="263"/>
                </a:lnTo>
                <a:lnTo>
                  <a:pt x="75" y="345"/>
                </a:lnTo>
                <a:lnTo>
                  <a:pt x="73" y="345"/>
                </a:lnTo>
                <a:lnTo>
                  <a:pt x="71" y="345"/>
                </a:lnTo>
                <a:lnTo>
                  <a:pt x="68" y="345"/>
                </a:lnTo>
                <a:lnTo>
                  <a:pt x="54" y="348"/>
                </a:lnTo>
                <a:lnTo>
                  <a:pt x="51" y="348"/>
                </a:lnTo>
                <a:lnTo>
                  <a:pt x="51" y="348"/>
                </a:lnTo>
                <a:lnTo>
                  <a:pt x="51" y="348"/>
                </a:lnTo>
                <a:lnTo>
                  <a:pt x="51" y="350"/>
                </a:lnTo>
                <a:lnTo>
                  <a:pt x="37" y="355"/>
                </a:lnTo>
                <a:lnTo>
                  <a:pt x="22" y="360"/>
                </a:lnTo>
                <a:lnTo>
                  <a:pt x="22" y="360"/>
                </a:lnTo>
                <a:lnTo>
                  <a:pt x="8" y="369"/>
                </a:lnTo>
                <a:lnTo>
                  <a:pt x="0" y="374"/>
                </a:lnTo>
                <a:lnTo>
                  <a:pt x="0" y="933"/>
                </a:lnTo>
                <a:lnTo>
                  <a:pt x="1276" y="933"/>
                </a:lnTo>
                <a:lnTo>
                  <a:pt x="1276" y="739"/>
                </a:lnTo>
                <a:lnTo>
                  <a:pt x="1233" y="739"/>
                </a:lnTo>
                <a:lnTo>
                  <a:pt x="1233" y="74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5" name="Freeform 14"/>
          <p:cNvSpPr>
            <a:spLocks noEditPoints="1"/>
          </p:cNvSpPr>
          <p:nvPr/>
        </p:nvSpPr>
        <p:spPr bwMode="auto">
          <a:xfrm>
            <a:off x="8129058" y="2409672"/>
            <a:ext cx="2035444" cy="2504183"/>
          </a:xfrm>
          <a:custGeom>
            <a:avLst/>
            <a:gdLst>
              <a:gd name="T0" fmla="*/ 1247 w 1281"/>
              <a:gd name="T1" fmla="*/ 1059 h 1576"/>
              <a:gd name="T2" fmla="*/ 1063 w 1281"/>
              <a:gd name="T3" fmla="*/ 1107 h 1576"/>
              <a:gd name="T4" fmla="*/ 1010 w 1281"/>
              <a:gd name="T5" fmla="*/ 634 h 1576"/>
              <a:gd name="T6" fmla="*/ 879 w 1281"/>
              <a:gd name="T7" fmla="*/ 801 h 1576"/>
              <a:gd name="T8" fmla="*/ 831 w 1281"/>
              <a:gd name="T9" fmla="*/ 306 h 1576"/>
              <a:gd name="T10" fmla="*/ 882 w 1281"/>
              <a:gd name="T11" fmla="*/ 296 h 1576"/>
              <a:gd name="T12" fmla="*/ 882 w 1281"/>
              <a:gd name="T13" fmla="*/ 264 h 1576"/>
              <a:gd name="T14" fmla="*/ 884 w 1281"/>
              <a:gd name="T15" fmla="*/ 245 h 1576"/>
              <a:gd name="T16" fmla="*/ 879 w 1281"/>
              <a:gd name="T17" fmla="*/ 89 h 1576"/>
              <a:gd name="T18" fmla="*/ 877 w 1281"/>
              <a:gd name="T19" fmla="*/ 143 h 1576"/>
              <a:gd name="T20" fmla="*/ 795 w 1281"/>
              <a:gd name="T21" fmla="*/ 111 h 1576"/>
              <a:gd name="T22" fmla="*/ 790 w 1281"/>
              <a:gd name="T23" fmla="*/ 145 h 1576"/>
              <a:gd name="T24" fmla="*/ 710 w 1281"/>
              <a:gd name="T25" fmla="*/ 114 h 1576"/>
              <a:gd name="T26" fmla="*/ 703 w 1281"/>
              <a:gd name="T27" fmla="*/ 89 h 1576"/>
              <a:gd name="T28" fmla="*/ 623 w 1281"/>
              <a:gd name="T29" fmla="*/ 153 h 1576"/>
              <a:gd name="T30" fmla="*/ 615 w 1281"/>
              <a:gd name="T31" fmla="*/ 153 h 1576"/>
              <a:gd name="T32" fmla="*/ 615 w 1281"/>
              <a:gd name="T33" fmla="*/ 89 h 1576"/>
              <a:gd name="T34" fmla="*/ 536 w 1281"/>
              <a:gd name="T35" fmla="*/ 153 h 1576"/>
              <a:gd name="T36" fmla="*/ 528 w 1281"/>
              <a:gd name="T37" fmla="*/ 153 h 1576"/>
              <a:gd name="T38" fmla="*/ 526 w 1281"/>
              <a:gd name="T39" fmla="*/ 0 h 1576"/>
              <a:gd name="T40" fmla="*/ 521 w 1281"/>
              <a:gd name="T41" fmla="*/ 145 h 1576"/>
              <a:gd name="T42" fmla="*/ 499 w 1281"/>
              <a:gd name="T43" fmla="*/ 189 h 1576"/>
              <a:gd name="T44" fmla="*/ 468 w 1281"/>
              <a:gd name="T45" fmla="*/ 191 h 1576"/>
              <a:gd name="T46" fmla="*/ 448 w 1281"/>
              <a:gd name="T47" fmla="*/ 191 h 1576"/>
              <a:gd name="T48" fmla="*/ 429 w 1281"/>
              <a:gd name="T49" fmla="*/ 194 h 1576"/>
              <a:gd name="T50" fmla="*/ 412 w 1281"/>
              <a:gd name="T51" fmla="*/ 196 h 1576"/>
              <a:gd name="T52" fmla="*/ 395 w 1281"/>
              <a:gd name="T53" fmla="*/ 199 h 1576"/>
              <a:gd name="T54" fmla="*/ 366 w 1281"/>
              <a:gd name="T55" fmla="*/ 206 h 1576"/>
              <a:gd name="T56" fmla="*/ 354 w 1281"/>
              <a:gd name="T57" fmla="*/ 208 h 1576"/>
              <a:gd name="T58" fmla="*/ 347 w 1281"/>
              <a:gd name="T59" fmla="*/ 213 h 1576"/>
              <a:gd name="T60" fmla="*/ 342 w 1281"/>
              <a:gd name="T61" fmla="*/ 216 h 1576"/>
              <a:gd name="T62" fmla="*/ 342 w 1281"/>
              <a:gd name="T63" fmla="*/ 216 h 1576"/>
              <a:gd name="T64" fmla="*/ 337 w 1281"/>
              <a:gd name="T65" fmla="*/ 221 h 1576"/>
              <a:gd name="T66" fmla="*/ 339 w 1281"/>
              <a:gd name="T67" fmla="*/ 228 h 1576"/>
              <a:gd name="T68" fmla="*/ 337 w 1281"/>
              <a:gd name="T69" fmla="*/ 223 h 1576"/>
              <a:gd name="T70" fmla="*/ 337 w 1281"/>
              <a:gd name="T71" fmla="*/ 228 h 1576"/>
              <a:gd name="T72" fmla="*/ 339 w 1281"/>
              <a:gd name="T73" fmla="*/ 230 h 1576"/>
              <a:gd name="T74" fmla="*/ 342 w 1281"/>
              <a:gd name="T75" fmla="*/ 233 h 1576"/>
              <a:gd name="T76" fmla="*/ 344 w 1281"/>
              <a:gd name="T77" fmla="*/ 238 h 1576"/>
              <a:gd name="T78" fmla="*/ 352 w 1281"/>
              <a:gd name="T79" fmla="*/ 240 h 1576"/>
              <a:gd name="T80" fmla="*/ 359 w 1281"/>
              <a:gd name="T81" fmla="*/ 242 h 1576"/>
              <a:gd name="T82" fmla="*/ 368 w 1281"/>
              <a:gd name="T83" fmla="*/ 245 h 1576"/>
              <a:gd name="T84" fmla="*/ 378 w 1281"/>
              <a:gd name="T85" fmla="*/ 247 h 1576"/>
              <a:gd name="T86" fmla="*/ 390 w 1281"/>
              <a:gd name="T87" fmla="*/ 250 h 1576"/>
              <a:gd name="T88" fmla="*/ 400 w 1281"/>
              <a:gd name="T89" fmla="*/ 252 h 1576"/>
              <a:gd name="T90" fmla="*/ 402 w 1281"/>
              <a:gd name="T91" fmla="*/ 310 h 1576"/>
              <a:gd name="T92" fmla="*/ 402 w 1281"/>
              <a:gd name="T93" fmla="*/ 371 h 1576"/>
              <a:gd name="T94" fmla="*/ 402 w 1281"/>
              <a:gd name="T95" fmla="*/ 400 h 1576"/>
              <a:gd name="T96" fmla="*/ 400 w 1281"/>
              <a:gd name="T97" fmla="*/ 1260 h 1576"/>
              <a:gd name="T98" fmla="*/ 90 w 1281"/>
              <a:gd name="T99" fmla="*/ 383 h 1576"/>
              <a:gd name="T100" fmla="*/ 10 w 1281"/>
              <a:gd name="T101" fmla="*/ 1224 h 1576"/>
              <a:gd name="T102" fmla="*/ 1281 w 1281"/>
              <a:gd name="T103" fmla="*/ 1576 h 1576"/>
              <a:gd name="T104" fmla="*/ 352 w 1281"/>
              <a:gd name="T105" fmla="*/ 228 h 1576"/>
              <a:gd name="T106" fmla="*/ 342 w 1281"/>
              <a:gd name="T107" fmla="*/ 225 h 1576"/>
              <a:gd name="T108" fmla="*/ 342 w 1281"/>
              <a:gd name="T109" fmla="*/ 228 h 1576"/>
              <a:gd name="T110" fmla="*/ 410 w 1281"/>
              <a:gd name="T111" fmla="*/ 199 h 1576"/>
              <a:gd name="T112" fmla="*/ 412 w 1281"/>
              <a:gd name="T113" fmla="*/ 206 h 1576"/>
              <a:gd name="T114" fmla="*/ 419 w 1281"/>
              <a:gd name="T115" fmla="*/ 211 h 1576"/>
              <a:gd name="T116" fmla="*/ 427 w 1281"/>
              <a:gd name="T117" fmla="*/ 196 h 1576"/>
              <a:gd name="T118" fmla="*/ 429 w 1281"/>
              <a:gd name="T119" fmla="*/ 204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1" h="1576">
                <a:moveTo>
                  <a:pt x="1281" y="1017"/>
                </a:moveTo>
                <a:lnTo>
                  <a:pt x="1277" y="1022"/>
                </a:lnTo>
                <a:lnTo>
                  <a:pt x="1264" y="1032"/>
                </a:lnTo>
                <a:lnTo>
                  <a:pt x="1255" y="1044"/>
                </a:lnTo>
                <a:lnTo>
                  <a:pt x="1247" y="1059"/>
                </a:lnTo>
                <a:lnTo>
                  <a:pt x="1240" y="1073"/>
                </a:lnTo>
                <a:lnTo>
                  <a:pt x="1235" y="1090"/>
                </a:lnTo>
                <a:lnTo>
                  <a:pt x="1235" y="1102"/>
                </a:lnTo>
                <a:lnTo>
                  <a:pt x="1063" y="1102"/>
                </a:lnTo>
                <a:lnTo>
                  <a:pt x="1063" y="1107"/>
                </a:lnTo>
                <a:lnTo>
                  <a:pt x="1071" y="1107"/>
                </a:lnTo>
                <a:lnTo>
                  <a:pt x="1071" y="1134"/>
                </a:lnTo>
                <a:lnTo>
                  <a:pt x="1051" y="1134"/>
                </a:lnTo>
                <a:lnTo>
                  <a:pt x="1051" y="634"/>
                </a:lnTo>
                <a:lnTo>
                  <a:pt x="1010" y="634"/>
                </a:lnTo>
                <a:lnTo>
                  <a:pt x="1010" y="602"/>
                </a:lnTo>
                <a:lnTo>
                  <a:pt x="925" y="602"/>
                </a:lnTo>
                <a:lnTo>
                  <a:pt x="925" y="634"/>
                </a:lnTo>
                <a:lnTo>
                  <a:pt x="879" y="634"/>
                </a:lnTo>
                <a:lnTo>
                  <a:pt x="879" y="801"/>
                </a:lnTo>
                <a:lnTo>
                  <a:pt x="848" y="801"/>
                </a:lnTo>
                <a:lnTo>
                  <a:pt x="848" y="825"/>
                </a:lnTo>
                <a:lnTo>
                  <a:pt x="831" y="825"/>
                </a:lnTo>
                <a:lnTo>
                  <a:pt x="831" y="495"/>
                </a:lnTo>
                <a:lnTo>
                  <a:pt x="831" y="306"/>
                </a:lnTo>
                <a:lnTo>
                  <a:pt x="872" y="306"/>
                </a:lnTo>
                <a:lnTo>
                  <a:pt x="872" y="306"/>
                </a:lnTo>
                <a:lnTo>
                  <a:pt x="872" y="306"/>
                </a:lnTo>
                <a:lnTo>
                  <a:pt x="882" y="306"/>
                </a:lnTo>
                <a:lnTo>
                  <a:pt x="882" y="296"/>
                </a:lnTo>
                <a:lnTo>
                  <a:pt x="884" y="296"/>
                </a:lnTo>
                <a:lnTo>
                  <a:pt x="887" y="289"/>
                </a:lnTo>
                <a:lnTo>
                  <a:pt x="887" y="281"/>
                </a:lnTo>
                <a:lnTo>
                  <a:pt x="882" y="281"/>
                </a:lnTo>
                <a:lnTo>
                  <a:pt x="882" y="264"/>
                </a:lnTo>
                <a:lnTo>
                  <a:pt x="884" y="264"/>
                </a:lnTo>
                <a:lnTo>
                  <a:pt x="884" y="262"/>
                </a:lnTo>
                <a:lnTo>
                  <a:pt x="884" y="247"/>
                </a:lnTo>
                <a:lnTo>
                  <a:pt x="884" y="247"/>
                </a:lnTo>
                <a:lnTo>
                  <a:pt x="884" y="245"/>
                </a:lnTo>
                <a:lnTo>
                  <a:pt x="884" y="143"/>
                </a:lnTo>
                <a:lnTo>
                  <a:pt x="882" y="143"/>
                </a:lnTo>
                <a:lnTo>
                  <a:pt x="882" y="89"/>
                </a:lnTo>
                <a:lnTo>
                  <a:pt x="879" y="89"/>
                </a:lnTo>
                <a:lnTo>
                  <a:pt x="879" y="89"/>
                </a:lnTo>
                <a:lnTo>
                  <a:pt x="879" y="111"/>
                </a:lnTo>
                <a:lnTo>
                  <a:pt x="877" y="111"/>
                </a:lnTo>
                <a:lnTo>
                  <a:pt x="877" y="111"/>
                </a:lnTo>
                <a:lnTo>
                  <a:pt x="877" y="143"/>
                </a:lnTo>
                <a:lnTo>
                  <a:pt x="877" y="143"/>
                </a:lnTo>
                <a:lnTo>
                  <a:pt x="877" y="145"/>
                </a:lnTo>
                <a:lnTo>
                  <a:pt x="877" y="150"/>
                </a:lnTo>
                <a:lnTo>
                  <a:pt x="795" y="150"/>
                </a:lnTo>
                <a:lnTo>
                  <a:pt x="795" y="114"/>
                </a:lnTo>
                <a:lnTo>
                  <a:pt x="795" y="111"/>
                </a:lnTo>
                <a:lnTo>
                  <a:pt x="792" y="111"/>
                </a:lnTo>
                <a:lnTo>
                  <a:pt x="792" y="89"/>
                </a:lnTo>
                <a:lnTo>
                  <a:pt x="792" y="89"/>
                </a:lnTo>
                <a:lnTo>
                  <a:pt x="790" y="89"/>
                </a:lnTo>
                <a:lnTo>
                  <a:pt x="790" y="145"/>
                </a:lnTo>
                <a:lnTo>
                  <a:pt x="787" y="145"/>
                </a:lnTo>
                <a:lnTo>
                  <a:pt x="787" y="150"/>
                </a:lnTo>
                <a:lnTo>
                  <a:pt x="710" y="150"/>
                </a:lnTo>
                <a:lnTo>
                  <a:pt x="710" y="114"/>
                </a:lnTo>
                <a:lnTo>
                  <a:pt x="710" y="114"/>
                </a:lnTo>
                <a:lnTo>
                  <a:pt x="705" y="114"/>
                </a:lnTo>
                <a:lnTo>
                  <a:pt x="705" y="145"/>
                </a:lnTo>
                <a:lnTo>
                  <a:pt x="705" y="145"/>
                </a:lnTo>
                <a:lnTo>
                  <a:pt x="705" y="89"/>
                </a:lnTo>
                <a:lnTo>
                  <a:pt x="703" y="89"/>
                </a:lnTo>
                <a:lnTo>
                  <a:pt x="700" y="89"/>
                </a:lnTo>
                <a:lnTo>
                  <a:pt x="700" y="145"/>
                </a:lnTo>
                <a:lnTo>
                  <a:pt x="698" y="145"/>
                </a:lnTo>
                <a:lnTo>
                  <a:pt x="698" y="150"/>
                </a:lnTo>
                <a:lnTo>
                  <a:pt x="623" y="153"/>
                </a:lnTo>
                <a:lnTo>
                  <a:pt x="623" y="114"/>
                </a:lnTo>
                <a:lnTo>
                  <a:pt x="623" y="114"/>
                </a:lnTo>
                <a:lnTo>
                  <a:pt x="618" y="114"/>
                </a:lnTo>
                <a:lnTo>
                  <a:pt x="618" y="153"/>
                </a:lnTo>
                <a:lnTo>
                  <a:pt x="615" y="153"/>
                </a:lnTo>
                <a:lnTo>
                  <a:pt x="615" y="148"/>
                </a:lnTo>
                <a:lnTo>
                  <a:pt x="615" y="145"/>
                </a:lnTo>
                <a:lnTo>
                  <a:pt x="615" y="145"/>
                </a:lnTo>
                <a:lnTo>
                  <a:pt x="615" y="92"/>
                </a:lnTo>
                <a:lnTo>
                  <a:pt x="615" y="89"/>
                </a:lnTo>
                <a:lnTo>
                  <a:pt x="611" y="89"/>
                </a:lnTo>
                <a:lnTo>
                  <a:pt x="611" y="145"/>
                </a:lnTo>
                <a:lnTo>
                  <a:pt x="608" y="145"/>
                </a:lnTo>
                <a:lnTo>
                  <a:pt x="608" y="153"/>
                </a:lnTo>
                <a:lnTo>
                  <a:pt x="536" y="153"/>
                </a:lnTo>
                <a:lnTo>
                  <a:pt x="536" y="114"/>
                </a:lnTo>
                <a:lnTo>
                  <a:pt x="536" y="114"/>
                </a:lnTo>
                <a:lnTo>
                  <a:pt x="533" y="114"/>
                </a:lnTo>
                <a:lnTo>
                  <a:pt x="533" y="153"/>
                </a:lnTo>
                <a:lnTo>
                  <a:pt x="528" y="153"/>
                </a:lnTo>
                <a:lnTo>
                  <a:pt x="528" y="148"/>
                </a:lnTo>
                <a:lnTo>
                  <a:pt x="526" y="145"/>
                </a:lnTo>
                <a:lnTo>
                  <a:pt x="526" y="145"/>
                </a:lnTo>
                <a:lnTo>
                  <a:pt x="526" y="2"/>
                </a:lnTo>
                <a:lnTo>
                  <a:pt x="526" y="0"/>
                </a:lnTo>
                <a:lnTo>
                  <a:pt x="521" y="0"/>
                </a:lnTo>
                <a:lnTo>
                  <a:pt x="521" y="92"/>
                </a:lnTo>
                <a:lnTo>
                  <a:pt x="521" y="92"/>
                </a:lnTo>
                <a:lnTo>
                  <a:pt x="521" y="145"/>
                </a:lnTo>
                <a:lnTo>
                  <a:pt x="521" y="145"/>
                </a:lnTo>
                <a:lnTo>
                  <a:pt x="521" y="187"/>
                </a:lnTo>
                <a:lnTo>
                  <a:pt x="511" y="189"/>
                </a:lnTo>
                <a:lnTo>
                  <a:pt x="511" y="189"/>
                </a:lnTo>
                <a:lnTo>
                  <a:pt x="509" y="189"/>
                </a:lnTo>
                <a:lnTo>
                  <a:pt x="499" y="189"/>
                </a:lnTo>
                <a:lnTo>
                  <a:pt x="490" y="189"/>
                </a:lnTo>
                <a:lnTo>
                  <a:pt x="490" y="189"/>
                </a:lnTo>
                <a:lnTo>
                  <a:pt x="487" y="189"/>
                </a:lnTo>
                <a:lnTo>
                  <a:pt x="477" y="189"/>
                </a:lnTo>
                <a:lnTo>
                  <a:pt x="468" y="191"/>
                </a:lnTo>
                <a:lnTo>
                  <a:pt x="468" y="191"/>
                </a:lnTo>
                <a:lnTo>
                  <a:pt x="465" y="191"/>
                </a:lnTo>
                <a:lnTo>
                  <a:pt x="465" y="191"/>
                </a:lnTo>
                <a:lnTo>
                  <a:pt x="456" y="191"/>
                </a:lnTo>
                <a:lnTo>
                  <a:pt x="448" y="191"/>
                </a:lnTo>
                <a:lnTo>
                  <a:pt x="448" y="191"/>
                </a:lnTo>
                <a:lnTo>
                  <a:pt x="446" y="191"/>
                </a:lnTo>
                <a:lnTo>
                  <a:pt x="439" y="194"/>
                </a:lnTo>
                <a:lnTo>
                  <a:pt x="429" y="194"/>
                </a:lnTo>
                <a:lnTo>
                  <a:pt x="429" y="194"/>
                </a:lnTo>
                <a:lnTo>
                  <a:pt x="429" y="194"/>
                </a:lnTo>
                <a:lnTo>
                  <a:pt x="419" y="196"/>
                </a:lnTo>
                <a:lnTo>
                  <a:pt x="412" y="196"/>
                </a:lnTo>
                <a:lnTo>
                  <a:pt x="412" y="196"/>
                </a:lnTo>
                <a:lnTo>
                  <a:pt x="412" y="196"/>
                </a:lnTo>
                <a:lnTo>
                  <a:pt x="412" y="196"/>
                </a:lnTo>
                <a:lnTo>
                  <a:pt x="412" y="196"/>
                </a:lnTo>
                <a:lnTo>
                  <a:pt x="405" y="199"/>
                </a:lnTo>
                <a:lnTo>
                  <a:pt x="398" y="199"/>
                </a:lnTo>
                <a:lnTo>
                  <a:pt x="395" y="199"/>
                </a:lnTo>
                <a:lnTo>
                  <a:pt x="390" y="201"/>
                </a:lnTo>
                <a:lnTo>
                  <a:pt x="383" y="201"/>
                </a:lnTo>
                <a:lnTo>
                  <a:pt x="383" y="201"/>
                </a:lnTo>
                <a:lnTo>
                  <a:pt x="376" y="204"/>
                </a:lnTo>
                <a:lnTo>
                  <a:pt x="366" y="206"/>
                </a:lnTo>
                <a:lnTo>
                  <a:pt x="356" y="208"/>
                </a:lnTo>
                <a:lnTo>
                  <a:pt x="354" y="208"/>
                </a:lnTo>
                <a:lnTo>
                  <a:pt x="354" y="208"/>
                </a:lnTo>
                <a:lnTo>
                  <a:pt x="354" y="208"/>
                </a:lnTo>
                <a:lnTo>
                  <a:pt x="354" y="208"/>
                </a:lnTo>
                <a:lnTo>
                  <a:pt x="354" y="208"/>
                </a:lnTo>
                <a:lnTo>
                  <a:pt x="349" y="211"/>
                </a:lnTo>
                <a:lnTo>
                  <a:pt x="349" y="211"/>
                </a:lnTo>
                <a:lnTo>
                  <a:pt x="347" y="213"/>
                </a:lnTo>
                <a:lnTo>
                  <a:pt x="347" y="213"/>
                </a:lnTo>
                <a:lnTo>
                  <a:pt x="347" y="213"/>
                </a:lnTo>
                <a:lnTo>
                  <a:pt x="344" y="213"/>
                </a:lnTo>
                <a:lnTo>
                  <a:pt x="342" y="216"/>
                </a:lnTo>
                <a:lnTo>
                  <a:pt x="342" y="216"/>
                </a:lnTo>
                <a:lnTo>
                  <a:pt x="342" y="216"/>
                </a:lnTo>
                <a:lnTo>
                  <a:pt x="339" y="218"/>
                </a:lnTo>
                <a:lnTo>
                  <a:pt x="339" y="218"/>
                </a:lnTo>
                <a:lnTo>
                  <a:pt x="339" y="218"/>
                </a:lnTo>
                <a:lnTo>
                  <a:pt x="342" y="216"/>
                </a:lnTo>
                <a:lnTo>
                  <a:pt x="342" y="216"/>
                </a:lnTo>
                <a:lnTo>
                  <a:pt x="342" y="216"/>
                </a:lnTo>
                <a:lnTo>
                  <a:pt x="339" y="218"/>
                </a:lnTo>
                <a:lnTo>
                  <a:pt x="339" y="218"/>
                </a:lnTo>
                <a:lnTo>
                  <a:pt x="337" y="221"/>
                </a:lnTo>
                <a:lnTo>
                  <a:pt x="337" y="221"/>
                </a:lnTo>
                <a:lnTo>
                  <a:pt x="337" y="223"/>
                </a:lnTo>
                <a:lnTo>
                  <a:pt x="337" y="223"/>
                </a:lnTo>
                <a:lnTo>
                  <a:pt x="337" y="225"/>
                </a:lnTo>
                <a:lnTo>
                  <a:pt x="337" y="225"/>
                </a:lnTo>
                <a:lnTo>
                  <a:pt x="339" y="228"/>
                </a:lnTo>
                <a:lnTo>
                  <a:pt x="337" y="225"/>
                </a:lnTo>
                <a:lnTo>
                  <a:pt x="337" y="225"/>
                </a:lnTo>
                <a:lnTo>
                  <a:pt x="337" y="223"/>
                </a:lnTo>
                <a:lnTo>
                  <a:pt x="337" y="223"/>
                </a:lnTo>
                <a:lnTo>
                  <a:pt x="337" y="223"/>
                </a:lnTo>
                <a:lnTo>
                  <a:pt x="337" y="223"/>
                </a:lnTo>
                <a:lnTo>
                  <a:pt x="337" y="223"/>
                </a:lnTo>
                <a:lnTo>
                  <a:pt x="337" y="225"/>
                </a:lnTo>
                <a:lnTo>
                  <a:pt x="337" y="225"/>
                </a:lnTo>
                <a:lnTo>
                  <a:pt x="337" y="228"/>
                </a:lnTo>
                <a:lnTo>
                  <a:pt x="337" y="228"/>
                </a:lnTo>
                <a:lnTo>
                  <a:pt x="337" y="228"/>
                </a:lnTo>
                <a:lnTo>
                  <a:pt x="337" y="228"/>
                </a:lnTo>
                <a:lnTo>
                  <a:pt x="337" y="230"/>
                </a:lnTo>
                <a:lnTo>
                  <a:pt x="339" y="230"/>
                </a:lnTo>
                <a:lnTo>
                  <a:pt x="339" y="233"/>
                </a:lnTo>
                <a:lnTo>
                  <a:pt x="339" y="233"/>
                </a:lnTo>
                <a:lnTo>
                  <a:pt x="339" y="233"/>
                </a:lnTo>
                <a:lnTo>
                  <a:pt x="339" y="233"/>
                </a:lnTo>
                <a:lnTo>
                  <a:pt x="342" y="233"/>
                </a:lnTo>
                <a:lnTo>
                  <a:pt x="342" y="235"/>
                </a:lnTo>
                <a:lnTo>
                  <a:pt x="342" y="235"/>
                </a:lnTo>
                <a:lnTo>
                  <a:pt x="344" y="238"/>
                </a:lnTo>
                <a:lnTo>
                  <a:pt x="344" y="238"/>
                </a:lnTo>
                <a:lnTo>
                  <a:pt x="344" y="238"/>
                </a:lnTo>
                <a:lnTo>
                  <a:pt x="347" y="238"/>
                </a:lnTo>
                <a:lnTo>
                  <a:pt x="347" y="238"/>
                </a:lnTo>
                <a:lnTo>
                  <a:pt x="349" y="238"/>
                </a:lnTo>
                <a:lnTo>
                  <a:pt x="352" y="240"/>
                </a:lnTo>
                <a:lnTo>
                  <a:pt x="352" y="240"/>
                </a:lnTo>
                <a:lnTo>
                  <a:pt x="352" y="240"/>
                </a:lnTo>
                <a:lnTo>
                  <a:pt x="352" y="240"/>
                </a:lnTo>
                <a:lnTo>
                  <a:pt x="352" y="240"/>
                </a:lnTo>
                <a:lnTo>
                  <a:pt x="356" y="242"/>
                </a:lnTo>
                <a:lnTo>
                  <a:pt x="359" y="242"/>
                </a:lnTo>
                <a:lnTo>
                  <a:pt x="359" y="242"/>
                </a:lnTo>
                <a:lnTo>
                  <a:pt x="359" y="242"/>
                </a:lnTo>
                <a:lnTo>
                  <a:pt x="359" y="242"/>
                </a:lnTo>
                <a:lnTo>
                  <a:pt x="364" y="245"/>
                </a:lnTo>
                <a:lnTo>
                  <a:pt x="368" y="245"/>
                </a:lnTo>
                <a:lnTo>
                  <a:pt x="368" y="245"/>
                </a:lnTo>
                <a:lnTo>
                  <a:pt x="368" y="245"/>
                </a:lnTo>
                <a:lnTo>
                  <a:pt x="368" y="245"/>
                </a:lnTo>
                <a:lnTo>
                  <a:pt x="373" y="247"/>
                </a:lnTo>
                <a:lnTo>
                  <a:pt x="378" y="247"/>
                </a:lnTo>
                <a:lnTo>
                  <a:pt x="378" y="247"/>
                </a:lnTo>
                <a:lnTo>
                  <a:pt x="381" y="247"/>
                </a:lnTo>
                <a:lnTo>
                  <a:pt x="381" y="247"/>
                </a:lnTo>
                <a:lnTo>
                  <a:pt x="385" y="250"/>
                </a:lnTo>
                <a:lnTo>
                  <a:pt x="390" y="250"/>
                </a:lnTo>
                <a:lnTo>
                  <a:pt x="390" y="250"/>
                </a:lnTo>
                <a:lnTo>
                  <a:pt x="393" y="250"/>
                </a:lnTo>
                <a:lnTo>
                  <a:pt x="393" y="250"/>
                </a:lnTo>
                <a:lnTo>
                  <a:pt x="398" y="252"/>
                </a:lnTo>
                <a:lnTo>
                  <a:pt x="400" y="252"/>
                </a:lnTo>
                <a:lnTo>
                  <a:pt x="460" y="262"/>
                </a:lnTo>
                <a:lnTo>
                  <a:pt x="460" y="301"/>
                </a:lnTo>
                <a:lnTo>
                  <a:pt x="436" y="303"/>
                </a:lnTo>
                <a:lnTo>
                  <a:pt x="417" y="308"/>
                </a:lnTo>
                <a:lnTo>
                  <a:pt x="402" y="310"/>
                </a:lnTo>
                <a:lnTo>
                  <a:pt x="398" y="315"/>
                </a:lnTo>
                <a:lnTo>
                  <a:pt x="398" y="337"/>
                </a:lnTo>
                <a:lnTo>
                  <a:pt x="402" y="342"/>
                </a:lnTo>
                <a:lnTo>
                  <a:pt x="402" y="342"/>
                </a:lnTo>
                <a:lnTo>
                  <a:pt x="402" y="371"/>
                </a:lnTo>
                <a:lnTo>
                  <a:pt x="398" y="374"/>
                </a:lnTo>
                <a:lnTo>
                  <a:pt x="398" y="376"/>
                </a:lnTo>
                <a:lnTo>
                  <a:pt x="402" y="381"/>
                </a:lnTo>
                <a:lnTo>
                  <a:pt x="402" y="381"/>
                </a:lnTo>
                <a:lnTo>
                  <a:pt x="402" y="400"/>
                </a:lnTo>
                <a:lnTo>
                  <a:pt x="398" y="403"/>
                </a:lnTo>
                <a:lnTo>
                  <a:pt x="398" y="412"/>
                </a:lnTo>
                <a:lnTo>
                  <a:pt x="402" y="417"/>
                </a:lnTo>
                <a:lnTo>
                  <a:pt x="402" y="417"/>
                </a:lnTo>
                <a:lnTo>
                  <a:pt x="400" y="1260"/>
                </a:lnTo>
                <a:lnTo>
                  <a:pt x="378" y="1260"/>
                </a:lnTo>
                <a:lnTo>
                  <a:pt x="376" y="415"/>
                </a:lnTo>
                <a:lnTo>
                  <a:pt x="315" y="415"/>
                </a:lnTo>
                <a:lnTo>
                  <a:pt x="315" y="383"/>
                </a:lnTo>
                <a:lnTo>
                  <a:pt x="90" y="383"/>
                </a:lnTo>
                <a:lnTo>
                  <a:pt x="75" y="415"/>
                </a:lnTo>
                <a:lnTo>
                  <a:pt x="42" y="415"/>
                </a:lnTo>
                <a:lnTo>
                  <a:pt x="17" y="473"/>
                </a:lnTo>
                <a:lnTo>
                  <a:pt x="17" y="1224"/>
                </a:lnTo>
                <a:lnTo>
                  <a:pt x="10" y="1224"/>
                </a:lnTo>
                <a:lnTo>
                  <a:pt x="10" y="1221"/>
                </a:lnTo>
                <a:lnTo>
                  <a:pt x="5" y="1219"/>
                </a:lnTo>
                <a:lnTo>
                  <a:pt x="0" y="1219"/>
                </a:lnTo>
                <a:lnTo>
                  <a:pt x="0" y="1576"/>
                </a:lnTo>
                <a:lnTo>
                  <a:pt x="1281" y="1576"/>
                </a:lnTo>
                <a:lnTo>
                  <a:pt x="1281" y="1017"/>
                </a:lnTo>
                <a:close/>
                <a:moveTo>
                  <a:pt x="342" y="225"/>
                </a:moveTo>
                <a:lnTo>
                  <a:pt x="344" y="225"/>
                </a:lnTo>
                <a:lnTo>
                  <a:pt x="344" y="225"/>
                </a:lnTo>
                <a:lnTo>
                  <a:pt x="352" y="228"/>
                </a:lnTo>
                <a:lnTo>
                  <a:pt x="344" y="225"/>
                </a:lnTo>
                <a:lnTo>
                  <a:pt x="344" y="225"/>
                </a:lnTo>
                <a:lnTo>
                  <a:pt x="342" y="225"/>
                </a:lnTo>
                <a:lnTo>
                  <a:pt x="342" y="223"/>
                </a:lnTo>
                <a:lnTo>
                  <a:pt x="342" y="225"/>
                </a:lnTo>
                <a:close/>
                <a:moveTo>
                  <a:pt x="342" y="228"/>
                </a:moveTo>
                <a:lnTo>
                  <a:pt x="342" y="228"/>
                </a:lnTo>
                <a:lnTo>
                  <a:pt x="339" y="228"/>
                </a:lnTo>
                <a:lnTo>
                  <a:pt x="342" y="228"/>
                </a:lnTo>
                <a:lnTo>
                  <a:pt x="342" y="228"/>
                </a:lnTo>
                <a:lnTo>
                  <a:pt x="361" y="233"/>
                </a:lnTo>
                <a:lnTo>
                  <a:pt x="342" y="228"/>
                </a:lnTo>
                <a:close/>
                <a:moveTo>
                  <a:pt x="410" y="199"/>
                </a:moveTo>
                <a:lnTo>
                  <a:pt x="410" y="201"/>
                </a:lnTo>
                <a:lnTo>
                  <a:pt x="410" y="199"/>
                </a:lnTo>
                <a:lnTo>
                  <a:pt x="410" y="199"/>
                </a:lnTo>
                <a:lnTo>
                  <a:pt x="410" y="199"/>
                </a:lnTo>
                <a:close/>
                <a:moveTo>
                  <a:pt x="414" y="208"/>
                </a:moveTo>
                <a:lnTo>
                  <a:pt x="412" y="206"/>
                </a:lnTo>
                <a:lnTo>
                  <a:pt x="412" y="206"/>
                </a:lnTo>
                <a:lnTo>
                  <a:pt x="412" y="206"/>
                </a:lnTo>
                <a:lnTo>
                  <a:pt x="412" y="206"/>
                </a:lnTo>
                <a:lnTo>
                  <a:pt x="412" y="206"/>
                </a:lnTo>
                <a:lnTo>
                  <a:pt x="414" y="208"/>
                </a:lnTo>
                <a:lnTo>
                  <a:pt x="419" y="211"/>
                </a:lnTo>
                <a:lnTo>
                  <a:pt x="414" y="208"/>
                </a:lnTo>
                <a:close/>
                <a:moveTo>
                  <a:pt x="427" y="199"/>
                </a:moveTo>
                <a:lnTo>
                  <a:pt x="427" y="196"/>
                </a:lnTo>
                <a:lnTo>
                  <a:pt x="429" y="196"/>
                </a:lnTo>
                <a:lnTo>
                  <a:pt x="427" y="196"/>
                </a:lnTo>
                <a:lnTo>
                  <a:pt x="427" y="199"/>
                </a:lnTo>
                <a:close/>
                <a:moveTo>
                  <a:pt x="429" y="206"/>
                </a:moveTo>
                <a:lnTo>
                  <a:pt x="429" y="204"/>
                </a:lnTo>
                <a:lnTo>
                  <a:pt x="429" y="204"/>
                </a:lnTo>
                <a:lnTo>
                  <a:pt x="429" y="204"/>
                </a:lnTo>
                <a:lnTo>
                  <a:pt x="429" y="206"/>
                </a:lnTo>
                <a:lnTo>
                  <a:pt x="431" y="206"/>
                </a:lnTo>
                <a:lnTo>
                  <a:pt x="429" y="2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6" name="Freeform 15"/>
          <p:cNvSpPr>
            <a:spLocks/>
          </p:cNvSpPr>
          <p:nvPr/>
        </p:nvSpPr>
        <p:spPr bwMode="auto">
          <a:xfrm>
            <a:off x="6098382" y="3018240"/>
            <a:ext cx="2030676" cy="1895615"/>
          </a:xfrm>
          <a:custGeom>
            <a:avLst/>
            <a:gdLst>
              <a:gd name="T0" fmla="*/ 1278 w 1278"/>
              <a:gd name="T1" fmla="*/ 836 h 1193"/>
              <a:gd name="T2" fmla="*/ 1271 w 1278"/>
              <a:gd name="T3" fmla="*/ 819 h 1193"/>
              <a:gd name="T4" fmla="*/ 1252 w 1278"/>
              <a:gd name="T5" fmla="*/ 821 h 1193"/>
              <a:gd name="T6" fmla="*/ 1242 w 1278"/>
              <a:gd name="T7" fmla="*/ 807 h 1193"/>
              <a:gd name="T8" fmla="*/ 1206 w 1278"/>
              <a:gd name="T9" fmla="*/ 700 h 1193"/>
              <a:gd name="T10" fmla="*/ 1167 w 1278"/>
              <a:gd name="T11" fmla="*/ 693 h 1193"/>
              <a:gd name="T12" fmla="*/ 1126 w 1278"/>
              <a:gd name="T13" fmla="*/ 651 h 1193"/>
              <a:gd name="T14" fmla="*/ 1075 w 1278"/>
              <a:gd name="T15" fmla="*/ 598 h 1193"/>
              <a:gd name="T16" fmla="*/ 1068 w 1278"/>
              <a:gd name="T17" fmla="*/ 586 h 1193"/>
              <a:gd name="T18" fmla="*/ 1053 w 1278"/>
              <a:gd name="T19" fmla="*/ 566 h 1193"/>
              <a:gd name="T20" fmla="*/ 1048 w 1278"/>
              <a:gd name="T21" fmla="*/ 581 h 1193"/>
              <a:gd name="T22" fmla="*/ 1034 w 1278"/>
              <a:gd name="T23" fmla="*/ 593 h 1193"/>
              <a:gd name="T24" fmla="*/ 1034 w 1278"/>
              <a:gd name="T25" fmla="*/ 625 h 1193"/>
              <a:gd name="T26" fmla="*/ 956 w 1278"/>
              <a:gd name="T27" fmla="*/ 685 h 1193"/>
              <a:gd name="T28" fmla="*/ 925 w 1278"/>
              <a:gd name="T29" fmla="*/ 695 h 1193"/>
              <a:gd name="T30" fmla="*/ 884 w 1278"/>
              <a:gd name="T31" fmla="*/ 824 h 1193"/>
              <a:gd name="T32" fmla="*/ 864 w 1278"/>
              <a:gd name="T33" fmla="*/ 807 h 1193"/>
              <a:gd name="T34" fmla="*/ 850 w 1278"/>
              <a:gd name="T35" fmla="*/ 838 h 1193"/>
              <a:gd name="T36" fmla="*/ 833 w 1278"/>
              <a:gd name="T37" fmla="*/ 819 h 1193"/>
              <a:gd name="T38" fmla="*/ 814 w 1278"/>
              <a:gd name="T39" fmla="*/ 841 h 1193"/>
              <a:gd name="T40" fmla="*/ 751 w 1278"/>
              <a:gd name="T41" fmla="*/ 32 h 1193"/>
              <a:gd name="T42" fmla="*/ 445 w 1278"/>
              <a:gd name="T43" fmla="*/ 855 h 1193"/>
              <a:gd name="T44" fmla="*/ 431 w 1278"/>
              <a:gd name="T45" fmla="*/ 739 h 1193"/>
              <a:gd name="T46" fmla="*/ 404 w 1278"/>
              <a:gd name="T47" fmla="*/ 756 h 1193"/>
              <a:gd name="T48" fmla="*/ 378 w 1278"/>
              <a:gd name="T49" fmla="*/ 561 h 1193"/>
              <a:gd name="T50" fmla="*/ 375 w 1278"/>
              <a:gd name="T51" fmla="*/ 547 h 1193"/>
              <a:gd name="T52" fmla="*/ 368 w 1278"/>
              <a:gd name="T53" fmla="*/ 569 h 1193"/>
              <a:gd name="T54" fmla="*/ 351 w 1278"/>
              <a:gd name="T55" fmla="*/ 479 h 1193"/>
              <a:gd name="T56" fmla="*/ 341 w 1278"/>
              <a:gd name="T57" fmla="*/ 348 h 1193"/>
              <a:gd name="T58" fmla="*/ 324 w 1278"/>
              <a:gd name="T59" fmla="*/ 372 h 1193"/>
              <a:gd name="T60" fmla="*/ 312 w 1278"/>
              <a:gd name="T61" fmla="*/ 479 h 1193"/>
              <a:gd name="T62" fmla="*/ 295 w 1278"/>
              <a:gd name="T63" fmla="*/ 561 h 1193"/>
              <a:gd name="T64" fmla="*/ 290 w 1278"/>
              <a:gd name="T65" fmla="*/ 547 h 1193"/>
              <a:gd name="T66" fmla="*/ 288 w 1278"/>
              <a:gd name="T67" fmla="*/ 569 h 1193"/>
              <a:gd name="T68" fmla="*/ 269 w 1278"/>
              <a:gd name="T69" fmla="*/ 693 h 1193"/>
              <a:gd name="T70" fmla="*/ 269 w 1278"/>
              <a:gd name="T71" fmla="*/ 695 h 1193"/>
              <a:gd name="T72" fmla="*/ 261 w 1278"/>
              <a:gd name="T73" fmla="*/ 758 h 1193"/>
              <a:gd name="T74" fmla="*/ 244 w 1278"/>
              <a:gd name="T75" fmla="*/ 712 h 1193"/>
              <a:gd name="T76" fmla="*/ 232 w 1278"/>
              <a:gd name="T77" fmla="*/ 574 h 1193"/>
              <a:gd name="T78" fmla="*/ 208 w 1278"/>
              <a:gd name="T79" fmla="*/ 710 h 1193"/>
              <a:gd name="T80" fmla="*/ 194 w 1278"/>
              <a:gd name="T81" fmla="*/ 748 h 1193"/>
              <a:gd name="T82" fmla="*/ 174 w 1278"/>
              <a:gd name="T83" fmla="*/ 688 h 1193"/>
              <a:gd name="T84" fmla="*/ 172 w 1278"/>
              <a:gd name="T85" fmla="*/ 685 h 1193"/>
              <a:gd name="T86" fmla="*/ 169 w 1278"/>
              <a:gd name="T87" fmla="*/ 615 h 1193"/>
              <a:gd name="T88" fmla="*/ 167 w 1278"/>
              <a:gd name="T89" fmla="*/ 610 h 1193"/>
              <a:gd name="T90" fmla="*/ 157 w 1278"/>
              <a:gd name="T91" fmla="*/ 557 h 1193"/>
              <a:gd name="T92" fmla="*/ 148 w 1278"/>
              <a:gd name="T93" fmla="*/ 547 h 1193"/>
              <a:gd name="T94" fmla="*/ 123 w 1278"/>
              <a:gd name="T95" fmla="*/ 479 h 1193"/>
              <a:gd name="T96" fmla="*/ 123 w 1278"/>
              <a:gd name="T97" fmla="*/ 464 h 1193"/>
              <a:gd name="T98" fmla="*/ 121 w 1278"/>
              <a:gd name="T99" fmla="*/ 304 h 1193"/>
              <a:gd name="T100" fmla="*/ 97 w 1278"/>
              <a:gd name="T101" fmla="*/ 464 h 1193"/>
              <a:gd name="T102" fmla="*/ 94 w 1278"/>
              <a:gd name="T103" fmla="*/ 476 h 1193"/>
              <a:gd name="T104" fmla="*/ 70 w 1278"/>
              <a:gd name="T105" fmla="*/ 554 h 1193"/>
              <a:gd name="T106" fmla="*/ 60 w 1278"/>
              <a:gd name="T107" fmla="*/ 549 h 1193"/>
              <a:gd name="T108" fmla="*/ 48 w 1278"/>
              <a:gd name="T109" fmla="*/ 610 h 1193"/>
              <a:gd name="T110" fmla="*/ 41 w 1278"/>
              <a:gd name="T111" fmla="*/ 746 h 1193"/>
              <a:gd name="T112" fmla="*/ 17 w 1278"/>
              <a:gd name="T113" fmla="*/ 739 h 1193"/>
              <a:gd name="T114" fmla="*/ 7 w 1278"/>
              <a:gd name="T115" fmla="*/ 84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8" h="1193">
                <a:moveTo>
                  <a:pt x="12" y="306"/>
                </a:moveTo>
                <a:lnTo>
                  <a:pt x="0" y="304"/>
                </a:lnTo>
                <a:lnTo>
                  <a:pt x="0" y="1193"/>
                </a:lnTo>
                <a:lnTo>
                  <a:pt x="1278" y="1193"/>
                </a:lnTo>
                <a:lnTo>
                  <a:pt x="1278" y="836"/>
                </a:lnTo>
                <a:lnTo>
                  <a:pt x="1274" y="836"/>
                </a:lnTo>
                <a:lnTo>
                  <a:pt x="1274" y="819"/>
                </a:lnTo>
                <a:lnTo>
                  <a:pt x="1271" y="819"/>
                </a:lnTo>
                <a:lnTo>
                  <a:pt x="1271" y="819"/>
                </a:lnTo>
                <a:lnTo>
                  <a:pt x="1271" y="819"/>
                </a:lnTo>
                <a:lnTo>
                  <a:pt x="1269" y="819"/>
                </a:lnTo>
                <a:lnTo>
                  <a:pt x="1269" y="836"/>
                </a:lnTo>
                <a:lnTo>
                  <a:pt x="1257" y="836"/>
                </a:lnTo>
                <a:lnTo>
                  <a:pt x="1257" y="824"/>
                </a:lnTo>
                <a:lnTo>
                  <a:pt x="1252" y="821"/>
                </a:lnTo>
                <a:lnTo>
                  <a:pt x="1245" y="821"/>
                </a:lnTo>
                <a:lnTo>
                  <a:pt x="1245" y="807"/>
                </a:lnTo>
                <a:lnTo>
                  <a:pt x="1242" y="807"/>
                </a:lnTo>
                <a:lnTo>
                  <a:pt x="1242" y="807"/>
                </a:lnTo>
                <a:lnTo>
                  <a:pt x="1242" y="807"/>
                </a:lnTo>
                <a:lnTo>
                  <a:pt x="1240" y="807"/>
                </a:lnTo>
                <a:lnTo>
                  <a:pt x="1240" y="821"/>
                </a:lnTo>
                <a:lnTo>
                  <a:pt x="1220" y="821"/>
                </a:lnTo>
                <a:lnTo>
                  <a:pt x="1223" y="702"/>
                </a:lnTo>
                <a:lnTo>
                  <a:pt x="1206" y="700"/>
                </a:lnTo>
                <a:lnTo>
                  <a:pt x="1182" y="700"/>
                </a:lnTo>
                <a:lnTo>
                  <a:pt x="1174" y="695"/>
                </a:lnTo>
                <a:lnTo>
                  <a:pt x="1174" y="695"/>
                </a:lnTo>
                <a:lnTo>
                  <a:pt x="1172" y="695"/>
                </a:lnTo>
                <a:lnTo>
                  <a:pt x="1167" y="693"/>
                </a:lnTo>
                <a:lnTo>
                  <a:pt x="1167" y="688"/>
                </a:lnTo>
                <a:lnTo>
                  <a:pt x="1155" y="685"/>
                </a:lnTo>
                <a:lnTo>
                  <a:pt x="1150" y="685"/>
                </a:lnTo>
                <a:lnTo>
                  <a:pt x="1140" y="668"/>
                </a:lnTo>
                <a:lnTo>
                  <a:pt x="1126" y="651"/>
                </a:lnTo>
                <a:lnTo>
                  <a:pt x="1111" y="639"/>
                </a:lnTo>
                <a:lnTo>
                  <a:pt x="1092" y="629"/>
                </a:lnTo>
                <a:lnTo>
                  <a:pt x="1073" y="625"/>
                </a:lnTo>
                <a:lnTo>
                  <a:pt x="1073" y="598"/>
                </a:lnTo>
                <a:lnTo>
                  <a:pt x="1075" y="598"/>
                </a:lnTo>
                <a:lnTo>
                  <a:pt x="1075" y="595"/>
                </a:lnTo>
                <a:lnTo>
                  <a:pt x="1075" y="593"/>
                </a:lnTo>
                <a:lnTo>
                  <a:pt x="1073" y="593"/>
                </a:lnTo>
                <a:lnTo>
                  <a:pt x="1070" y="588"/>
                </a:lnTo>
                <a:lnTo>
                  <a:pt x="1068" y="586"/>
                </a:lnTo>
                <a:lnTo>
                  <a:pt x="1063" y="583"/>
                </a:lnTo>
                <a:lnTo>
                  <a:pt x="1061" y="581"/>
                </a:lnTo>
                <a:lnTo>
                  <a:pt x="1056" y="581"/>
                </a:lnTo>
                <a:lnTo>
                  <a:pt x="1056" y="566"/>
                </a:lnTo>
                <a:lnTo>
                  <a:pt x="1053" y="566"/>
                </a:lnTo>
                <a:lnTo>
                  <a:pt x="1053" y="564"/>
                </a:lnTo>
                <a:lnTo>
                  <a:pt x="1053" y="566"/>
                </a:lnTo>
                <a:lnTo>
                  <a:pt x="1048" y="566"/>
                </a:lnTo>
                <a:lnTo>
                  <a:pt x="1048" y="581"/>
                </a:lnTo>
                <a:lnTo>
                  <a:pt x="1048" y="581"/>
                </a:lnTo>
                <a:lnTo>
                  <a:pt x="1046" y="581"/>
                </a:lnTo>
                <a:lnTo>
                  <a:pt x="1041" y="583"/>
                </a:lnTo>
                <a:lnTo>
                  <a:pt x="1039" y="586"/>
                </a:lnTo>
                <a:lnTo>
                  <a:pt x="1036" y="588"/>
                </a:lnTo>
                <a:lnTo>
                  <a:pt x="1034" y="593"/>
                </a:lnTo>
                <a:lnTo>
                  <a:pt x="1031" y="593"/>
                </a:lnTo>
                <a:lnTo>
                  <a:pt x="1031" y="595"/>
                </a:lnTo>
                <a:lnTo>
                  <a:pt x="1031" y="598"/>
                </a:lnTo>
                <a:lnTo>
                  <a:pt x="1034" y="598"/>
                </a:lnTo>
                <a:lnTo>
                  <a:pt x="1034" y="625"/>
                </a:lnTo>
                <a:lnTo>
                  <a:pt x="1014" y="629"/>
                </a:lnTo>
                <a:lnTo>
                  <a:pt x="995" y="639"/>
                </a:lnTo>
                <a:lnTo>
                  <a:pt x="978" y="651"/>
                </a:lnTo>
                <a:lnTo>
                  <a:pt x="964" y="668"/>
                </a:lnTo>
                <a:lnTo>
                  <a:pt x="956" y="685"/>
                </a:lnTo>
                <a:lnTo>
                  <a:pt x="949" y="685"/>
                </a:lnTo>
                <a:lnTo>
                  <a:pt x="937" y="688"/>
                </a:lnTo>
                <a:lnTo>
                  <a:pt x="937" y="693"/>
                </a:lnTo>
                <a:lnTo>
                  <a:pt x="935" y="695"/>
                </a:lnTo>
                <a:lnTo>
                  <a:pt x="925" y="695"/>
                </a:lnTo>
                <a:lnTo>
                  <a:pt x="925" y="697"/>
                </a:lnTo>
                <a:lnTo>
                  <a:pt x="922" y="700"/>
                </a:lnTo>
                <a:lnTo>
                  <a:pt x="896" y="700"/>
                </a:lnTo>
                <a:lnTo>
                  <a:pt x="881" y="702"/>
                </a:lnTo>
                <a:lnTo>
                  <a:pt x="884" y="824"/>
                </a:lnTo>
                <a:lnTo>
                  <a:pt x="867" y="824"/>
                </a:lnTo>
                <a:lnTo>
                  <a:pt x="867" y="807"/>
                </a:lnTo>
                <a:lnTo>
                  <a:pt x="864" y="807"/>
                </a:lnTo>
                <a:lnTo>
                  <a:pt x="864" y="807"/>
                </a:lnTo>
                <a:lnTo>
                  <a:pt x="864" y="807"/>
                </a:lnTo>
                <a:lnTo>
                  <a:pt x="862" y="807"/>
                </a:lnTo>
                <a:lnTo>
                  <a:pt x="862" y="824"/>
                </a:lnTo>
                <a:lnTo>
                  <a:pt x="855" y="824"/>
                </a:lnTo>
                <a:lnTo>
                  <a:pt x="850" y="826"/>
                </a:lnTo>
                <a:lnTo>
                  <a:pt x="850" y="838"/>
                </a:lnTo>
                <a:lnTo>
                  <a:pt x="850" y="838"/>
                </a:lnTo>
                <a:lnTo>
                  <a:pt x="835" y="838"/>
                </a:lnTo>
                <a:lnTo>
                  <a:pt x="833" y="819"/>
                </a:lnTo>
                <a:lnTo>
                  <a:pt x="833" y="819"/>
                </a:lnTo>
                <a:lnTo>
                  <a:pt x="833" y="819"/>
                </a:lnTo>
                <a:lnTo>
                  <a:pt x="830" y="819"/>
                </a:lnTo>
                <a:lnTo>
                  <a:pt x="828" y="819"/>
                </a:lnTo>
                <a:lnTo>
                  <a:pt x="828" y="838"/>
                </a:lnTo>
                <a:lnTo>
                  <a:pt x="818" y="838"/>
                </a:lnTo>
                <a:lnTo>
                  <a:pt x="814" y="841"/>
                </a:lnTo>
                <a:lnTo>
                  <a:pt x="814" y="841"/>
                </a:lnTo>
                <a:lnTo>
                  <a:pt x="809" y="841"/>
                </a:lnTo>
                <a:lnTo>
                  <a:pt x="811" y="90"/>
                </a:lnTo>
                <a:lnTo>
                  <a:pt x="782" y="32"/>
                </a:lnTo>
                <a:lnTo>
                  <a:pt x="751" y="32"/>
                </a:lnTo>
                <a:lnTo>
                  <a:pt x="734" y="0"/>
                </a:lnTo>
                <a:lnTo>
                  <a:pt x="508" y="0"/>
                </a:lnTo>
                <a:lnTo>
                  <a:pt x="508" y="32"/>
                </a:lnTo>
                <a:lnTo>
                  <a:pt x="448" y="32"/>
                </a:lnTo>
                <a:lnTo>
                  <a:pt x="445" y="855"/>
                </a:lnTo>
                <a:lnTo>
                  <a:pt x="438" y="848"/>
                </a:lnTo>
                <a:lnTo>
                  <a:pt x="438" y="836"/>
                </a:lnTo>
                <a:lnTo>
                  <a:pt x="436" y="746"/>
                </a:lnTo>
                <a:lnTo>
                  <a:pt x="436" y="739"/>
                </a:lnTo>
                <a:lnTo>
                  <a:pt x="431" y="739"/>
                </a:lnTo>
                <a:lnTo>
                  <a:pt x="429" y="739"/>
                </a:lnTo>
                <a:lnTo>
                  <a:pt x="429" y="746"/>
                </a:lnTo>
                <a:lnTo>
                  <a:pt x="429" y="758"/>
                </a:lnTo>
                <a:lnTo>
                  <a:pt x="404" y="758"/>
                </a:lnTo>
                <a:lnTo>
                  <a:pt x="404" y="756"/>
                </a:lnTo>
                <a:lnTo>
                  <a:pt x="399" y="746"/>
                </a:lnTo>
                <a:lnTo>
                  <a:pt x="399" y="693"/>
                </a:lnTo>
                <a:lnTo>
                  <a:pt x="392" y="676"/>
                </a:lnTo>
                <a:lnTo>
                  <a:pt x="392" y="622"/>
                </a:lnTo>
                <a:lnTo>
                  <a:pt x="378" y="561"/>
                </a:lnTo>
                <a:lnTo>
                  <a:pt x="380" y="561"/>
                </a:lnTo>
                <a:lnTo>
                  <a:pt x="380" y="547"/>
                </a:lnTo>
                <a:lnTo>
                  <a:pt x="375" y="547"/>
                </a:lnTo>
                <a:lnTo>
                  <a:pt x="375" y="547"/>
                </a:lnTo>
                <a:lnTo>
                  <a:pt x="375" y="547"/>
                </a:lnTo>
                <a:lnTo>
                  <a:pt x="368" y="547"/>
                </a:lnTo>
                <a:lnTo>
                  <a:pt x="368" y="554"/>
                </a:lnTo>
                <a:lnTo>
                  <a:pt x="366" y="554"/>
                </a:lnTo>
                <a:lnTo>
                  <a:pt x="366" y="569"/>
                </a:lnTo>
                <a:lnTo>
                  <a:pt x="368" y="569"/>
                </a:lnTo>
                <a:lnTo>
                  <a:pt x="358" y="610"/>
                </a:lnTo>
                <a:lnTo>
                  <a:pt x="346" y="481"/>
                </a:lnTo>
                <a:lnTo>
                  <a:pt x="351" y="481"/>
                </a:lnTo>
                <a:lnTo>
                  <a:pt x="351" y="479"/>
                </a:lnTo>
                <a:lnTo>
                  <a:pt x="351" y="479"/>
                </a:lnTo>
                <a:lnTo>
                  <a:pt x="351" y="469"/>
                </a:lnTo>
                <a:lnTo>
                  <a:pt x="344" y="469"/>
                </a:lnTo>
                <a:lnTo>
                  <a:pt x="337" y="372"/>
                </a:lnTo>
                <a:lnTo>
                  <a:pt x="341" y="372"/>
                </a:lnTo>
                <a:lnTo>
                  <a:pt x="341" y="348"/>
                </a:lnTo>
                <a:lnTo>
                  <a:pt x="341" y="309"/>
                </a:lnTo>
                <a:lnTo>
                  <a:pt x="320" y="309"/>
                </a:lnTo>
                <a:lnTo>
                  <a:pt x="320" y="348"/>
                </a:lnTo>
                <a:lnTo>
                  <a:pt x="320" y="372"/>
                </a:lnTo>
                <a:lnTo>
                  <a:pt x="324" y="372"/>
                </a:lnTo>
                <a:lnTo>
                  <a:pt x="324" y="374"/>
                </a:lnTo>
                <a:lnTo>
                  <a:pt x="317" y="469"/>
                </a:lnTo>
                <a:lnTo>
                  <a:pt x="312" y="469"/>
                </a:lnTo>
                <a:lnTo>
                  <a:pt x="312" y="472"/>
                </a:lnTo>
                <a:lnTo>
                  <a:pt x="312" y="479"/>
                </a:lnTo>
                <a:lnTo>
                  <a:pt x="312" y="481"/>
                </a:lnTo>
                <a:lnTo>
                  <a:pt x="317" y="481"/>
                </a:lnTo>
                <a:lnTo>
                  <a:pt x="305" y="610"/>
                </a:lnTo>
                <a:lnTo>
                  <a:pt x="295" y="566"/>
                </a:lnTo>
                <a:lnTo>
                  <a:pt x="295" y="561"/>
                </a:lnTo>
                <a:lnTo>
                  <a:pt x="298" y="561"/>
                </a:lnTo>
                <a:lnTo>
                  <a:pt x="298" y="547"/>
                </a:lnTo>
                <a:lnTo>
                  <a:pt x="290" y="547"/>
                </a:lnTo>
                <a:lnTo>
                  <a:pt x="290" y="547"/>
                </a:lnTo>
                <a:lnTo>
                  <a:pt x="290" y="547"/>
                </a:lnTo>
                <a:lnTo>
                  <a:pt x="286" y="547"/>
                </a:lnTo>
                <a:lnTo>
                  <a:pt x="286" y="554"/>
                </a:lnTo>
                <a:lnTo>
                  <a:pt x="286" y="554"/>
                </a:lnTo>
                <a:lnTo>
                  <a:pt x="286" y="569"/>
                </a:lnTo>
                <a:lnTo>
                  <a:pt x="288" y="569"/>
                </a:lnTo>
                <a:lnTo>
                  <a:pt x="276" y="622"/>
                </a:lnTo>
                <a:lnTo>
                  <a:pt x="276" y="622"/>
                </a:lnTo>
                <a:lnTo>
                  <a:pt x="274" y="627"/>
                </a:lnTo>
                <a:lnTo>
                  <a:pt x="274" y="676"/>
                </a:lnTo>
                <a:lnTo>
                  <a:pt x="269" y="693"/>
                </a:lnTo>
                <a:lnTo>
                  <a:pt x="269" y="693"/>
                </a:lnTo>
                <a:lnTo>
                  <a:pt x="269" y="693"/>
                </a:lnTo>
                <a:lnTo>
                  <a:pt x="269" y="695"/>
                </a:lnTo>
                <a:lnTo>
                  <a:pt x="269" y="695"/>
                </a:lnTo>
                <a:lnTo>
                  <a:pt x="269" y="695"/>
                </a:lnTo>
                <a:lnTo>
                  <a:pt x="269" y="695"/>
                </a:lnTo>
                <a:lnTo>
                  <a:pt x="269" y="746"/>
                </a:lnTo>
                <a:lnTo>
                  <a:pt x="261" y="756"/>
                </a:lnTo>
                <a:lnTo>
                  <a:pt x="261" y="756"/>
                </a:lnTo>
                <a:lnTo>
                  <a:pt x="261" y="758"/>
                </a:lnTo>
                <a:lnTo>
                  <a:pt x="261" y="758"/>
                </a:lnTo>
                <a:lnTo>
                  <a:pt x="252" y="758"/>
                </a:lnTo>
                <a:lnTo>
                  <a:pt x="252" y="748"/>
                </a:lnTo>
                <a:lnTo>
                  <a:pt x="244" y="748"/>
                </a:lnTo>
                <a:lnTo>
                  <a:pt x="244" y="712"/>
                </a:lnTo>
                <a:lnTo>
                  <a:pt x="244" y="710"/>
                </a:lnTo>
                <a:lnTo>
                  <a:pt x="240" y="710"/>
                </a:lnTo>
                <a:lnTo>
                  <a:pt x="225" y="574"/>
                </a:lnTo>
                <a:lnTo>
                  <a:pt x="225" y="574"/>
                </a:lnTo>
                <a:lnTo>
                  <a:pt x="232" y="574"/>
                </a:lnTo>
                <a:lnTo>
                  <a:pt x="232" y="537"/>
                </a:lnTo>
                <a:lnTo>
                  <a:pt x="215" y="537"/>
                </a:lnTo>
                <a:lnTo>
                  <a:pt x="215" y="574"/>
                </a:lnTo>
                <a:lnTo>
                  <a:pt x="220" y="574"/>
                </a:lnTo>
                <a:lnTo>
                  <a:pt x="208" y="710"/>
                </a:lnTo>
                <a:lnTo>
                  <a:pt x="208" y="710"/>
                </a:lnTo>
                <a:lnTo>
                  <a:pt x="208" y="710"/>
                </a:lnTo>
                <a:lnTo>
                  <a:pt x="201" y="710"/>
                </a:lnTo>
                <a:lnTo>
                  <a:pt x="201" y="748"/>
                </a:lnTo>
                <a:lnTo>
                  <a:pt x="194" y="748"/>
                </a:lnTo>
                <a:lnTo>
                  <a:pt x="194" y="758"/>
                </a:lnTo>
                <a:lnTo>
                  <a:pt x="179" y="758"/>
                </a:lnTo>
                <a:lnTo>
                  <a:pt x="179" y="758"/>
                </a:lnTo>
                <a:lnTo>
                  <a:pt x="174" y="746"/>
                </a:lnTo>
                <a:lnTo>
                  <a:pt x="174" y="688"/>
                </a:lnTo>
                <a:lnTo>
                  <a:pt x="174" y="688"/>
                </a:lnTo>
                <a:lnTo>
                  <a:pt x="174" y="688"/>
                </a:lnTo>
                <a:lnTo>
                  <a:pt x="172" y="688"/>
                </a:lnTo>
                <a:lnTo>
                  <a:pt x="172" y="685"/>
                </a:lnTo>
                <a:lnTo>
                  <a:pt x="172" y="685"/>
                </a:lnTo>
                <a:lnTo>
                  <a:pt x="172" y="685"/>
                </a:lnTo>
                <a:lnTo>
                  <a:pt x="169" y="683"/>
                </a:lnTo>
                <a:lnTo>
                  <a:pt x="169" y="617"/>
                </a:lnTo>
                <a:lnTo>
                  <a:pt x="169" y="617"/>
                </a:lnTo>
                <a:lnTo>
                  <a:pt x="169" y="615"/>
                </a:lnTo>
                <a:lnTo>
                  <a:pt x="167" y="615"/>
                </a:lnTo>
                <a:lnTo>
                  <a:pt x="167" y="615"/>
                </a:lnTo>
                <a:lnTo>
                  <a:pt x="167" y="610"/>
                </a:lnTo>
                <a:lnTo>
                  <a:pt x="167" y="610"/>
                </a:lnTo>
                <a:lnTo>
                  <a:pt x="167" y="610"/>
                </a:lnTo>
                <a:lnTo>
                  <a:pt x="165" y="610"/>
                </a:lnTo>
                <a:lnTo>
                  <a:pt x="165" y="610"/>
                </a:lnTo>
                <a:lnTo>
                  <a:pt x="155" y="569"/>
                </a:lnTo>
                <a:lnTo>
                  <a:pt x="157" y="569"/>
                </a:lnTo>
                <a:lnTo>
                  <a:pt x="157" y="557"/>
                </a:lnTo>
                <a:lnTo>
                  <a:pt x="155" y="557"/>
                </a:lnTo>
                <a:lnTo>
                  <a:pt x="155" y="547"/>
                </a:lnTo>
                <a:lnTo>
                  <a:pt x="148" y="547"/>
                </a:lnTo>
                <a:lnTo>
                  <a:pt x="148" y="547"/>
                </a:lnTo>
                <a:lnTo>
                  <a:pt x="148" y="547"/>
                </a:lnTo>
                <a:lnTo>
                  <a:pt x="143" y="547"/>
                </a:lnTo>
                <a:lnTo>
                  <a:pt x="143" y="561"/>
                </a:lnTo>
                <a:lnTo>
                  <a:pt x="145" y="561"/>
                </a:lnTo>
                <a:lnTo>
                  <a:pt x="136" y="603"/>
                </a:lnTo>
                <a:lnTo>
                  <a:pt x="123" y="479"/>
                </a:lnTo>
                <a:lnTo>
                  <a:pt x="131" y="476"/>
                </a:lnTo>
                <a:lnTo>
                  <a:pt x="131" y="476"/>
                </a:lnTo>
                <a:lnTo>
                  <a:pt x="131" y="467"/>
                </a:lnTo>
                <a:lnTo>
                  <a:pt x="128" y="464"/>
                </a:lnTo>
                <a:lnTo>
                  <a:pt x="123" y="464"/>
                </a:lnTo>
                <a:lnTo>
                  <a:pt x="116" y="370"/>
                </a:lnTo>
                <a:lnTo>
                  <a:pt x="116" y="370"/>
                </a:lnTo>
                <a:lnTo>
                  <a:pt x="121" y="370"/>
                </a:lnTo>
                <a:lnTo>
                  <a:pt x="121" y="343"/>
                </a:lnTo>
                <a:lnTo>
                  <a:pt x="121" y="304"/>
                </a:lnTo>
                <a:lnTo>
                  <a:pt x="99" y="304"/>
                </a:lnTo>
                <a:lnTo>
                  <a:pt x="99" y="343"/>
                </a:lnTo>
                <a:lnTo>
                  <a:pt x="99" y="370"/>
                </a:lnTo>
                <a:lnTo>
                  <a:pt x="104" y="370"/>
                </a:lnTo>
                <a:lnTo>
                  <a:pt x="97" y="464"/>
                </a:lnTo>
                <a:lnTo>
                  <a:pt x="90" y="464"/>
                </a:lnTo>
                <a:lnTo>
                  <a:pt x="90" y="474"/>
                </a:lnTo>
                <a:lnTo>
                  <a:pt x="90" y="474"/>
                </a:lnTo>
                <a:lnTo>
                  <a:pt x="90" y="476"/>
                </a:lnTo>
                <a:lnTo>
                  <a:pt x="94" y="476"/>
                </a:lnTo>
                <a:lnTo>
                  <a:pt x="82" y="603"/>
                </a:lnTo>
                <a:lnTo>
                  <a:pt x="75" y="569"/>
                </a:lnTo>
                <a:lnTo>
                  <a:pt x="75" y="569"/>
                </a:lnTo>
                <a:lnTo>
                  <a:pt x="75" y="554"/>
                </a:lnTo>
                <a:lnTo>
                  <a:pt x="70" y="554"/>
                </a:lnTo>
                <a:lnTo>
                  <a:pt x="70" y="549"/>
                </a:lnTo>
                <a:lnTo>
                  <a:pt x="65" y="549"/>
                </a:lnTo>
                <a:lnTo>
                  <a:pt x="65" y="547"/>
                </a:lnTo>
                <a:lnTo>
                  <a:pt x="65" y="549"/>
                </a:lnTo>
                <a:lnTo>
                  <a:pt x="60" y="549"/>
                </a:lnTo>
                <a:lnTo>
                  <a:pt x="60" y="561"/>
                </a:lnTo>
                <a:lnTo>
                  <a:pt x="63" y="561"/>
                </a:lnTo>
                <a:lnTo>
                  <a:pt x="51" y="610"/>
                </a:lnTo>
                <a:lnTo>
                  <a:pt x="51" y="610"/>
                </a:lnTo>
                <a:lnTo>
                  <a:pt x="48" y="610"/>
                </a:lnTo>
                <a:lnTo>
                  <a:pt x="46" y="610"/>
                </a:lnTo>
                <a:lnTo>
                  <a:pt x="46" y="683"/>
                </a:lnTo>
                <a:lnTo>
                  <a:pt x="41" y="685"/>
                </a:lnTo>
                <a:lnTo>
                  <a:pt x="41" y="700"/>
                </a:lnTo>
                <a:lnTo>
                  <a:pt x="41" y="746"/>
                </a:lnTo>
                <a:lnTo>
                  <a:pt x="34" y="756"/>
                </a:lnTo>
                <a:lnTo>
                  <a:pt x="34" y="758"/>
                </a:lnTo>
                <a:lnTo>
                  <a:pt x="19" y="758"/>
                </a:lnTo>
                <a:lnTo>
                  <a:pt x="17" y="746"/>
                </a:lnTo>
                <a:lnTo>
                  <a:pt x="17" y="739"/>
                </a:lnTo>
                <a:lnTo>
                  <a:pt x="17" y="739"/>
                </a:lnTo>
                <a:lnTo>
                  <a:pt x="12" y="739"/>
                </a:lnTo>
                <a:lnTo>
                  <a:pt x="12" y="746"/>
                </a:lnTo>
                <a:lnTo>
                  <a:pt x="7" y="836"/>
                </a:lnTo>
                <a:lnTo>
                  <a:pt x="7" y="848"/>
                </a:lnTo>
                <a:lnTo>
                  <a:pt x="5" y="851"/>
                </a:lnTo>
                <a:lnTo>
                  <a:pt x="10" y="365"/>
                </a:lnTo>
                <a:lnTo>
                  <a:pt x="12" y="306"/>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 name="Freeform 16"/>
          <p:cNvSpPr>
            <a:spLocks/>
          </p:cNvSpPr>
          <p:nvPr/>
        </p:nvSpPr>
        <p:spPr bwMode="auto">
          <a:xfrm>
            <a:off x="4070883" y="2652781"/>
            <a:ext cx="2027498" cy="2261074"/>
          </a:xfrm>
          <a:custGeom>
            <a:avLst/>
            <a:gdLst>
              <a:gd name="T0" fmla="*/ 1242 w 1276"/>
              <a:gd name="T1" fmla="*/ 529 h 1423"/>
              <a:gd name="T2" fmla="*/ 1225 w 1276"/>
              <a:gd name="T3" fmla="*/ 527 h 1423"/>
              <a:gd name="T4" fmla="*/ 1196 w 1276"/>
              <a:gd name="T5" fmla="*/ 505 h 1423"/>
              <a:gd name="T6" fmla="*/ 1172 w 1276"/>
              <a:gd name="T7" fmla="*/ 483 h 1423"/>
              <a:gd name="T8" fmla="*/ 1148 w 1276"/>
              <a:gd name="T9" fmla="*/ 461 h 1423"/>
              <a:gd name="T10" fmla="*/ 1126 w 1276"/>
              <a:gd name="T11" fmla="*/ 439 h 1423"/>
              <a:gd name="T12" fmla="*/ 1043 w 1276"/>
              <a:gd name="T13" fmla="*/ 434 h 1423"/>
              <a:gd name="T14" fmla="*/ 1005 w 1276"/>
              <a:gd name="T15" fmla="*/ 447 h 1423"/>
              <a:gd name="T16" fmla="*/ 985 w 1276"/>
              <a:gd name="T17" fmla="*/ 461 h 1423"/>
              <a:gd name="T18" fmla="*/ 981 w 1276"/>
              <a:gd name="T19" fmla="*/ 481 h 1423"/>
              <a:gd name="T20" fmla="*/ 959 w 1276"/>
              <a:gd name="T21" fmla="*/ 495 h 1423"/>
              <a:gd name="T22" fmla="*/ 939 w 1276"/>
              <a:gd name="T23" fmla="*/ 505 h 1423"/>
              <a:gd name="T24" fmla="*/ 937 w 1276"/>
              <a:gd name="T25" fmla="*/ 524 h 1423"/>
              <a:gd name="T26" fmla="*/ 913 w 1276"/>
              <a:gd name="T27" fmla="*/ 529 h 1423"/>
              <a:gd name="T28" fmla="*/ 840 w 1276"/>
              <a:gd name="T29" fmla="*/ 534 h 1423"/>
              <a:gd name="T30" fmla="*/ 840 w 1276"/>
              <a:gd name="T31" fmla="*/ 595 h 1423"/>
              <a:gd name="T32" fmla="*/ 765 w 1276"/>
              <a:gd name="T33" fmla="*/ 876 h 1423"/>
              <a:gd name="T34" fmla="*/ 763 w 1276"/>
              <a:gd name="T35" fmla="*/ 544 h 1423"/>
              <a:gd name="T36" fmla="*/ 690 w 1276"/>
              <a:gd name="T37" fmla="*/ 539 h 1423"/>
              <a:gd name="T38" fmla="*/ 668 w 1276"/>
              <a:gd name="T39" fmla="*/ 534 h 1423"/>
              <a:gd name="T40" fmla="*/ 661 w 1276"/>
              <a:gd name="T41" fmla="*/ 515 h 1423"/>
              <a:gd name="T42" fmla="*/ 646 w 1276"/>
              <a:gd name="T43" fmla="*/ 502 h 1423"/>
              <a:gd name="T44" fmla="*/ 625 w 1276"/>
              <a:gd name="T45" fmla="*/ 490 h 1423"/>
              <a:gd name="T46" fmla="*/ 617 w 1276"/>
              <a:gd name="T47" fmla="*/ 471 h 1423"/>
              <a:gd name="T48" fmla="*/ 600 w 1276"/>
              <a:gd name="T49" fmla="*/ 456 h 1423"/>
              <a:gd name="T50" fmla="*/ 559 w 1276"/>
              <a:gd name="T51" fmla="*/ 444 h 1423"/>
              <a:gd name="T52" fmla="*/ 482 w 1276"/>
              <a:gd name="T53" fmla="*/ 449 h 1423"/>
              <a:gd name="T54" fmla="*/ 460 w 1276"/>
              <a:gd name="T55" fmla="*/ 471 h 1423"/>
              <a:gd name="T56" fmla="*/ 436 w 1276"/>
              <a:gd name="T57" fmla="*/ 493 h 1423"/>
              <a:gd name="T58" fmla="*/ 411 w 1276"/>
              <a:gd name="T59" fmla="*/ 512 h 1423"/>
              <a:gd name="T60" fmla="*/ 385 w 1276"/>
              <a:gd name="T61" fmla="*/ 534 h 1423"/>
              <a:gd name="T62" fmla="*/ 382 w 1276"/>
              <a:gd name="T63" fmla="*/ 536 h 1423"/>
              <a:gd name="T64" fmla="*/ 322 w 1276"/>
              <a:gd name="T65" fmla="*/ 328 h 1423"/>
              <a:gd name="T66" fmla="*/ 264 w 1276"/>
              <a:gd name="T67" fmla="*/ 274 h 1423"/>
              <a:gd name="T68" fmla="*/ 201 w 1276"/>
              <a:gd name="T69" fmla="*/ 233 h 1423"/>
              <a:gd name="T70" fmla="*/ 179 w 1276"/>
              <a:gd name="T71" fmla="*/ 328 h 1423"/>
              <a:gd name="T72" fmla="*/ 181 w 1276"/>
              <a:gd name="T73" fmla="*/ 255 h 1423"/>
              <a:gd name="T74" fmla="*/ 179 w 1276"/>
              <a:gd name="T75" fmla="*/ 252 h 1423"/>
              <a:gd name="T76" fmla="*/ 181 w 1276"/>
              <a:gd name="T77" fmla="*/ 213 h 1423"/>
              <a:gd name="T78" fmla="*/ 179 w 1276"/>
              <a:gd name="T79" fmla="*/ 213 h 1423"/>
              <a:gd name="T80" fmla="*/ 181 w 1276"/>
              <a:gd name="T81" fmla="*/ 174 h 1423"/>
              <a:gd name="T82" fmla="*/ 179 w 1276"/>
              <a:gd name="T83" fmla="*/ 172 h 1423"/>
              <a:gd name="T84" fmla="*/ 116 w 1276"/>
              <a:gd name="T85" fmla="*/ 109 h 1423"/>
              <a:gd name="T86" fmla="*/ 29 w 1276"/>
              <a:gd name="T87" fmla="*/ 104 h 1423"/>
              <a:gd name="T88" fmla="*/ 29 w 1276"/>
              <a:gd name="T89" fmla="*/ 31 h 1423"/>
              <a:gd name="T90" fmla="*/ 29 w 1276"/>
              <a:gd name="T91" fmla="*/ 9 h 1423"/>
              <a:gd name="T92" fmla="*/ 29 w 1276"/>
              <a:gd name="T93" fmla="*/ 0 h 1423"/>
              <a:gd name="T94" fmla="*/ 0 w 1276"/>
              <a:gd name="T95" fmla="*/ 1423 h 1423"/>
              <a:gd name="T96" fmla="*/ 1276 w 1276"/>
              <a:gd name="T97" fmla="*/ 53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6" h="1423">
                <a:moveTo>
                  <a:pt x="1276" y="534"/>
                </a:moveTo>
                <a:lnTo>
                  <a:pt x="1242" y="529"/>
                </a:lnTo>
                <a:lnTo>
                  <a:pt x="1223" y="532"/>
                </a:lnTo>
                <a:lnTo>
                  <a:pt x="1225" y="527"/>
                </a:lnTo>
                <a:lnTo>
                  <a:pt x="1196" y="524"/>
                </a:lnTo>
                <a:lnTo>
                  <a:pt x="1196" y="505"/>
                </a:lnTo>
                <a:lnTo>
                  <a:pt x="1172" y="502"/>
                </a:lnTo>
                <a:lnTo>
                  <a:pt x="1172" y="483"/>
                </a:lnTo>
                <a:lnTo>
                  <a:pt x="1148" y="481"/>
                </a:lnTo>
                <a:lnTo>
                  <a:pt x="1148" y="461"/>
                </a:lnTo>
                <a:lnTo>
                  <a:pt x="1123" y="459"/>
                </a:lnTo>
                <a:lnTo>
                  <a:pt x="1126" y="439"/>
                </a:lnTo>
                <a:lnTo>
                  <a:pt x="1094" y="434"/>
                </a:lnTo>
                <a:lnTo>
                  <a:pt x="1043" y="434"/>
                </a:lnTo>
                <a:lnTo>
                  <a:pt x="1007" y="439"/>
                </a:lnTo>
                <a:lnTo>
                  <a:pt x="1005" y="447"/>
                </a:lnTo>
                <a:lnTo>
                  <a:pt x="1005" y="459"/>
                </a:lnTo>
                <a:lnTo>
                  <a:pt x="985" y="461"/>
                </a:lnTo>
                <a:lnTo>
                  <a:pt x="983" y="471"/>
                </a:lnTo>
                <a:lnTo>
                  <a:pt x="981" y="481"/>
                </a:lnTo>
                <a:lnTo>
                  <a:pt x="964" y="483"/>
                </a:lnTo>
                <a:lnTo>
                  <a:pt x="959" y="495"/>
                </a:lnTo>
                <a:lnTo>
                  <a:pt x="959" y="502"/>
                </a:lnTo>
                <a:lnTo>
                  <a:pt x="939" y="505"/>
                </a:lnTo>
                <a:lnTo>
                  <a:pt x="937" y="517"/>
                </a:lnTo>
                <a:lnTo>
                  <a:pt x="937" y="524"/>
                </a:lnTo>
                <a:lnTo>
                  <a:pt x="915" y="527"/>
                </a:lnTo>
                <a:lnTo>
                  <a:pt x="913" y="529"/>
                </a:lnTo>
                <a:lnTo>
                  <a:pt x="893" y="527"/>
                </a:lnTo>
                <a:lnTo>
                  <a:pt x="840" y="534"/>
                </a:lnTo>
                <a:lnTo>
                  <a:pt x="840" y="595"/>
                </a:lnTo>
                <a:lnTo>
                  <a:pt x="840" y="595"/>
                </a:lnTo>
                <a:lnTo>
                  <a:pt x="840" y="876"/>
                </a:lnTo>
                <a:lnTo>
                  <a:pt x="765" y="876"/>
                </a:lnTo>
                <a:lnTo>
                  <a:pt x="763" y="600"/>
                </a:lnTo>
                <a:lnTo>
                  <a:pt x="763" y="544"/>
                </a:lnTo>
                <a:lnTo>
                  <a:pt x="707" y="536"/>
                </a:lnTo>
                <a:lnTo>
                  <a:pt x="690" y="539"/>
                </a:lnTo>
                <a:lnTo>
                  <a:pt x="688" y="536"/>
                </a:lnTo>
                <a:lnTo>
                  <a:pt x="668" y="534"/>
                </a:lnTo>
                <a:lnTo>
                  <a:pt x="668" y="527"/>
                </a:lnTo>
                <a:lnTo>
                  <a:pt x="661" y="515"/>
                </a:lnTo>
                <a:lnTo>
                  <a:pt x="646" y="512"/>
                </a:lnTo>
                <a:lnTo>
                  <a:pt x="646" y="502"/>
                </a:lnTo>
                <a:lnTo>
                  <a:pt x="639" y="493"/>
                </a:lnTo>
                <a:lnTo>
                  <a:pt x="625" y="490"/>
                </a:lnTo>
                <a:lnTo>
                  <a:pt x="625" y="481"/>
                </a:lnTo>
                <a:lnTo>
                  <a:pt x="617" y="471"/>
                </a:lnTo>
                <a:lnTo>
                  <a:pt x="603" y="468"/>
                </a:lnTo>
                <a:lnTo>
                  <a:pt x="600" y="456"/>
                </a:lnTo>
                <a:lnTo>
                  <a:pt x="598" y="449"/>
                </a:lnTo>
                <a:lnTo>
                  <a:pt x="559" y="444"/>
                </a:lnTo>
                <a:lnTo>
                  <a:pt x="511" y="444"/>
                </a:lnTo>
                <a:lnTo>
                  <a:pt x="482" y="449"/>
                </a:lnTo>
                <a:lnTo>
                  <a:pt x="482" y="466"/>
                </a:lnTo>
                <a:lnTo>
                  <a:pt x="460" y="471"/>
                </a:lnTo>
                <a:lnTo>
                  <a:pt x="460" y="488"/>
                </a:lnTo>
                <a:lnTo>
                  <a:pt x="436" y="493"/>
                </a:lnTo>
                <a:lnTo>
                  <a:pt x="436" y="510"/>
                </a:lnTo>
                <a:lnTo>
                  <a:pt x="411" y="512"/>
                </a:lnTo>
                <a:lnTo>
                  <a:pt x="411" y="532"/>
                </a:lnTo>
                <a:lnTo>
                  <a:pt x="385" y="534"/>
                </a:lnTo>
                <a:lnTo>
                  <a:pt x="385" y="536"/>
                </a:lnTo>
                <a:lnTo>
                  <a:pt x="382" y="536"/>
                </a:lnTo>
                <a:lnTo>
                  <a:pt x="382" y="328"/>
                </a:lnTo>
                <a:lnTo>
                  <a:pt x="322" y="328"/>
                </a:lnTo>
                <a:lnTo>
                  <a:pt x="322" y="274"/>
                </a:lnTo>
                <a:lnTo>
                  <a:pt x="264" y="274"/>
                </a:lnTo>
                <a:lnTo>
                  <a:pt x="264" y="233"/>
                </a:lnTo>
                <a:lnTo>
                  <a:pt x="201" y="233"/>
                </a:lnTo>
                <a:lnTo>
                  <a:pt x="201" y="328"/>
                </a:lnTo>
                <a:lnTo>
                  <a:pt x="179" y="328"/>
                </a:lnTo>
                <a:lnTo>
                  <a:pt x="179" y="257"/>
                </a:lnTo>
                <a:lnTo>
                  <a:pt x="181" y="255"/>
                </a:lnTo>
                <a:lnTo>
                  <a:pt x="181" y="252"/>
                </a:lnTo>
                <a:lnTo>
                  <a:pt x="179" y="252"/>
                </a:lnTo>
                <a:lnTo>
                  <a:pt x="179" y="218"/>
                </a:lnTo>
                <a:lnTo>
                  <a:pt x="181" y="213"/>
                </a:lnTo>
                <a:lnTo>
                  <a:pt x="181" y="213"/>
                </a:lnTo>
                <a:lnTo>
                  <a:pt x="179" y="213"/>
                </a:lnTo>
                <a:lnTo>
                  <a:pt x="179" y="177"/>
                </a:lnTo>
                <a:lnTo>
                  <a:pt x="181" y="174"/>
                </a:lnTo>
                <a:lnTo>
                  <a:pt x="181" y="172"/>
                </a:lnTo>
                <a:lnTo>
                  <a:pt x="179" y="172"/>
                </a:lnTo>
                <a:lnTo>
                  <a:pt x="179" y="114"/>
                </a:lnTo>
                <a:lnTo>
                  <a:pt x="116" y="109"/>
                </a:lnTo>
                <a:lnTo>
                  <a:pt x="43" y="104"/>
                </a:lnTo>
                <a:lnTo>
                  <a:pt x="29" y="104"/>
                </a:lnTo>
                <a:lnTo>
                  <a:pt x="29" y="51"/>
                </a:lnTo>
                <a:lnTo>
                  <a:pt x="29" y="31"/>
                </a:lnTo>
                <a:lnTo>
                  <a:pt x="29" y="26"/>
                </a:lnTo>
                <a:lnTo>
                  <a:pt x="29" y="9"/>
                </a:lnTo>
                <a:lnTo>
                  <a:pt x="29" y="4"/>
                </a:lnTo>
                <a:lnTo>
                  <a:pt x="29" y="0"/>
                </a:lnTo>
                <a:lnTo>
                  <a:pt x="0" y="0"/>
                </a:lnTo>
                <a:lnTo>
                  <a:pt x="0" y="1423"/>
                </a:lnTo>
                <a:lnTo>
                  <a:pt x="1276" y="1423"/>
                </a:lnTo>
                <a:lnTo>
                  <a:pt x="1276" y="534"/>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8" name="Freeform 17"/>
          <p:cNvSpPr>
            <a:spLocks/>
          </p:cNvSpPr>
          <p:nvPr/>
        </p:nvSpPr>
        <p:spPr bwMode="auto">
          <a:xfrm>
            <a:off x="2035441" y="2169741"/>
            <a:ext cx="2035444" cy="2744114"/>
          </a:xfrm>
          <a:custGeom>
            <a:avLst/>
            <a:gdLst>
              <a:gd name="T0" fmla="*/ 1281 w 1281"/>
              <a:gd name="T1" fmla="*/ 1727 h 1727"/>
              <a:gd name="T2" fmla="*/ 1194 w 1281"/>
              <a:gd name="T3" fmla="*/ 304 h 1727"/>
              <a:gd name="T4" fmla="*/ 1194 w 1281"/>
              <a:gd name="T5" fmla="*/ 284 h 1727"/>
              <a:gd name="T6" fmla="*/ 1194 w 1281"/>
              <a:gd name="T7" fmla="*/ 265 h 1727"/>
              <a:gd name="T8" fmla="*/ 1080 w 1281"/>
              <a:gd name="T9" fmla="*/ 126 h 1727"/>
              <a:gd name="T10" fmla="*/ 1073 w 1281"/>
              <a:gd name="T11" fmla="*/ 80 h 1727"/>
              <a:gd name="T12" fmla="*/ 1063 w 1281"/>
              <a:gd name="T13" fmla="*/ 92 h 1727"/>
              <a:gd name="T14" fmla="*/ 1063 w 1281"/>
              <a:gd name="T15" fmla="*/ 12 h 1727"/>
              <a:gd name="T16" fmla="*/ 1061 w 1281"/>
              <a:gd name="T17" fmla="*/ 0 h 1727"/>
              <a:gd name="T18" fmla="*/ 1053 w 1281"/>
              <a:gd name="T19" fmla="*/ 92 h 1727"/>
              <a:gd name="T20" fmla="*/ 1053 w 1281"/>
              <a:gd name="T21" fmla="*/ 12 h 1727"/>
              <a:gd name="T22" fmla="*/ 1048 w 1281"/>
              <a:gd name="T23" fmla="*/ 0 h 1727"/>
              <a:gd name="T24" fmla="*/ 1041 w 1281"/>
              <a:gd name="T25" fmla="*/ 92 h 1727"/>
              <a:gd name="T26" fmla="*/ 1041 w 1281"/>
              <a:gd name="T27" fmla="*/ 12 h 1727"/>
              <a:gd name="T28" fmla="*/ 1039 w 1281"/>
              <a:gd name="T29" fmla="*/ 0 h 1727"/>
              <a:gd name="T30" fmla="*/ 1031 w 1281"/>
              <a:gd name="T31" fmla="*/ 92 h 1727"/>
              <a:gd name="T32" fmla="*/ 1031 w 1281"/>
              <a:gd name="T33" fmla="*/ 12 h 1727"/>
              <a:gd name="T34" fmla="*/ 1027 w 1281"/>
              <a:gd name="T35" fmla="*/ 0 h 1727"/>
              <a:gd name="T36" fmla="*/ 1019 w 1281"/>
              <a:gd name="T37" fmla="*/ 92 h 1727"/>
              <a:gd name="T38" fmla="*/ 1019 w 1281"/>
              <a:gd name="T39" fmla="*/ 12 h 1727"/>
              <a:gd name="T40" fmla="*/ 1017 w 1281"/>
              <a:gd name="T41" fmla="*/ 0 h 1727"/>
              <a:gd name="T42" fmla="*/ 1010 w 1281"/>
              <a:gd name="T43" fmla="*/ 92 h 1727"/>
              <a:gd name="T44" fmla="*/ 1000 w 1281"/>
              <a:gd name="T45" fmla="*/ 80 h 1727"/>
              <a:gd name="T46" fmla="*/ 1000 w 1281"/>
              <a:gd name="T47" fmla="*/ 257 h 1727"/>
              <a:gd name="T48" fmla="*/ 1000 w 1281"/>
              <a:gd name="T49" fmla="*/ 282 h 1727"/>
              <a:gd name="T50" fmla="*/ 971 w 1281"/>
              <a:gd name="T51" fmla="*/ 304 h 1727"/>
              <a:gd name="T52" fmla="*/ 971 w 1281"/>
              <a:gd name="T53" fmla="*/ 313 h 1727"/>
              <a:gd name="T54" fmla="*/ 971 w 1281"/>
              <a:gd name="T55" fmla="*/ 335 h 1727"/>
              <a:gd name="T56" fmla="*/ 971 w 1281"/>
              <a:gd name="T57" fmla="*/ 403 h 1727"/>
              <a:gd name="T58" fmla="*/ 968 w 1281"/>
              <a:gd name="T59" fmla="*/ 413 h 1727"/>
              <a:gd name="T60" fmla="*/ 932 w 1281"/>
              <a:gd name="T61" fmla="*/ 738 h 1727"/>
              <a:gd name="T62" fmla="*/ 814 w 1281"/>
              <a:gd name="T63" fmla="*/ 515 h 1727"/>
              <a:gd name="T64" fmla="*/ 746 w 1281"/>
              <a:gd name="T65" fmla="*/ 386 h 1727"/>
              <a:gd name="T66" fmla="*/ 719 w 1281"/>
              <a:gd name="T67" fmla="*/ 515 h 1727"/>
              <a:gd name="T68" fmla="*/ 608 w 1281"/>
              <a:gd name="T69" fmla="*/ 386 h 1727"/>
              <a:gd name="T70" fmla="*/ 557 w 1281"/>
              <a:gd name="T71" fmla="*/ 515 h 1727"/>
              <a:gd name="T72" fmla="*/ 513 w 1281"/>
              <a:gd name="T73" fmla="*/ 1195 h 1727"/>
              <a:gd name="T74" fmla="*/ 458 w 1281"/>
              <a:gd name="T75" fmla="*/ 1200 h 1727"/>
              <a:gd name="T76" fmla="*/ 431 w 1281"/>
              <a:gd name="T77" fmla="*/ 1202 h 1727"/>
              <a:gd name="T78" fmla="*/ 412 w 1281"/>
              <a:gd name="T79" fmla="*/ 1180 h 1727"/>
              <a:gd name="T80" fmla="*/ 370 w 1281"/>
              <a:gd name="T81" fmla="*/ 1207 h 1727"/>
              <a:gd name="T82" fmla="*/ 370 w 1281"/>
              <a:gd name="T83" fmla="*/ 1210 h 1727"/>
              <a:gd name="T84" fmla="*/ 370 w 1281"/>
              <a:gd name="T85" fmla="*/ 1200 h 1727"/>
              <a:gd name="T86" fmla="*/ 322 w 1281"/>
              <a:gd name="T87" fmla="*/ 1188 h 1727"/>
              <a:gd name="T88" fmla="*/ 312 w 1281"/>
              <a:gd name="T89" fmla="*/ 1202 h 1727"/>
              <a:gd name="T90" fmla="*/ 269 w 1281"/>
              <a:gd name="T91" fmla="*/ 1197 h 1727"/>
              <a:gd name="T92" fmla="*/ 140 w 1281"/>
              <a:gd name="T93" fmla="*/ 1193 h 1727"/>
              <a:gd name="T94" fmla="*/ 0 w 1281"/>
              <a:gd name="T95" fmla="*/ 121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1" h="1727">
                <a:moveTo>
                  <a:pt x="0" y="1727"/>
                </a:moveTo>
                <a:lnTo>
                  <a:pt x="1281" y="1727"/>
                </a:lnTo>
                <a:lnTo>
                  <a:pt x="1281" y="304"/>
                </a:lnTo>
                <a:lnTo>
                  <a:pt x="1194" y="304"/>
                </a:lnTo>
                <a:lnTo>
                  <a:pt x="1194" y="291"/>
                </a:lnTo>
                <a:lnTo>
                  <a:pt x="1194" y="284"/>
                </a:lnTo>
                <a:lnTo>
                  <a:pt x="1194" y="267"/>
                </a:lnTo>
                <a:lnTo>
                  <a:pt x="1194" y="265"/>
                </a:lnTo>
                <a:lnTo>
                  <a:pt x="1080" y="265"/>
                </a:lnTo>
                <a:lnTo>
                  <a:pt x="1080" y="126"/>
                </a:lnTo>
                <a:lnTo>
                  <a:pt x="1080" y="80"/>
                </a:lnTo>
                <a:lnTo>
                  <a:pt x="1073" y="80"/>
                </a:lnTo>
                <a:lnTo>
                  <a:pt x="1073" y="92"/>
                </a:lnTo>
                <a:lnTo>
                  <a:pt x="1063" y="92"/>
                </a:lnTo>
                <a:lnTo>
                  <a:pt x="1063" y="12"/>
                </a:lnTo>
                <a:lnTo>
                  <a:pt x="1063" y="12"/>
                </a:lnTo>
                <a:lnTo>
                  <a:pt x="1063" y="0"/>
                </a:lnTo>
                <a:lnTo>
                  <a:pt x="1061" y="0"/>
                </a:lnTo>
                <a:lnTo>
                  <a:pt x="1061" y="92"/>
                </a:lnTo>
                <a:lnTo>
                  <a:pt x="1053" y="92"/>
                </a:lnTo>
                <a:lnTo>
                  <a:pt x="1053" y="12"/>
                </a:lnTo>
                <a:lnTo>
                  <a:pt x="1053" y="12"/>
                </a:lnTo>
                <a:lnTo>
                  <a:pt x="1053" y="0"/>
                </a:lnTo>
                <a:lnTo>
                  <a:pt x="1048" y="0"/>
                </a:lnTo>
                <a:lnTo>
                  <a:pt x="1048" y="92"/>
                </a:lnTo>
                <a:lnTo>
                  <a:pt x="1041" y="92"/>
                </a:lnTo>
                <a:lnTo>
                  <a:pt x="1041" y="12"/>
                </a:lnTo>
                <a:lnTo>
                  <a:pt x="1041" y="12"/>
                </a:lnTo>
                <a:lnTo>
                  <a:pt x="1041" y="0"/>
                </a:lnTo>
                <a:lnTo>
                  <a:pt x="1039" y="0"/>
                </a:lnTo>
                <a:lnTo>
                  <a:pt x="1039" y="92"/>
                </a:lnTo>
                <a:lnTo>
                  <a:pt x="1031" y="92"/>
                </a:lnTo>
                <a:lnTo>
                  <a:pt x="1031" y="12"/>
                </a:lnTo>
                <a:lnTo>
                  <a:pt x="1031" y="12"/>
                </a:lnTo>
                <a:lnTo>
                  <a:pt x="1029" y="0"/>
                </a:lnTo>
                <a:lnTo>
                  <a:pt x="1027" y="0"/>
                </a:lnTo>
                <a:lnTo>
                  <a:pt x="1027" y="92"/>
                </a:lnTo>
                <a:lnTo>
                  <a:pt x="1019" y="92"/>
                </a:lnTo>
                <a:lnTo>
                  <a:pt x="1019" y="12"/>
                </a:lnTo>
                <a:lnTo>
                  <a:pt x="1019" y="12"/>
                </a:lnTo>
                <a:lnTo>
                  <a:pt x="1019" y="0"/>
                </a:lnTo>
                <a:lnTo>
                  <a:pt x="1017" y="0"/>
                </a:lnTo>
                <a:lnTo>
                  <a:pt x="1017" y="92"/>
                </a:lnTo>
                <a:lnTo>
                  <a:pt x="1010" y="92"/>
                </a:lnTo>
                <a:lnTo>
                  <a:pt x="1007" y="80"/>
                </a:lnTo>
                <a:lnTo>
                  <a:pt x="1000" y="80"/>
                </a:lnTo>
                <a:lnTo>
                  <a:pt x="1000" y="253"/>
                </a:lnTo>
                <a:lnTo>
                  <a:pt x="1000" y="257"/>
                </a:lnTo>
                <a:lnTo>
                  <a:pt x="1000" y="274"/>
                </a:lnTo>
                <a:lnTo>
                  <a:pt x="1000" y="282"/>
                </a:lnTo>
                <a:lnTo>
                  <a:pt x="1000" y="304"/>
                </a:lnTo>
                <a:lnTo>
                  <a:pt x="971" y="304"/>
                </a:lnTo>
                <a:lnTo>
                  <a:pt x="971" y="308"/>
                </a:lnTo>
                <a:lnTo>
                  <a:pt x="971" y="313"/>
                </a:lnTo>
                <a:lnTo>
                  <a:pt x="971" y="333"/>
                </a:lnTo>
                <a:lnTo>
                  <a:pt x="971" y="335"/>
                </a:lnTo>
                <a:lnTo>
                  <a:pt x="971" y="355"/>
                </a:lnTo>
                <a:lnTo>
                  <a:pt x="971" y="403"/>
                </a:lnTo>
                <a:lnTo>
                  <a:pt x="968" y="403"/>
                </a:lnTo>
                <a:lnTo>
                  <a:pt x="968" y="413"/>
                </a:lnTo>
                <a:lnTo>
                  <a:pt x="932" y="413"/>
                </a:lnTo>
                <a:lnTo>
                  <a:pt x="932" y="738"/>
                </a:lnTo>
                <a:lnTo>
                  <a:pt x="814" y="738"/>
                </a:lnTo>
                <a:lnTo>
                  <a:pt x="814" y="515"/>
                </a:lnTo>
                <a:lnTo>
                  <a:pt x="746" y="515"/>
                </a:lnTo>
                <a:lnTo>
                  <a:pt x="746" y="386"/>
                </a:lnTo>
                <a:lnTo>
                  <a:pt x="719" y="386"/>
                </a:lnTo>
                <a:lnTo>
                  <a:pt x="719" y="515"/>
                </a:lnTo>
                <a:lnTo>
                  <a:pt x="608" y="515"/>
                </a:lnTo>
                <a:lnTo>
                  <a:pt x="608" y="386"/>
                </a:lnTo>
                <a:lnTo>
                  <a:pt x="557" y="386"/>
                </a:lnTo>
                <a:lnTo>
                  <a:pt x="557" y="515"/>
                </a:lnTo>
                <a:lnTo>
                  <a:pt x="513" y="515"/>
                </a:lnTo>
                <a:lnTo>
                  <a:pt x="513" y="1195"/>
                </a:lnTo>
                <a:lnTo>
                  <a:pt x="475" y="1197"/>
                </a:lnTo>
                <a:lnTo>
                  <a:pt x="458" y="1200"/>
                </a:lnTo>
                <a:lnTo>
                  <a:pt x="433" y="1202"/>
                </a:lnTo>
                <a:lnTo>
                  <a:pt x="431" y="1202"/>
                </a:lnTo>
                <a:lnTo>
                  <a:pt x="421" y="1188"/>
                </a:lnTo>
                <a:lnTo>
                  <a:pt x="412" y="1180"/>
                </a:lnTo>
                <a:lnTo>
                  <a:pt x="373" y="1200"/>
                </a:lnTo>
                <a:lnTo>
                  <a:pt x="370" y="1207"/>
                </a:lnTo>
                <a:lnTo>
                  <a:pt x="370" y="1210"/>
                </a:lnTo>
                <a:lnTo>
                  <a:pt x="370" y="1210"/>
                </a:lnTo>
                <a:lnTo>
                  <a:pt x="370" y="1207"/>
                </a:lnTo>
                <a:lnTo>
                  <a:pt x="370" y="1200"/>
                </a:lnTo>
                <a:lnTo>
                  <a:pt x="332" y="1180"/>
                </a:lnTo>
                <a:lnTo>
                  <a:pt x="322" y="1188"/>
                </a:lnTo>
                <a:lnTo>
                  <a:pt x="312" y="1202"/>
                </a:lnTo>
                <a:lnTo>
                  <a:pt x="312" y="1202"/>
                </a:lnTo>
                <a:lnTo>
                  <a:pt x="288" y="1200"/>
                </a:lnTo>
                <a:lnTo>
                  <a:pt x="269" y="1197"/>
                </a:lnTo>
                <a:lnTo>
                  <a:pt x="160" y="1193"/>
                </a:lnTo>
                <a:lnTo>
                  <a:pt x="140" y="1193"/>
                </a:lnTo>
                <a:lnTo>
                  <a:pt x="22" y="1205"/>
                </a:lnTo>
                <a:lnTo>
                  <a:pt x="0" y="1210"/>
                </a:lnTo>
                <a:lnTo>
                  <a:pt x="0" y="1727"/>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9" name="Freeform 18"/>
          <p:cNvSpPr>
            <a:spLocks noEditPoints="1"/>
          </p:cNvSpPr>
          <p:nvPr/>
        </p:nvSpPr>
        <p:spPr bwMode="auto">
          <a:xfrm>
            <a:off x="3175" y="2258722"/>
            <a:ext cx="2032266" cy="2655133"/>
          </a:xfrm>
          <a:custGeom>
            <a:avLst/>
            <a:gdLst>
              <a:gd name="T0" fmla="*/ 933 w 1279"/>
              <a:gd name="T1" fmla="*/ 988 h 1671"/>
              <a:gd name="T2" fmla="*/ 712 w 1279"/>
              <a:gd name="T3" fmla="*/ 933 h 1671"/>
              <a:gd name="T4" fmla="*/ 577 w 1279"/>
              <a:gd name="T5" fmla="*/ 1207 h 1671"/>
              <a:gd name="T6" fmla="*/ 303 w 1279"/>
              <a:gd name="T7" fmla="*/ 1336 h 1671"/>
              <a:gd name="T8" fmla="*/ 230 w 1279"/>
              <a:gd name="T9" fmla="*/ 517 h 1671"/>
              <a:gd name="T10" fmla="*/ 194 w 1279"/>
              <a:gd name="T11" fmla="*/ 505 h 1671"/>
              <a:gd name="T12" fmla="*/ 240 w 1279"/>
              <a:gd name="T13" fmla="*/ 498 h 1671"/>
              <a:gd name="T14" fmla="*/ 211 w 1279"/>
              <a:gd name="T15" fmla="*/ 486 h 1671"/>
              <a:gd name="T16" fmla="*/ 194 w 1279"/>
              <a:gd name="T17" fmla="*/ 481 h 1671"/>
              <a:gd name="T18" fmla="*/ 192 w 1279"/>
              <a:gd name="T19" fmla="*/ 432 h 1671"/>
              <a:gd name="T20" fmla="*/ 182 w 1279"/>
              <a:gd name="T21" fmla="*/ 427 h 1671"/>
              <a:gd name="T22" fmla="*/ 204 w 1279"/>
              <a:gd name="T23" fmla="*/ 425 h 1671"/>
              <a:gd name="T24" fmla="*/ 218 w 1279"/>
              <a:gd name="T25" fmla="*/ 425 h 1671"/>
              <a:gd name="T26" fmla="*/ 233 w 1279"/>
              <a:gd name="T27" fmla="*/ 418 h 1671"/>
              <a:gd name="T28" fmla="*/ 235 w 1279"/>
              <a:gd name="T29" fmla="*/ 410 h 1671"/>
              <a:gd name="T30" fmla="*/ 189 w 1279"/>
              <a:gd name="T31" fmla="*/ 398 h 1671"/>
              <a:gd name="T32" fmla="*/ 172 w 1279"/>
              <a:gd name="T33" fmla="*/ 379 h 1671"/>
              <a:gd name="T34" fmla="*/ 168 w 1279"/>
              <a:gd name="T35" fmla="*/ 245 h 1671"/>
              <a:gd name="T36" fmla="*/ 163 w 1279"/>
              <a:gd name="T37" fmla="*/ 146 h 1671"/>
              <a:gd name="T38" fmla="*/ 158 w 1279"/>
              <a:gd name="T39" fmla="*/ 63 h 1671"/>
              <a:gd name="T40" fmla="*/ 155 w 1279"/>
              <a:gd name="T41" fmla="*/ 0 h 1671"/>
              <a:gd name="T42" fmla="*/ 153 w 1279"/>
              <a:gd name="T43" fmla="*/ 0 h 1671"/>
              <a:gd name="T44" fmla="*/ 151 w 1279"/>
              <a:gd name="T45" fmla="*/ 65 h 1671"/>
              <a:gd name="T46" fmla="*/ 148 w 1279"/>
              <a:gd name="T47" fmla="*/ 146 h 1671"/>
              <a:gd name="T48" fmla="*/ 146 w 1279"/>
              <a:gd name="T49" fmla="*/ 374 h 1671"/>
              <a:gd name="T50" fmla="*/ 138 w 1279"/>
              <a:gd name="T51" fmla="*/ 386 h 1671"/>
              <a:gd name="T52" fmla="*/ 117 w 1279"/>
              <a:gd name="T53" fmla="*/ 401 h 1671"/>
              <a:gd name="T54" fmla="*/ 80 w 1279"/>
              <a:gd name="T55" fmla="*/ 418 h 1671"/>
              <a:gd name="T56" fmla="*/ 95 w 1279"/>
              <a:gd name="T57" fmla="*/ 425 h 1671"/>
              <a:gd name="T58" fmla="*/ 112 w 1279"/>
              <a:gd name="T59" fmla="*/ 427 h 1671"/>
              <a:gd name="T60" fmla="*/ 129 w 1279"/>
              <a:gd name="T61" fmla="*/ 427 h 1671"/>
              <a:gd name="T62" fmla="*/ 119 w 1279"/>
              <a:gd name="T63" fmla="*/ 439 h 1671"/>
              <a:gd name="T64" fmla="*/ 121 w 1279"/>
              <a:gd name="T65" fmla="*/ 481 h 1671"/>
              <a:gd name="T66" fmla="*/ 100 w 1279"/>
              <a:gd name="T67" fmla="*/ 486 h 1671"/>
              <a:gd name="T68" fmla="*/ 75 w 1279"/>
              <a:gd name="T69" fmla="*/ 498 h 1671"/>
              <a:gd name="T70" fmla="*/ 121 w 1279"/>
              <a:gd name="T71" fmla="*/ 507 h 1671"/>
              <a:gd name="T72" fmla="*/ 85 w 1279"/>
              <a:gd name="T73" fmla="*/ 520 h 1671"/>
              <a:gd name="T74" fmla="*/ 27 w 1279"/>
              <a:gd name="T75" fmla="*/ 1333 h 1671"/>
              <a:gd name="T76" fmla="*/ 126 w 1279"/>
              <a:gd name="T77" fmla="*/ 498 h 1671"/>
              <a:gd name="T78" fmla="*/ 121 w 1279"/>
              <a:gd name="T79" fmla="*/ 498 h 1671"/>
              <a:gd name="T80" fmla="*/ 121 w 1279"/>
              <a:gd name="T81" fmla="*/ 568 h 1671"/>
              <a:gd name="T82" fmla="*/ 119 w 1279"/>
              <a:gd name="T83" fmla="*/ 656 h 1671"/>
              <a:gd name="T84" fmla="*/ 138 w 1279"/>
              <a:gd name="T85" fmla="*/ 799 h 1671"/>
              <a:gd name="T86" fmla="*/ 124 w 1279"/>
              <a:gd name="T87" fmla="*/ 814 h 1671"/>
              <a:gd name="T88" fmla="*/ 119 w 1279"/>
              <a:gd name="T89" fmla="*/ 937 h 1671"/>
              <a:gd name="T90" fmla="*/ 141 w 1279"/>
              <a:gd name="T91" fmla="*/ 1071 h 1671"/>
              <a:gd name="T92" fmla="*/ 121 w 1279"/>
              <a:gd name="T93" fmla="*/ 1188 h 1671"/>
              <a:gd name="T94" fmla="*/ 129 w 1279"/>
              <a:gd name="T95" fmla="*/ 1185 h 1671"/>
              <a:gd name="T96" fmla="*/ 182 w 1279"/>
              <a:gd name="T97" fmla="*/ 656 h 1671"/>
              <a:gd name="T98" fmla="*/ 189 w 1279"/>
              <a:gd name="T99" fmla="*/ 799 h 1671"/>
              <a:gd name="T100" fmla="*/ 199 w 1279"/>
              <a:gd name="T101" fmla="*/ 937 h 1671"/>
              <a:gd name="T102" fmla="*/ 199 w 1279"/>
              <a:gd name="T103" fmla="*/ 957 h 1671"/>
              <a:gd name="T104" fmla="*/ 184 w 1279"/>
              <a:gd name="T105" fmla="*/ 1185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 h="1671">
                <a:moveTo>
                  <a:pt x="1279" y="1154"/>
                </a:moveTo>
                <a:lnTo>
                  <a:pt x="1182" y="1178"/>
                </a:lnTo>
                <a:lnTo>
                  <a:pt x="1100" y="1212"/>
                </a:lnTo>
                <a:lnTo>
                  <a:pt x="1063" y="1212"/>
                </a:lnTo>
                <a:lnTo>
                  <a:pt x="1063" y="988"/>
                </a:lnTo>
                <a:lnTo>
                  <a:pt x="933" y="988"/>
                </a:lnTo>
                <a:lnTo>
                  <a:pt x="933" y="933"/>
                </a:lnTo>
                <a:lnTo>
                  <a:pt x="894" y="933"/>
                </a:lnTo>
                <a:lnTo>
                  <a:pt x="894" y="877"/>
                </a:lnTo>
                <a:lnTo>
                  <a:pt x="783" y="877"/>
                </a:lnTo>
                <a:lnTo>
                  <a:pt x="783" y="933"/>
                </a:lnTo>
                <a:lnTo>
                  <a:pt x="712" y="933"/>
                </a:lnTo>
                <a:lnTo>
                  <a:pt x="712" y="988"/>
                </a:lnTo>
                <a:lnTo>
                  <a:pt x="671" y="988"/>
                </a:lnTo>
                <a:lnTo>
                  <a:pt x="671" y="1183"/>
                </a:lnTo>
                <a:lnTo>
                  <a:pt x="659" y="1180"/>
                </a:lnTo>
                <a:lnTo>
                  <a:pt x="618" y="1188"/>
                </a:lnTo>
                <a:lnTo>
                  <a:pt x="577" y="1207"/>
                </a:lnTo>
                <a:lnTo>
                  <a:pt x="543" y="1236"/>
                </a:lnTo>
                <a:lnTo>
                  <a:pt x="519" y="1275"/>
                </a:lnTo>
                <a:lnTo>
                  <a:pt x="506" y="1309"/>
                </a:lnTo>
                <a:lnTo>
                  <a:pt x="315" y="1309"/>
                </a:lnTo>
                <a:lnTo>
                  <a:pt x="303" y="1314"/>
                </a:lnTo>
                <a:lnTo>
                  <a:pt x="303" y="1336"/>
                </a:lnTo>
                <a:lnTo>
                  <a:pt x="247" y="1333"/>
                </a:lnTo>
                <a:lnTo>
                  <a:pt x="243" y="520"/>
                </a:lnTo>
                <a:lnTo>
                  <a:pt x="243" y="520"/>
                </a:lnTo>
                <a:lnTo>
                  <a:pt x="240" y="520"/>
                </a:lnTo>
                <a:lnTo>
                  <a:pt x="235" y="517"/>
                </a:lnTo>
                <a:lnTo>
                  <a:pt x="230" y="517"/>
                </a:lnTo>
                <a:lnTo>
                  <a:pt x="230" y="517"/>
                </a:lnTo>
                <a:lnTo>
                  <a:pt x="230" y="510"/>
                </a:lnTo>
                <a:lnTo>
                  <a:pt x="228" y="507"/>
                </a:lnTo>
                <a:lnTo>
                  <a:pt x="221" y="507"/>
                </a:lnTo>
                <a:lnTo>
                  <a:pt x="209" y="507"/>
                </a:lnTo>
                <a:lnTo>
                  <a:pt x="194" y="505"/>
                </a:lnTo>
                <a:lnTo>
                  <a:pt x="184" y="505"/>
                </a:lnTo>
                <a:lnTo>
                  <a:pt x="184" y="500"/>
                </a:lnTo>
                <a:lnTo>
                  <a:pt x="192" y="500"/>
                </a:lnTo>
                <a:lnTo>
                  <a:pt x="211" y="500"/>
                </a:lnTo>
                <a:lnTo>
                  <a:pt x="228" y="498"/>
                </a:lnTo>
                <a:lnTo>
                  <a:pt x="240" y="498"/>
                </a:lnTo>
                <a:lnTo>
                  <a:pt x="247" y="495"/>
                </a:lnTo>
                <a:lnTo>
                  <a:pt x="247" y="493"/>
                </a:lnTo>
                <a:lnTo>
                  <a:pt x="247" y="490"/>
                </a:lnTo>
                <a:lnTo>
                  <a:pt x="240" y="488"/>
                </a:lnTo>
                <a:lnTo>
                  <a:pt x="228" y="486"/>
                </a:lnTo>
                <a:lnTo>
                  <a:pt x="211" y="486"/>
                </a:lnTo>
                <a:lnTo>
                  <a:pt x="189" y="486"/>
                </a:lnTo>
                <a:lnTo>
                  <a:pt x="184" y="486"/>
                </a:lnTo>
                <a:lnTo>
                  <a:pt x="184" y="483"/>
                </a:lnTo>
                <a:lnTo>
                  <a:pt x="187" y="483"/>
                </a:lnTo>
                <a:lnTo>
                  <a:pt x="192" y="481"/>
                </a:lnTo>
                <a:lnTo>
                  <a:pt x="194" y="481"/>
                </a:lnTo>
                <a:lnTo>
                  <a:pt x="194" y="478"/>
                </a:lnTo>
                <a:lnTo>
                  <a:pt x="194" y="469"/>
                </a:lnTo>
                <a:lnTo>
                  <a:pt x="192" y="459"/>
                </a:lnTo>
                <a:lnTo>
                  <a:pt x="192" y="449"/>
                </a:lnTo>
                <a:lnTo>
                  <a:pt x="192" y="439"/>
                </a:lnTo>
                <a:lnTo>
                  <a:pt x="192" y="432"/>
                </a:lnTo>
                <a:lnTo>
                  <a:pt x="192" y="430"/>
                </a:lnTo>
                <a:lnTo>
                  <a:pt x="192" y="430"/>
                </a:lnTo>
                <a:lnTo>
                  <a:pt x="189" y="427"/>
                </a:lnTo>
                <a:lnTo>
                  <a:pt x="184" y="427"/>
                </a:lnTo>
                <a:lnTo>
                  <a:pt x="182" y="427"/>
                </a:lnTo>
                <a:lnTo>
                  <a:pt x="182" y="427"/>
                </a:lnTo>
                <a:lnTo>
                  <a:pt x="184" y="427"/>
                </a:lnTo>
                <a:lnTo>
                  <a:pt x="189" y="427"/>
                </a:lnTo>
                <a:lnTo>
                  <a:pt x="189" y="427"/>
                </a:lnTo>
                <a:lnTo>
                  <a:pt x="199" y="427"/>
                </a:lnTo>
                <a:lnTo>
                  <a:pt x="204" y="425"/>
                </a:lnTo>
                <a:lnTo>
                  <a:pt x="204" y="425"/>
                </a:lnTo>
                <a:lnTo>
                  <a:pt x="204" y="425"/>
                </a:lnTo>
                <a:lnTo>
                  <a:pt x="209" y="425"/>
                </a:lnTo>
                <a:lnTo>
                  <a:pt x="214" y="425"/>
                </a:lnTo>
                <a:lnTo>
                  <a:pt x="214" y="425"/>
                </a:lnTo>
                <a:lnTo>
                  <a:pt x="214" y="425"/>
                </a:lnTo>
                <a:lnTo>
                  <a:pt x="218" y="425"/>
                </a:lnTo>
                <a:lnTo>
                  <a:pt x="221" y="422"/>
                </a:lnTo>
                <a:lnTo>
                  <a:pt x="221" y="422"/>
                </a:lnTo>
                <a:lnTo>
                  <a:pt x="221" y="422"/>
                </a:lnTo>
                <a:lnTo>
                  <a:pt x="221" y="422"/>
                </a:lnTo>
                <a:lnTo>
                  <a:pt x="230" y="418"/>
                </a:lnTo>
                <a:lnTo>
                  <a:pt x="233" y="418"/>
                </a:lnTo>
                <a:lnTo>
                  <a:pt x="233" y="418"/>
                </a:lnTo>
                <a:lnTo>
                  <a:pt x="235" y="415"/>
                </a:lnTo>
                <a:lnTo>
                  <a:pt x="235" y="413"/>
                </a:lnTo>
                <a:lnTo>
                  <a:pt x="235" y="413"/>
                </a:lnTo>
                <a:lnTo>
                  <a:pt x="235" y="410"/>
                </a:lnTo>
                <a:lnTo>
                  <a:pt x="235" y="410"/>
                </a:lnTo>
                <a:lnTo>
                  <a:pt x="221" y="403"/>
                </a:lnTo>
                <a:lnTo>
                  <a:pt x="218" y="403"/>
                </a:lnTo>
                <a:lnTo>
                  <a:pt x="209" y="401"/>
                </a:lnTo>
                <a:lnTo>
                  <a:pt x="197" y="401"/>
                </a:lnTo>
                <a:lnTo>
                  <a:pt x="194" y="401"/>
                </a:lnTo>
                <a:lnTo>
                  <a:pt x="189" y="398"/>
                </a:lnTo>
                <a:lnTo>
                  <a:pt x="187" y="396"/>
                </a:lnTo>
                <a:lnTo>
                  <a:pt x="182" y="393"/>
                </a:lnTo>
                <a:lnTo>
                  <a:pt x="180" y="391"/>
                </a:lnTo>
                <a:lnTo>
                  <a:pt x="177" y="386"/>
                </a:lnTo>
                <a:lnTo>
                  <a:pt x="175" y="381"/>
                </a:lnTo>
                <a:lnTo>
                  <a:pt x="172" y="379"/>
                </a:lnTo>
                <a:lnTo>
                  <a:pt x="170" y="374"/>
                </a:lnTo>
                <a:lnTo>
                  <a:pt x="170" y="374"/>
                </a:lnTo>
                <a:lnTo>
                  <a:pt x="168" y="374"/>
                </a:lnTo>
                <a:lnTo>
                  <a:pt x="168" y="374"/>
                </a:lnTo>
                <a:lnTo>
                  <a:pt x="168" y="245"/>
                </a:lnTo>
                <a:lnTo>
                  <a:pt x="168" y="245"/>
                </a:lnTo>
                <a:lnTo>
                  <a:pt x="165" y="243"/>
                </a:lnTo>
                <a:lnTo>
                  <a:pt x="165" y="243"/>
                </a:lnTo>
                <a:lnTo>
                  <a:pt x="163" y="243"/>
                </a:lnTo>
                <a:lnTo>
                  <a:pt x="163" y="146"/>
                </a:lnTo>
                <a:lnTo>
                  <a:pt x="163" y="146"/>
                </a:lnTo>
                <a:lnTo>
                  <a:pt x="163" y="146"/>
                </a:lnTo>
                <a:lnTo>
                  <a:pt x="160" y="146"/>
                </a:lnTo>
                <a:lnTo>
                  <a:pt x="160" y="146"/>
                </a:lnTo>
                <a:lnTo>
                  <a:pt x="160" y="65"/>
                </a:lnTo>
                <a:lnTo>
                  <a:pt x="160" y="63"/>
                </a:lnTo>
                <a:lnTo>
                  <a:pt x="158" y="63"/>
                </a:lnTo>
                <a:lnTo>
                  <a:pt x="158" y="63"/>
                </a:lnTo>
                <a:lnTo>
                  <a:pt x="158" y="63"/>
                </a:lnTo>
                <a:lnTo>
                  <a:pt x="158" y="0"/>
                </a:lnTo>
                <a:lnTo>
                  <a:pt x="158" y="0"/>
                </a:lnTo>
                <a:lnTo>
                  <a:pt x="155" y="0"/>
                </a:lnTo>
                <a:lnTo>
                  <a:pt x="155" y="0"/>
                </a:lnTo>
                <a:lnTo>
                  <a:pt x="155" y="0"/>
                </a:lnTo>
                <a:lnTo>
                  <a:pt x="155" y="0"/>
                </a:lnTo>
                <a:lnTo>
                  <a:pt x="155" y="0"/>
                </a:lnTo>
                <a:lnTo>
                  <a:pt x="155" y="0"/>
                </a:lnTo>
                <a:lnTo>
                  <a:pt x="153" y="0"/>
                </a:lnTo>
                <a:lnTo>
                  <a:pt x="153" y="0"/>
                </a:lnTo>
                <a:lnTo>
                  <a:pt x="153" y="0"/>
                </a:lnTo>
                <a:lnTo>
                  <a:pt x="153" y="2"/>
                </a:lnTo>
                <a:lnTo>
                  <a:pt x="153" y="2"/>
                </a:lnTo>
                <a:lnTo>
                  <a:pt x="153" y="63"/>
                </a:lnTo>
                <a:lnTo>
                  <a:pt x="153" y="63"/>
                </a:lnTo>
                <a:lnTo>
                  <a:pt x="153" y="63"/>
                </a:lnTo>
                <a:lnTo>
                  <a:pt x="151" y="65"/>
                </a:lnTo>
                <a:lnTo>
                  <a:pt x="151" y="65"/>
                </a:lnTo>
                <a:lnTo>
                  <a:pt x="151" y="65"/>
                </a:lnTo>
                <a:lnTo>
                  <a:pt x="151" y="146"/>
                </a:lnTo>
                <a:lnTo>
                  <a:pt x="151" y="146"/>
                </a:lnTo>
                <a:lnTo>
                  <a:pt x="151" y="146"/>
                </a:lnTo>
                <a:lnTo>
                  <a:pt x="148" y="146"/>
                </a:lnTo>
                <a:lnTo>
                  <a:pt x="148" y="146"/>
                </a:lnTo>
                <a:lnTo>
                  <a:pt x="148" y="243"/>
                </a:lnTo>
                <a:lnTo>
                  <a:pt x="148" y="243"/>
                </a:lnTo>
                <a:lnTo>
                  <a:pt x="146" y="245"/>
                </a:lnTo>
                <a:lnTo>
                  <a:pt x="146" y="245"/>
                </a:lnTo>
                <a:lnTo>
                  <a:pt x="146" y="374"/>
                </a:lnTo>
                <a:lnTo>
                  <a:pt x="146" y="374"/>
                </a:lnTo>
                <a:lnTo>
                  <a:pt x="143" y="374"/>
                </a:lnTo>
                <a:lnTo>
                  <a:pt x="143" y="374"/>
                </a:lnTo>
                <a:lnTo>
                  <a:pt x="141" y="379"/>
                </a:lnTo>
                <a:lnTo>
                  <a:pt x="141" y="384"/>
                </a:lnTo>
                <a:lnTo>
                  <a:pt x="138" y="386"/>
                </a:lnTo>
                <a:lnTo>
                  <a:pt x="136" y="391"/>
                </a:lnTo>
                <a:lnTo>
                  <a:pt x="131" y="393"/>
                </a:lnTo>
                <a:lnTo>
                  <a:pt x="129" y="396"/>
                </a:lnTo>
                <a:lnTo>
                  <a:pt x="124" y="398"/>
                </a:lnTo>
                <a:lnTo>
                  <a:pt x="121" y="401"/>
                </a:lnTo>
                <a:lnTo>
                  <a:pt x="117" y="401"/>
                </a:lnTo>
                <a:lnTo>
                  <a:pt x="105" y="403"/>
                </a:lnTo>
                <a:lnTo>
                  <a:pt x="97" y="403"/>
                </a:lnTo>
                <a:lnTo>
                  <a:pt x="92" y="405"/>
                </a:lnTo>
                <a:lnTo>
                  <a:pt x="80" y="413"/>
                </a:lnTo>
                <a:lnTo>
                  <a:pt x="80" y="413"/>
                </a:lnTo>
                <a:lnTo>
                  <a:pt x="80" y="418"/>
                </a:lnTo>
                <a:lnTo>
                  <a:pt x="80" y="418"/>
                </a:lnTo>
                <a:lnTo>
                  <a:pt x="80" y="420"/>
                </a:lnTo>
                <a:lnTo>
                  <a:pt x="85" y="420"/>
                </a:lnTo>
                <a:lnTo>
                  <a:pt x="95" y="425"/>
                </a:lnTo>
                <a:lnTo>
                  <a:pt x="95" y="425"/>
                </a:lnTo>
                <a:lnTo>
                  <a:pt x="95" y="425"/>
                </a:lnTo>
                <a:lnTo>
                  <a:pt x="100" y="425"/>
                </a:lnTo>
                <a:lnTo>
                  <a:pt x="100" y="425"/>
                </a:lnTo>
                <a:lnTo>
                  <a:pt x="102" y="425"/>
                </a:lnTo>
                <a:lnTo>
                  <a:pt x="102" y="425"/>
                </a:lnTo>
                <a:lnTo>
                  <a:pt x="107" y="427"/>
                </a:lnTo>
                <a:lnTo>
                  <a:pt x="112" y="427"/>
                </a:lnTo>
                <a:lnTo>
                  <a:pt x="112" y="427"/>
                </a:lnTo>
                <a:lnTo>
                  <a:pt x="119" y="427"/>
                </a:lnTo>
                <a:lnTo>
                  <a:pt x="124" y="427"/>
                </a:lnTo>
                <a:lnTo>
                  <a:pt x="124" y="427"/>
                </a:lnTo>
                <a:lnTo>
                  <a:pt x="124" y="427"/>
                </a:lnTo>
                <a:lnTo>
                  <a:pt x="129" y="427"/>
                </a:lnTo>
                <a:lnTo>
                  <a:pt x="129" y="427"/>
                </a:lnTo>
                <a:lnTo>
                  <a:pt x="126" y="430"/>
                </a:lnTo>
                <a:lnTo>
                  <a:pt x="121" y="430"/>
                </a:lnTo>
                <a:lnTo>
                  <a:pt x="119" y="430"/>
                </a:lnTo>
                <a:lnTo>
                  <a:pt x="119" y="432"/>
                </a:lnTo>
                <a:lnTo>
                  <a:pt x="119" y="439"/>
                </a:lnTo>
                <a:lnTo>
                  <a:pt x="119" y="449"/>
                </a:lnTo>
                <a:lnTo>
                  <a:pt x="119" y="459"/>
                </a:lnTo>
                <a:lnTo>
                  <a:pt x="119" y="469"/>
                </a:lnTo>
                <a:lnTo>
                  <a:pt x="119" y="478"/>
                </a:lnTo>
                <a:lnTo>
                  <a:pt x="119" y="481"/>
                </a:lnTo>
                <a:lnTo>
                  <a:pt x="121" y="481"/>
                </a:lnTo>
                <a:lnTo>
                  <a:pt x="124" y="483"/>
                </a:lnTo>
                <a:lnTo>
                  <a:pt x="129" y="483"/>
                </a:lnTo>
                <a:lnTo>
                  <a:pt x="131" y="483"/>
                </a:lnTo>
                <a:lnTo>
                  <a:pt x="131" y="486"/>
                </a:lnTo>
                <a:lnTo>
                  <a:pt x="119" y="486"/>
                </a:lnTo>
                <a:lnTo>
                  <a:pt x="100" y="486"/>
                </a:lnTo>
                <a:lnTo>
                  <a:pt x="83" y="488"/>
                </a:lnTo>
                <a:lnTo>
                  <a:pt x="73" y="490"/>
                </a:lnTo>
                <a:lnTo>
                  <a:pt x="66" y="490"/>
                </a:lnTo>
                <a:lnTo>
                  <a:pt x="66" y="495"/>
                </a:lnTo>
                <a:lnTo>
                  <a:pt x="68" y="498"/>
                </a:lnTo>
                <a:lnTo>
                  <a:pt x="75" y="498"/>
                </a:lnTo>
                <a:lnTo>
                  <a:pt x="88" y="500"/>
                </a:lnTo>
                <a:lnTo>
                  <a:pt x="105" y="500"/>
                </a:lnTo>
                <a:lnTo>
                  <a:pt x="124" y="500"/>
                </a:lnTo>
                <a:lnTo>
                  <a:pt x="131" y="500"/>
                </a:lnTo>
                <a:lnTo>
                  <a:pt x="131" y="505"/>
                </a:lnTo>
                <a:lnTo>
                  <a:pt x="121" y="507"/>
                </a:lnTo>
                <a:lnTo>
                  <a:pt x="107" y="507"/>
                </a:lnTo>
                <a:lnTo>
                  <a:pt x="95" y="507"/>
                </a:lnTo>
                <a:lnTo>
                  <a:pt x="88" y="510"/>
                </a:lnTo>
                <a:lnTo>
                  <a:pt x="88" y="510"/>
                </a:lnTo>
                <a:lnTo>
                  <a:pt x="88" y="520"/>
                </a:lnTo>
                <a:lnTo>
                  <a:pt x="85" y="520"/>
                </a:lnTo>
                <a:lnTo>
                  <a:pt x="80" y="520"/>
                </a:lnTo>
                <a:lnTo>
                  <a:pt x="75" y="520"/>
                </a:lnTo>
                <a:lnTo>
                  <a:pt x="73" y="520"/>
                </a:lnTo>
                <a:lnTo>
                  <a:pt x="73" y="520"/>
                </a:lnTo>
                <a:lnTo>
                  <a:pt x="78" y="1331"/>
                </a:lnTo>
                <a:lnTo>
                  <a:pt x="27" y="1333"/>
                </a:lnTo>
                <a:lnTo>
                  <a:pt x="27" y="1350"/>
                </a:lnTo>
                <a:lnTo>
                  <a:pt x="0" y="1353"/>
                </a:lnTo>
                <a:lnTo>
                  <a:pt x="0" y="1671"/>
                </a:lnTo>
                <a:lnTo>
                  <a:pt x="1279" y="1671"/>
                </a:lnTo>
                <a:lnTo>
                  <a:pt x="1279" y="1154"/>
                </a:lnTo>
                <a:close/>
                <a:moveTo>
                  <a:pt x="126" y="498"/>
                </a:moveTo>
                <a:lnTo>
                  <a:pt x="124" y="498"/>
                </a:lnTo>
                <a:lnTo>
                  <a:pt x="121" y="498"/>
                </a:lnTo>
                <a:lnTo>
                  <a:pt x="119" y="498"/>
                </a:lnTo>
                <a:lnTo>
                  <a:pt x="117" y="498"/>
                </a:lnTo>
                <a:lnTo>
                  <a:pt x="119" y="498"/>
                </a:lnTo>
                <a:lnTo>
                  <a:pt x="121" y="498"/>
                </a:lnTo>
                <a:lnTo>
                  <a:pt x="124" y="498"/>
                </a:lnTo>
                <a:lnTo>
                  <a:pt x="126" y="498"/>
                </a:lnTo>
                <a:lnTo>
                  <a:pt x="131" y="498"/>
                </a:lnTo>
                <a:lnTo>
                  <a:pt x="126" y="498"/>
                </a:lnTo>
                <a:close/>
                <a:moveTo>
                  <a:pt x="117" y="568"/>
                </a:moveTo>
                <a:lnTo>
                  <a:pt x="121" y="568"/>
                </a:lnTo>
                <a:lnTo>
                  <a:pt x="131" y="568"/>
                </a:lnTo>
                <a:lnTo>
                  <a:pt x="138" y="568"/>
                </a:lnTo>
                <a:lnTo>
                  <a:pt x="138" y="656"/>
                </a:lnTo>
                <a:lnTo>
                  <a:pt x="134" y="656"/>
                </a:lnTo>
                <a:lnTo>
                  <a:pt x="124" y="656"/>
                </a:lnTo>
                <a:lnTo>
                  <a:pt x="119" y="656"/>
                </a:lnTo>
                <a:lnTo>
                  <a:pt x="117" y="568"/>
                </a:lnTo>
                <a:close/>
                <a:moveTo>
                  <a:pt x="119" y="673"/>
                </a:moveTo>
                <a:lnTo>
                  <a:pt x="126" y="673"/>
                </a:lnTo>
                <a:lnTo>
                  <a:pt x="136" y="673"/>
                </a:lnTo>
                <a:lnTo>
                  <a:pt x="138" y="673"/>
                </a:lnTo>
                <a:lnTo>
                  <a:pt x="138" y="799"/>
                </a:lnTo>
                <a:lnTo>
                  <a:pt x="136" y="799"/>
                </a:lnTo>
                <a:lnTo>
                  <a:pt x="126" y="799"/>
                </a:lnTo>
                <a:lnTo>
                  <a:pt x="119" y="799"/>
                </a:lnTo>
                <a:lnTo>
                  <a:pt x="119" y="673"/>
                </a:lnTo>
                <a:close/>
                <a:moveTo>
                  <a:pt x="119" y="814"/>
                </a:moveTo>
                <a:lnTo>
                  <a:pt x="124" y="814"/>
                </a:lnTo>
                <a:lnTo>
                  <a:pt x="136" y="814"/>
                </a:lnTo>
                <a:lnTo>
                  <a:pt x="141" y="814"/>
                </a:lnTo>
                <a:lnTo>
                  <a:pt x="141" y="937"/>
                </a:lnTo>
                <a:lnTo>
                  <a:pt x="136" y="937"/>
                </a:lnTo>
                <a:lnTo>
                  <a:pt x="129" y="937"/>
                </a:lnTo>
                <a:lnTo>
                  <a:pt x="119" y="937"/>
                </a:lnTo>
                <a:lnTo>
                  <a:pt x="119" y="814"/>
                </a:lnTo>
                <a:close/>
                <a:moveTo>
                  <a:pt x="119" y="957"/>
                </a:moveTo>
                <a:lnTo>
                  <a:pt x="126" y="957"/>
                </a:lnTo>
                <a:lnTo>
                  <a:pt x="136" y="957"/>
                </a:lnTo>
                <a:lnTo>
                  <a:pt x="141" y="957"/>
                </a:lnTo>
                <a:lnTo>
                  <a:pt x="141" y="1071"/>
                </a:lnTo>
                <a:lnTo>
                  <a:pt x="138" y="1071"/>
                </a:lnTo>
                <a:lnTo>
                  <a:pt x="129" y="1071"/>
                </a:lnTo>
                <a:lnTo>
                  <a:pt x="121" y="1073"/>
                </a:lnTo>
                <a:lnTo>
                  <a:pt x="119" y="957"/>
                </a:lnTo>
                <a:close/>
                <a:moveTo>
                  <a:pt x="129" y="1185"/>
                </a:moveTo>
                <a:lnTo>
                  <a:pt x="121" y="1188"/>
                </a:lnTo>
                <a:lnTo>
                  <a:pt x="121" y="1095"/>
                </a:lnTo>
                <a:lnTo>
                  <a:pt x="126" y="1095"/>
                </a:lnTo>
                <a:lnTo>
                  <a:pt x="136" y="1095"/>
                </a:lnTo>
                <a:lnTo>
                  <a:pt x="141" y="1095"/>
                </a:lnTo>
                <a:lnTo>
                  <a:pt x="141" y="1185"/>
                </a:lnTo>
                <a:lnTo>
                  <a:pt x="129" y="1185"/>
                </a:lnTo>
                <a:close/>
                <a:moveTo>
                  <a:pt x="182" y="568"/>
                </a:moveTo>
                <a:lnTo>
                  <a:pt x="189" y="568"/>
                </a:lnTo>
                <a:lnTo>
                  <a:pt x="197" y="568"/>
                </a:lnTo>
                <a:lnTo>
                  <a:pt x="197" y="656"/>
                </a:lnTo>
                <a:lnTo>
                  <a:pt x="194" y="656"/>
                </a:lnTo>
                <a:lnTo>
                  <a:pt x="182" y="656"/>
                </a:lnTo>
                <a:lnTo>
                  <a:pt x="182" y="568"/>
                </a:lnTo>
                <a:close/>
                <a:moveTo>
                  <a:pt x="182" y="673"/>
                </a:moveTo>
                <a:lnTo>
                  <a:pt x="189" y="673"/>
                </a:lnTo>
                <a:lnTo>
                  <a:pt x="197" y="673"/>
                </a:lnTo>
                <a:lnTo>
                  <a:pt x="199" y="799"/>
                </a:lnTo>
                <a:lnTo>
                  <a:pt x="189" y="799"/>
                </a:lnTo>
                <a:lnTo>
                  <a:pt x="182" y="799"/>
                </a:lnTo>
                <a:lnTo>
                  <a:pt x="182" y="673"/>
                </a:lnTo>
                <a:close/>
                <a:moveTo>
                  <a:pt x="182" y="814"/>
                </a:moveTo>
                <a:lnTo>
                  <a:pt x="194" y="814"/>
                </a:lnTo>
                <a:lnTo>
                  <a:pt x="199" y="814"/>
                </a:lnTo>
                <a:lnTo>
                  <a:pt x="199" y="937"/>
                </a:lnTo>
                <a:lnTo>
                  <a:pt x="192" y="937"/>
                </a:lnTo>
                <a:lnTo>
                  <a:pt x="184" y="937"/>
                </a:lnTo>
                <a:lnTo>
                  <a:pt x="182" y="814"/>
                </a:lnTo>
                <a:close/>
                <a:moveTo>
                  <a:pt x="184" y="957"/>
                </a:moveTo>
                <a:lnTo>
                  <a:pt x="194" y="957"/>
                </a:lnTo>
                <a:lnTo>
                  <a:pt x="199" y="957"/>
                </a:lnTo>
                <a:lnTo>
                  <a:pt x="199" y="1071"/>
                </a:lnTo>
                <a:lnTo>
                  <a:pt x="192" y="1071"/>
                </a:lnTo>
                <a:lnTo>
                  <a:pt x="184" y="1071"/>
                </a:lnTo>
                <a:lnTo>
                  <a:pt x="184" y="957"/>
                </a:lnTo>
                <a:close/>
                <a:moveTo>
                  <a:pt x="199" y="1188"/>
                </a:moveTo>
                <a:lnTo>
                  <a:pt x="184" y="1185"/>
                </a:lnTo>
                <a:lnTo>
                  <a:pt x="184" y="1098"/>
                </a:lnTo>
                <a:lnTo>
                  <a:pt x="197" y="1098"/>
                </a:lnTo>
                <a:lnTo>
                  <a:pt x="199" y="1098"/>
                </a:lnTo>
                <a:lnTo>
                  <a:pt x="201" y="1188"/>
                </a:lnTo>
                <a:lnTo>
                  <a:pt x="199" y="1188"/>
                </a:lnTo>
                <a:close/>
              </a:path>
            </a:pathLst>
          </a:cu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7280" y="5073805"/>
            <a:ext cx="4798109" cy="923330"/>
          </a:xfrm>
          <a:prstGeom prst="rect">
            <a:avLst/>
          </a:prstGeom>
          <a:noFill/>
        </p:spPr>
        <p:txBody>
          <a:bodyPr wrap="none" rtlCol="0">
            <a:spAutoFit/>
          </a:bodyPr>
          <a:lstStyle/>
          <a:p>
            <a:pPr algn="ctr" rtl="0"/>
            <a:r>
              <a:rPr lang="es-US" sz="5400" dirty="0">
                <a:solidFill>
                  <a:srgbClr val="44546A"/>
                </a:solidFill>
                <a:latin typeface="+mj-lt"/>
              </a:rPr>
              <a:t>Contáctenos:</a:t>
            </a:r>
            <a:endParaRPr lang="en-US" sz="5400" dirty="0">
              <a:solidFill>
                <a:srgbClr val="44546A"/>
              </a:solidFill>
              <a:latin typeface="+mj-lt"/>
            </a:endParaRPr>
          </a:p>
        </p:txBody>
      </p:sp>
      <p:sp>
        <p:nvSpPr>
          <p:cNvPr id="59" name="Oval 58"/>
          <p:cNvSpPr/>
          <p:nvPr/>
        </p:nvSpPr>
        <p:spPr>
          <a:xfrm>
            <a:off x="4457700" y="516667"/>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1200"/>
          </a:p>
        </p:txBody>
      </p:sp>
      <p:sp>
        <p:nvSpPr>
          <p:cNvPr id="60" name="Oval 59"/>
          <p:cNvSpPr/>
          <p:nvPr/>
        </p:nvSpPr>
        <p:spPr>
          <a:xfrm>
            <a:off x="4701225" y="793303"/>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lumMod val="50000"/>
                  <a:lumOff val="50000"/>
                </a:schemeClr>
              </a:solidFill>
            </a:endParaRPr>
          </a:p>
        </p:txBody>
      </p:sp>
      <p:pic>
        <p:nvPicPr>
          <p:cNvPr id="39" name="Picture 38" descr="saia-is-reaccredited-by-ansi-large1.jpg"/>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419100" y="401236"/>
            <a:ext cx="3810000" cy="2001050"/>
          </a:xfrm>
          <a:prstGeom prst="rect">
            <a:avLst/>
          </a:prstGeom>
        </p:spPr>
      </p:pic>
      <p:sp>
        <p:nvSpPr>
          <p:cNvPr id="40" name="TextBox 39"/>
          <p:cNvSpPr txBox="1"/>
          <p:nvPr/>
        </p:nvSpPr>
        <p:spPr>
          <a:xfrm>
            <a:off x="5105400" y="5041900"/>
            <a:ext cx="7010400" cy="1569660"/>
          </a:xfrm>
          <a:prstGeom prst="rect">
            <a:avLst/>
          </a:prstGeom>
          <a:noFill/>
        </p:spPr>
        <p:txBody>
          <a:bodyPr wrap="square" rtlCol="0">
            <a:spAutoFit/>
          </a:bodyPr>
          <a:lstStyle/>
          <a:p>
            <a:pPr rtl="0"/>
            <a:r>
              <a:rPr lang="es-US" sz="2400" cap="all">
                <a:solidFill>
                  <a:schemeClr val="tx2"/>
                </a:solidFill>
              </a:rPr>
              <a:t>Asociación de la industria de </a:t>
            </a:r>
            <a:br>
              <a:rPr lang="es-US" sz="2400" cap="all">
                <a:solidFill>
                  <a:schemeClr val="tx2"/>
                </a:solidFill>
              </a:rPr>
            </a:br>
            <a:r>
              <a:rPr lang="es-US" sz="2400" cap="all">
                <a:solidFill>
                  <a:schemeClr val="tx2"/>
                </a:solidFill>
              </a:rPr>
              <a:t>andamios y acceso </a:t>
            </a:r>
          </a:p>
          <a:p>
            <a:pPr rtl="0"/>
            <a:r>
              <a:rPr lang="es-US" sz="2400" dirty="0">
                <a:solidFill>
                  <a:schemeClr val="tx2"/>
                </a:solidFill>
              </a:rPr>
              <a:t>400 </a:t>
            </a:r>
            <a:r>
              <a:rPr lang="es-US" sz="2400" dirty="0" err="1">
                <a:solidFill>
                  <a:schemeClr val="tx2"/>
                </a:solidFill>
              </a:rPr>
              <a:t>Admiral</a:t>
            </a:r>
            <a:r>
              <a:rPr lang="es-US" sz="2400" dirty="0">
                <a:solidFill>
                  <a:schemeClr val="tx2"/>
                </a:solidFill>
              </a:rPr>
              <a:t> </a:t>
            </a:r>
            <a:r>
              <a:rPr lang="es-US" sz="2400" dirty="0" err="1">
                <a:solidFill>
                  <a:schemeClr val="tx2"/>
                </a:solidFill>
              </a:rPr>
              <a:t>Blvd</a:t>
            </a:r>
            <a:r>
              <a:rPr lang="es-US" sz="2400" dirty="0">
                <a:solidFill>
                  <a:schemeClr val="tx2"/>
                </a:solidFill>
              </a:rPr>
              <a:t>. Kansas City, MO 64106</a:t>
            </a:r>
          </a:p>
          <a:p>
            <a:pPr rtl="0"/>
            <a:r>
              <a:rPr lang="es-US" sz="2400" dirty="0">
                <a:solidFill>
                  <a:schemeClr val="tx2"/>
                </a:solidFill>
              </a:rPr>
              <a:t>816.595.4860   info@saiaonline.org</a:t>
            </a:r>
            <a:endParaRPr lang="en-US" sz="2400" dirty="0">
              <a:solidFill>
                <a:schemeClr val="tx2"/>
              </a:solidFill>
            </a:endParaRPr>
          </a:p>
        </p:txBody>
      </p:sp>
    </p:spTree>
    <p:extLst>
      <p:ext uri="{BB962C8B-B14F-4D97-AF65-F5344CB8AC3E}">
        <p14:creationId xmlns:p14="http://schemas.microsoft.com/office/powerpoint/2010/main" val="3466848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ppt_x"/>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2600"/>
                            </p:stCondLst>
                            <p:childTnLst>
                              <p:par>
                                <p:cTn id="42" presetID="0" presetClass="path" presetSubtype="0" accel="50000" decel="50000" fill="hold" grpId="0" nodeType="after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3" dur="2000" fill="hold"/>
                                        <p:tgtEl>
                                          <p:spTgt spid="5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C 0.03932 -0.00162 0.07864 -0.00301 0.13125 0.02037 C 0.18385 0.04375 0.26471 0.09004 0.31562 0.14074 C 0.36653 0.19143 0.40924 0.27662 0.43645 0.32407 C 0.46367 0.37152 0.47174 0.4081 0.47916 0.42592 " pathEditMode="relative" ptsTypes="aaaaA">
                                      <p:cBhvr>
                                        <p:cTn id="45" dur="2000" fill="hold"/>
                                        <p:tgtEl>
                                          <p:spTgt spid="60"/>
                                        </p:tgtEl>
                                        <p:attrNameLst>
                                          <p:attrName>ppt_x</p:attrName>
                                          <p:attrName>ppt_y</p:attrName>
                                        </p:attrNameLst>
                                      </p:cBhvr>
                                    </p:animMotion>
                                  </p:childTnLst>
                                </p:cTn>
                              </p:par>
                              <p:par>
                                <p:cTn id="46" presetID="10" presetClass="exit" presetSubtype="0" fill="hold" grpId="1" nodeType="withEffect">
                                  <p:stCondLst>
                                    <p:cond delay="0"/>
                                  </p:stCondLst>
                                  <p:childTnLst>
                                    <p:animEffect transition="out" filter="fade">
                                      <p:cBhvr>
                                        <p:cTn id="47" dur="2000"/>
                                        <p:tgtEl>
                                          <p:spTgt spid="59"/>
                                        </p:tgtEl>
                                      </p:cBhvr>
                                    </p:animEffect>
                                    <p:set>
                                      <p:cBhvr>
                                        <p:cTn id="48" dur="1" fill="hold">
                                          <p:stCondLst>
                                            <p:cond delay="1999"/>
                                          </p:stCondLst>
                                        </p:cTn>
                                        <p:tgtEl>
                                          <p:spTgt spid="5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60"/>
                                        </p:tgtEl>
                                      </p:cBhvr>
                                    </p:animEffect>
                                    <p:set>
                                      <p:cBhvr>
                                        <p:cTn id="51" dur="1" fill="hold">
                                          <p:stCondLst>
                                            <p:cond delay="1999"/>
                                          </p:stCondLst>
                                        </p:cTn>
                                        <p:tgtEl>
                                          <p:spTgt spid="60"/>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54" grpId="0"/>
      <p:bldP spid="59" grpId="0" animBg="1"/>
      <p:bldP spid="59" grpId="1" animBg="1"/>
      <p:bldP spid="60" grpId="0" animBg="1"/>
      <p:bldP spid="60" grpId="1"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60400" y="1918643"/>
            <a:ext cx="5689600" cy="4862870"/>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FÁCIL de armar</a:t>
            </a:r>
          </a:p>
          <a:p>
            <a:pPr marL="198000" indent="-198000" rtl="0">
              <a:spcAft>
                <a:spcPts val="600"/>
              </a:spcAft>
              <a:buFont typeface="Arial"/>
              <a:buChar char="•"/>
            </a:pPr>
            <a:r>
              <a:rPr lang="es-US" sz="2000" dirty="0">
                <a:solidFill>
                  <a:srgbClr val="595959"/>
                </a:solidFill>
              </a:rPr>
              <a:t>FUERTE</a:t>
            </a:r>
          </a:p>
          <a:p>
            <a:pPr marL="198000" indent="-198000" rtl="0">
              <a:spcAft>
                <a:spcPts val="600"/>
              </a:spcAft>
              <a:buFont typeface="Arial"/>
              <a:buChar char="•"/>
            </a:pPr>
            <a:r>
              <a:rPr lang="es-US" sz="2000" dirty="0">
                <a:solidFill>
                  <a:srgbClr val="595959"/>
                </a:solidFill>
              </a:rPr>
              <a:t>Fácil de </a:t>
            </a:r>
            <a:r>
              <a:rPr lang="es-US" sz="2000" cap="all" dirty="0">
                <a:solidFill>
                  <a:srgbClr val="595959"/>
                </a:solidFill>
              </a:rPr>
              <a:t>guardar</a:t>
            </a:r>
            <a:r>
              <a:rPr lang="es-US" sz="2000" dirty="0">
                <a:solidFill>
                  <a:srgbClr val="595959"/>
                </a:solidFill>
              </a:rPr>
              <a:t> y </a:t>
            </a:r>
            <a:r>
              <a:rPr lang="es-US" sz="2000" cap="all" dirty="0">
                <a:solidFill>
                  <a:srgbClr val="595959"/>
                </a:solidFill>
              </a:rPr>
              <a:t>transportar.</a:t>
            </a:r>
          </a:p>
          <a:p>
            <a:pPr marL="198000" indent="-198000" rtl="0">
              <a:buFont typeface="Arial"/>
              <a:buChar char="•"/>
            </a:pPr>
            <a:r>
              <a:rPr lang="es-US" sz="2000" dirty="0">
                <a:solidFill>
                  <a:srgbClr val="595959"/>
                </a:solidFill>
              </a:rPr>
              <a:t>Se puede construir </a:t>
            </a:r>
            <a:r>
              <a:rPr lang="es-US" sz="2000" cap="all" dirty="0">
                <a:solidFill>
                  <a:srgbClr val="595959"/>
                </a:solidFill>
              </a:rPr>
              <a:t>sin medición de   precisión</a:t>
            </a:r>
            <a:r>
              <a:rPr lang="es-US" sz="2000" dirty="0">
                <a:solidFill>
                  <a:srgbClr val="595959"/>
                </a:solidFill>
              </a:rPr>
              <a:t> </a:t>
            </a:r>
          </a:p>
          <a:p>
            <a:pPr marL="198000" indent="-198000" rtl="0">
              <a:spcAft>
                <a:spcPts val="600"/>
              </a:spcAft>
              <a:buFont typeface="Arial"/>
              <a:buChar char="•"/>
            </a:pPr>
            <a:r>
              <a:rPr lang="es-US" sz="2000" cap="all" dirty="0">
                <a:solidFill>
                  <a:srgbClr val="595959"/>
                </a:solidFill>
              </a:rPr>
              <a:t>más rápido</a:t>
            </a:r>
            <a:r>
              <a:rPr lang="es-US" sz="2000" dirty="0">
                <a:solidFill>
                  <a:srgbClr val="595959"/>
                </a:solidFill>
              </a:rPr>
              <a:t> de construir que los andamios de tubo y abrazadera</a:t>
            </a:r>
          </a:p>
          <a:p>
            <a:pPr marL="198000" indent="-198000" rtl="0">
              <a:spcAft>
                <a:spcPts val="600"/>
              </a:spcAft>
              <a:buFont typeface="Arial"/>
              <a:buChar char="•"/>
            </a:pPr>
            <a:r>
              <a:rPr lang="es-US" sz="2000" dirty="0">
                <a:solidFill>
                  <a:srgbClr val="595959"/>
                </a:solidFill>
              </a:rPr>
              <a:t>Múltiples </a:t>
            </a:r>
            <a:r>
              <a:rPr lang="es-US" sz="2000" cap="all" dirty="0">
                <a:solidFill>
                  <a:srgbClr val="595959"/>
                </a:solidFill>
              </a:rPr>
              <a:t>puntos de conexión </a:t>
            </a:r>
          </a:p>
          <a:p>
            <a:pPr marL="198000" indent="-198000" rtl="0">
              <a:buFont typeface="Arial"/>
              <a:buChar char="•"/>
            </a:pPr>
            <a:r>
              <a:rPr lang="es-US" sz="2000" dirty="0">
                <a:solidFill>
                  <a:srgbClr val="595959"/>
                </a:solidFill>
              </a:rPr>
              <a:t>Se adapta a formas</a:t>
            </a:r>
            <a:r>
              <a:rPr lang="es-US" sz="2000" cap="all" dirty="0">
                <a:solidFill>
                  <a:srgbClr val="595959"/>
                </a:solidFill>
              </a:rPr>
              <a:t> no </a:t>
            </a:r>
            <a:br>
              <a:rPr lang="es-US" sz="2000" cap="all" dirty="0">
                <a:solidFill>
                  <a:srgbClr val="595959"/>
                </a:solidFill>
              </a:rPr>
            </a:br>
            <a:r>
              <a:rPr lang="es-US" sz="2000" cap="all" dirty="0">
                <a:solidFill>
                  <a:srgbClr val="595959"/>
                </a:solidFill>
              </a:rPr>
              <a:t>rectangulares  </a:t>
            </a:r>
          </a:p>
          <a:p>
            <a:pPr marL="198000" indent="-198000" rtl="0">
              <a:buFont typeface="Arial"/>
              <a:buChar char="•"/>
            </a:pPr>
            <a:r>
              <a:rPr lang="en-US" sz="2000" cap="all" dirty="0">
                <a:solidFill>
                  <a:srgbClr val="595959"/>
                </a:solidFill>
              </a:rPr>
              <a:t>S</a:t>
            </a:r>
            <a:r>
              <a:rPr lang="en-US" sz="2000" dirty="0">
                <a:solidFill>
                  <a:srgbClr val="595959"/>
                </a:solidFill>
              </a:rPr>
              <a:t>e </a:t>
            </a:r>
            <a:r>
              <a:rPr sz="2000" dirty="0" err="1">
                <a:solidFill>
                  <a:srgbClr val="595959"/>
                </a:solidFill>
              </a:rPr>
              <a:t>puede</a:t>
            </a:r>
            <a:r>
              <a:rPr sz="2000" dirty="0">
                <a:solidFill>
                  <a:srgbClr val="595959"/>
                </a:solidFill>
              </a:rPr>
              <a:t> </a:t>
            </a:r>
            <a:r>
              <a:rPr sz="2000" dirty="0" err="1">
                <a:solidFill>
                  <a:srgbClr val="595959"/>
                </a:solidFill>
              </a:rPr>
              <a:t>usar</a:t>
            </a:r>
            <a:r>
              <a:rPr sz="2000" dirty="0">
                <a:solidFill>
                  <a:srgbClr val="595959"/>
                </a:solidFill>
              </a:rPr>
              <a:t> con</a:t>
            </a:r>
            <a:r>
              <a:rPr lang="es-US" sz="2000" cap="all" dirty="0">
                <a:solidFill>
                  <a:srgbClr val="595959"/>
                </a:solidFill>
              </a:rPr>
              <a:t>  componentes de tubos y abrazaderas </a:t>
            </a:r>
          </a:p>
          <a:p>
            <a:pPr marL="198000" indent="-198000" rtl="0">
              <a:spcAft>
                <a:spcPts val="600"/>
              </a:spcAft>
              <a:buFont typeface="Arial"/>
              <a:buChar char="•"/>
            </a:pPr>
            <a:r>
              <a:rPr lang="es-US" sz="2000" cap="all" dirty="0">
                <a:solidFill>
                  <a:srgbClr val="595959"/>
                </a:solidFill>
              </a:rPr>
              <a:t>variedad de longitudes</a:t>
            </a:r>
            <a:r>
              <a:rPr lang="es-US" sz="2000" dirty="0">
                <a:solidFill>
                  <a:srgbClr val="595959"/>
                </a:solidFill>
              </a:rPr>
              <a:t> disponibles</a:t>
            </a:r>
          </a:p>
          <a:p>
            <a:pPr marL="198000" indent="-198000" rtl="0">
              <a:spcAft>
                <a:spcPts val="600"/>
              </a:spcAft>
              <a:buFont typeface="Arial"/>
              <a:buChar char="•"/>
            </a:pPr>
            <a:endParaRPr lang="en-US" sz="2000" dirty="0">
              <a:solidFill>
                <a:schemeClr val="tx1">
                  <a:lumMod val="50000"/>
                  <a:lumOff val="50000"/>
                </a:schemeClr>
              </a:solidFill>
            </a:endParaRPr>
          </a:p>
        </p:txBody>
      </p:sp>
      <p:sp>
        <p:nvSpPr>
          <p:cNvPr id="10" name="TextBox 9"/>
          <p:cNvSpPr txBox="1"/>
          <p:nvPr/>
        </p:nvSpPr>
        <p:spPr>
          <a:xfrm>
            <a:off x="6032500" y="2134374"/>
            <a:ext cx="5820410" cy="4785926"/>
          </a:xfrm>
          <a:prstGeom prst="rect">
            <a:avLst/>
          </a:prstGeom>
          <a:noFill/>
        </p:spPr>
        <p:txBody>
          <a:bodyPr wrap="square" rtlCol="0" anchor="t" anchorCtr="0">
            <a:spAutoFit/>
          </a:bodyPr>
          <a:lstStyle/>
          <a:p>
            <a:pPr marL="357188" indent="-196850" rtl="0">
              <a:buFont typeface="Arial"/>
              <a:buChar char="•"/>
            </a:pPr>
            <a:r>
              <a:rPr lang="es-US" sz="2000" cap="all" dirty="0">
                <a:solidFill>
                  <a:srgbClr val="595959"/>
                </a:solidFill>
              </a:rPr>
              <a:t>se necesita más habilidad</a:t>
            </a:r>
            <a:r>
              <a:rPr lang="es-US" sz="2000" dirty="0">
                <a:solidFill>
                  <a:schemeClr val="tx1">
                    <a:lumMod val="50000"/>
                    <a:lumOff val="50000"/>
                  </a:schemeClr>
                </a:solidFill>
              </a:rPr>
              <a:t> </a:t>
            </a:r>
            <a:r>
              <a:rPr lang="es-US" sz="2000" dirty="0">
                <a:solidFill>
                  <a:srgbClr val="595959"/>
                </a:solidFill>
              </a:rPr>
              <a:t>para construir que los andamios reticulados</a:t>
            </a:r>
          </a:p>
          <a:p>
            <a:pPr marL="357188" indent="-196850" rtl="0">
              <a:spcAft>
                <a:spcPts val="600"/>
              </a:spcAft>
              <a:buFont typeface="Arial"/>
              <a:buChar char="•"/>
            </a:pPr>
            <a:r>
              <a:rPr lang="es-US" sz="2000" dirty="0">
                <a:solidFill>
                  <a:srgbClr val="595959"/>
                </a:solidFill>
              </a:rPr>
              <a:t>Requiere </a:t>
            </a:r>
            <a:r>
              <a:rPr lang="es-US" sz="2000" cap="all" dirty="0">
                <a:solidFill>
                  <a:srgbClr val="595959"/>
                </a:solidFill>
              </a:rPr>
              <a:t>muchos componentes</a:t>
            </a:r>
          </a:p>
          <a:p>
            <a:pPr marL="357188" indent="-196850" rtl="0">
              <a:spcAft>
                <a:spcPts val="600"/>
              </a:spcAft>
              <a:buFont typeface="Arial"/>
              <a:buChar char="•"/>
            </a:pPr>
            <a:r>
              <a:rPr lang="es-US" sz="2000" cap="all" dirty="0">
                <a:solidFill>
                  <a:srgbClr val="595959"/>
                </a:solidFill>
              </a:rPr>
              <a:t>No hay tantas</a:t>
            </a:r>
            <a:r>
              <a:rPr lang="es-US" sz="2000" dirty="0">
                <a:solidFill>
                  <a:srgbClr val="595959"/>
                </a:solidFill>
              </a:rPr>
              <a:t> </a:t>
            </a:r>
            <a:r>
              <a:rPr lang="es-US" sz="2000" cap="all" dirty="0">
                <a:solidFill>
                  <a:srgbClr val="595959"/>
                </a:solidFill>
              </a:rPr>
              <a:t>configuraciones</a:t>
            </a:r>
            <a:r>
              <a:rPr lang="es-US" sz="2000" dirty="0">
                <a:solidFill>
                  <a:srgbClr val="595959"/>
                </a:solidFill>
              </a:rPr>
              <a:t> posibles</a:t>
            </a:r>
          </a:p>
          <a:p>
            <a:pPr marL="357188" indent="-196850" rtl="0">
              <a:buFont typeface="Arial"/>
              <a:buChar char="•"/>
            </a:pPr>
            <a:r>
              <a:rPr lang="es-US" sz="2000" cap="all" dirty="0">
                <a:solidFill>
                  <a:srgbClr val="595959"/>
                </a:solidFill>
              </a:rPr>
              <a:t>Requiere</a:t>
            </a:r>
            <a:r>
              <a:rPr lang="es-US" sz="2000" dirty="0">
                <a:solidFill>
                  <a:srgbClr val="595959"/>
                </a:solidFill>
              </a:rPr>
              <a:t> muchos </a:t>
            </a:r>
            <a:r>
              <a:rPr lang="es-US" sz="2000" cap="all" dirty="0">
                <a:solidFill>
                  <a:srgbClr val="595959"/>
                </a:solidFill>
              </a:rPr>
              <a:t>tamaños diferentes </a:t>
            </a:r>
            <a:r>
              <a:rPr lang="es-US" sz="2000" dirty="0">
                <a:solidFill>
                  <a:srgbClr val="595959"/>
                </a:solidFill>
              </a:rPr>
              <a:t>de   componentes. </a:t>
            </a:r>
          </a:p>
          <a:p>
            <a:pPr marL="357188" indent="-196850" rtl="0">
              <a:buFont typeface="Arial"/>
              <a:buChar char="•"/>
            </a:pPr>
            <a:r>
              <a:rPr lang="es-US" sz="2000" cap="all" dirty="0">
                <a:solidFill>
                  <a:srgbClr val="595959"/>
                </a:solidFill>
              </a:rPr>
              <a:t>Algunos</a:t>
            </a:r>
            <a:r>
              <a:rPr lang="es-US" sz="2000" dirty="0">
                <a:solidFill>
                  <a:srgbClr val="595959"/>
                </a:solidFill>
              </a:rPr>
              <a:t> sistemas </a:t>
            </a:r>
            <a:r>
              <a:rPr lang="es-US" sz="2000" cap="all" dirty="0">
                <a:solidFill>
                  <a:srgbClr val="595959"/>
                </a:solidFill>
              </a:rPr>
              <a:t>solo pueden manejar cuatro (4) accesorios</a:t>
            </a:r>
            <a:r>
              <a:rPr lang="es-US" sz="2000" dirty="0">
                <a:solidFill>
                  <a:srgbClr val="595959"/>
                </a:solidFill>
              </a:rPr>
              <a:t> en el punto de conexión</a:t>
            </a: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a:p>
            <a:pPr rtl="0">
              <a:spcAft>
                <a:spcPts val="600"/>
              </a:spcAft>
              <a:buFont typeface="Arial"/>
              <a:buChar char="•"/>
            </a:pPr>
            <a:endParaRPr lang="en-US" sz="2000" dirty="0">
              <a:solidFill>
                <a:schemeClr val="tx1">
                  <a:lumMod val="50000"/>
                  <a:lumOff val="50000"/>
                </a:schemeClr>
              </a:solidFill>
            </a:endParaRP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491706" y="3898900"/>
            <a:ext cx="4953794" cy="7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83230" y="469900"/>
            <a:ext cx="6084570" cy="707886"/>
          </a:xfrm>
          <a:prstGeom prst="rect">
            <a:avLst/>
          </a:prstGeom>
          <a:noFill/>
        </p:spPr>
        <p:txBody>
          <a:bodyPr wrap="square" rtlCol="0">
            <a:spAutoFit/>
          </a:bodyPr>
          <a:lstStyle/>
          <a:p>
            <a:pPr algn="ctr" rtl="0"/>
            <a:r>
              <a:rPr lang="es-US" sz="3900" cap="all" dirty="0">
                <a:solidFill>
                  <a:schemeClr val="tx2"/>
                </a:solidFill>
              </a:rPr>
              <a:t>ANDAMIOS DE SISTEMA</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5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153938" y="504569"/>
            <a:ext cx="4522962" cy="5595926"/>
          </a:xfrm>
          <a:prstGeom prst="rect">
            <a:avLst/>
          </a:prstGeom>
        </p:spPr>
      </p:pic>
      <p:sp>
        <p:nvSpPr>
          <p:cNvPr id="52" name="TextBox 51"/>
          <p:cNvSpPr txBox="1"/>
          <p:nvPr/>
        </p:nvSpPr>
        <p:spPr>
          <a:xfrm>
            <a:off x="7024245" y="2357995"/>
            <a:ext cx="3855543" cy="2123658"/>
          </a:xfrm>
          <a:prstGeom prst="rect">
            <a:avLst/>
          </a:prstGeom>
          <a:noFill/>
        </p:spPr>
        <p:txBody>
          <a:bodyPr wrap="none" rtlCol="0">
            <a:spAutoFit/>
          </a:bodyPr>
          <a:lstStyle/>
          <a:p>
            <a:pPr rtl="0"/>
            <a:r>
              <a:rPr lang="es-US" sz="4400" cap="all" dirty="0">
                <a:solidFill>
                  <a:srgbClr val="44546A"/>
                </a:solidFill>
                <a:latin typeface="+mj-lt"/>
              </a:rPr>
              <a:t>Tubo y </a:t>
            </a:r>
            <a:br>
              <a:rPr lang="es-US" sz="4400" cap="all" dirty="0">
                <a:solidFill>
                  <a:srgbClr val="44546A"/>
                </a:solidFill>
                <a:latin typeface="+mj-lt"/>
              </a:rPr>
            </a:br>
            <a:r>
              <a:rPr lang="es-US" sz="4400" cap="all" dirty="0">
                <a:solidFill>
                  <a:srgbClr val="44546A"/>
                </a:solidFill>
                <a:latin typeface="+mj-lt"/>
              </a:rPr>
              <a:t>abrazadera</a:t>
            </a:r>
          </a:p>
          <a:p>
            <a:pPr rtl="0"/>
            <a:r>
              <a:rPr lang="es-US" sz="4400" cap="all" dirty="0">
                <a:solidFill>
                  <a:srgbClr val="44546A"/>
                </a:solidFill>
                <a:latin typeface="+mj-lt"/>
              </a:rPr>
              <a:t>Andamios</a:t>
            </a:r>
            <a:endParaRPr lang="en-US" sz="4400" cap="all" dirty="0">
              <a:solidFill>
                <a:srgbClr val="44546A"/>
              </a:solidFill>
              <a:latin typeface="+mj-lt"/>
            </a:endParaRPr>
          </a:p>
        </p:txBody>
      </p:sp>
      <p:sp>
        <p:nvSpPr>
          <p:cNvPr id="18" name="TextBox 17"/>
          <p:cNvSpPr txBox="1"/>
          <p:nvPr/>
        </p:nvSpPr>
        <p:spPr>
          <a:xfrm>
            <a:off x="7009775" y="4419600"/>
            <a:ext cx="4724400" cy="1200328"/>
          </a:xfrm>
          <a:prstGeom prst="rect">
            <a:avLst/>
          </a:prstGeom>
          <a:noFill/>
        </p:spPr>
        <p:txBody>
          <a:bodyPr wrap="square" rtlCol="0">
            <a:spAutoFit/>
          </a:bodyPr>
          <a:lstStyle/>
          <a:p>
            <a:pPr rtl="0"/>
            <a:r>
              <a:rPr lang="es-US" sz="2400">
                <a:solidFill>
                  <a:srgbClr val="595959"/>
                </a:solidFill>
              </a:rPr>
              <a:t>Los andamios de tubos y abrazaderas son flexibles y adecuados para acceder a áreas de trabajo irregulares. </a:t>
            </a:r>
          </a:p>
        </p:txBody>
      </p:sp>
      <p:grpSp>
        <p:nvGrpSpPr>
          <p:cNvPr id="23" name="Group 22">
            <a:extLst>
              <a:ext uri="{FF2B5EF4-FFF2-40B4-BE49-F238E27FC236}">
                <a16:creationId xmlns:a16="http://schemas.microsoft.com/office/drawing/2014/main" id="{30250CD4-4001-CD4E-95CA-4B31403ADA59}"/>
              </a:ext>
            </a:extLst>
          </p:cNvPr>
          <p:cNvGrpSpPr/>
          <p:nvPr/>
        </p:nvGrpSpPr>
        <p:grpSpPr>
          <a:xfrm>
            <a:off x="3242733" y="493295"/>
            <a:ext cx="1035050" cy="514499"/>
            <a:chOff x="3242733" y="493295"/>
            <a:chExt cx="1035050" cy="514499"/>
          </a:xfrm>
        </p:grpSpPr>
        <p:sp>
          <p:nvSpPr>
            <p:cNvPr id="3" name="TextBox 2">
              <a:extLst>
                <a:ext uri="{FF2B5EF4-FFF2-40B4-BE49-F238E27FC236}">
                  <a16:creationId xmlns:a16="http://schemas.microsoft.com/office/drawing/2014/main" id="{DB6FE3E6-E0A7-AF48-96ED-B501019737EF}"/>
                </a:ext>
              </a:extLst>
            </p:cNvPr>
            <p:cNvSpPr txBox="1"/>
            <p:nvPr/>
          </p:nvSpPr>
          <p:spPr>
            <a:xfrm>
              <a:off x="3242733" y="493295"/>
              <a:ext cx="1035050" cy="338554"/>
            </a:xfrm>
            <a:prstGeom prst="rect">
              <a:avLst/>
            </a:prstGeom>
            <a:noFill/>
          </p:spPr>
          <p:txBody>
            <a:bodyPr wrap="square" rtlCol="0">
              <a:spAutoFit/>
            </a:bodyPr>
            <a:lstStyle/>
            <a:p>
              <a:pPr rtl="0"/>
              <a:r>
                <a:rPr lang="es-US" sz="1600"/>
                <a:t>POSTE</a:t>
              </a:r>
            </a:p>
          </p:txBody>
        </p:sp>
        <p:cxnSp>
          <p:nvCxnSpPr>
            <p:cNvPr id="5" name="Straight Arrow Connector 4">
              <a:extLst>
                <a:ext uri="{FF2B5EF4-FFF2-40B4-BE49-F238E27FC236}">
                  <a16:creationId xmlns:a16="http://schemas.microsoft.com/office/drawing/2014/main" id="{82C24BAB-BBB7-7945-ABC0-EA2C84453C61}"/>
                </a:ext>
              </a:extLst>
            </p:cNvPr>
            <p:cNvCxnSpPr>
              <a:cxnSpLocks/>
              <a:stCxn id="3" idx="2"/>
            </p:cNvCxnSpPr>
            <p:nvPr/>
          </p:nvCxnSpPr>
          <p:spPr>
            <a:xfrm>
              <a:off x="3760258" y="831849"/>
              <a:ext cx="379765" cy="175945"/>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EC55771-F080-6E4D-A6E9-EE7BFAA95645}"/>
              </a:ext>
            </a:extLst>
          </p:cNvPr>
          <p:cNvGrpSpPr/>
          <p:nvPr/>
        </p:nvGrpSpPr>
        <p:grpSpPr>
          <a:xfrm>
            <a:off x="5283200" y="1660568"/>
            <a:ext cx="2683510" cy="799413"/>
            <a:chOff x="2370840" y="1146069"/>
            <a:chExt cx="2683510" cy="799413"/>
          </a:xfrm>
        </p:grpSpPr>
        <p:sp>
          <p:nvSpPr>
            <p:cNvPr id="26" name="TextBox 25">
              <a:extLst>
                <a:ext uri="{FF2B5EF4-FFF2-40B4-BE49-F238E27FC236}">
                  <a16:creationId xmlns:a16="http://schemas.microsoft.com/office/drawing/2014/main" id="{901A4467-4287-344B-A388-2BE97A3DC316}"/>
                </a:ext>
              </a:extLst>
            </p:cNvPr>
            <p:cNvSpPr txBox="1"/>
            <p:nvPr/>
          </p:nvSpPr>
          <p:spPr>
            <a:xfrm>
              <a:off x="2826718" y="1146069"/>
              <a:ext cx="2227632" cy="584775"/>
            </a:xfrm>
            <a:prstGeom prst="rect">
              <a:avLst/>
            </a:prstGeom>
            <a:noFill/>
          </p:spPr>
          <p:txBody>
            <a:bodyPr wrap="square" rtlCol="0">
              <a:spAutoFit/>
            </a:bodyPr>
            <a:lstStyle/>
            <a:p>
              <a:pPr rtl="0"/>
              <a:r>
                <a:rPr lang="es-US" sz="1600" dirty="0"/>
                <a:t>ABRAZADERAS EN ANGULO RECTO</a:t>
              </a:r>
            </a:p>
          </p:txBody>
        </p:sp>
        <p:cxnSp>
          <p:nvCxnSpPr>
            <p:cNvPr id="27" name="Straight Arrow Connector 26">
              <a:extLst>
                <a:ext uri="{FF2B5EF4-FFF2-40B4-BE49-F238E27FC236}">
                  <a16:creationId xmlns:a16="http://schemas.microsoft.com/office/drawing/2014/main" id="{9F346CDC-10E4-A144-8F33-39BD076BCE07}"/>
                </a:ext>
              </a:extLst>
            </p:cNvPr>
            <p:cNvCxnSpPr>
              <a:cxnSpLocks/>
            </p:cNvCxnSpPr>
            <p:nvPr/>
          </p:nvCxnSpPr>
          <p:spPr>
            <a:xfrm flipH="1">
              <a:off x="2370840" y="1682601"/>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AFCBE89-F70C-C24E-A2F4-C2BE229574D9}"/>
              </a:ext>
            </a:extLst>
          </p:cNvPr>
          <p:cNvGrpSpPr/>
          <p:nvPr/>
        </p:nvGrpSpPr>
        <p:grpSpPr>
          <a:xfrm>
            <a:off x="182880" y="919821"/>
            <a:ext cx="1345780" cy="411050"/>
            <a:chOff x="182880" y="919821"/>
            <a:chExt cx="1345780" cy="411050"/>
          </a:xfrm>
        </p:grpSpPr>
        <p:sp>
          <p:nvSpPr>
            <p:cNvPr id="31" name="TextBox 30">
              <a:extLst>
                <a:ext uri="{FF2B5EF4-FFF2-40B4-BE49-F238E27FC236}">
                  <a16:creationId xmlns:a16="http://schemas.microsoft.com/office/drawing/2014/main" id="{AFC230AB-B31F-604F-82E6-971934ED0B8D}"/>
                </a:ext>
              </a:extLst>
            </p:cNvPr>
            <p:cNvSpPr txBox="1"/>
            <p:nvPr/>
          </p:nvSpPr>
          <p:spPr>
            <a:xfrm>
              <a:off x="182880" y="919821"/>
              <a:ext cx="1345780" cy="338554"/>
            </a:xfrm>
            <a:prstGeom prst="rect">
              <a:avLst/>
            </a:prstGeom>
            <a:noFill/>
          </p:spPr>
          <p:txBody>
            <a:bodyPr wrap="square" rtlCol="0">
              <a:spAutoFit/>
            </a:bodyPr>
            <a:lstStyle/>
            <a:p>
              <a:pPr rtl="0"/>
              <a:r>
                <a:rPr lang="es-US" sz="1600" dirty="0"/>
                <a:t>CABALLETE</a:t>
              </a:r>
            </a:p>
          </p:txBody>
        </p:sp>
        <p:cxnSp>
          <p:nvCxnSpPr>
            <p:cNvPr id="32" name="Straight Arrow Connector 31">
              <a:extLst>
                <a:ext uri="{FF2B5EF4-FFF2-40B4-BE49-F238E27FC236}">
                  <a16:creationId xmlns:a16="http://schemas.microsoft.com/office/drawing/2014/main" id="{4003568C-0B4A-5049-A72A-513B337FA36F}"/>
                </a:ext>
              </a:extLst>
            </p:cNvPr>
            <p:cNvCxnSpPr>
              <a:cxnSpLocks/>
            </p:cNvCxnSpPr>
            <p:nvPr/>
          </p:nvCxnSpPr>
          <p:spPr>
            <a:xfrm>
              <a:off x="863600" y="1258375"/>
              <a:ext cx="393700" cy="72496"/>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D3BF97F9-FD72-3D44-BD12-F4CD030C7E2A}"/>
              </a:ext>
            </a:extLst>
          </p:cNvPr>
          <p:cNvGrpSpPr/>
          <p:nvPr/>
        </p:nvGrpSpPr>
        <p:grpSpPr>
          <a:xfrm>
            <a:off x="2720340" y="3035832"/>
            <a:ext cx="1668780" cy="605706"/>
            <a:chOff x="2720340" y="3035832"/>
            <a:chExt cx="1668780" cy="605706"/>
          </a:xfrm>
        </p:grpSpPr>
        <p:cxnSp>
          <p:nvCxnSpPr>
            <p:cNvPr id="37" name="Straight Arrow Connector 36">
              <a:extLst>
                <a:ext uri="{FF2B5EF4-FFF2-40B4-BE49-F238E27FC236}">
                  <a16:creationId xmlns:a16="http://schemas.microsoft.com/office/drawing/2014/main" id="{CC01B664-5913-7540-A9E4-1EAA24CA399C}"/>
                </a:ext>
              </a:extLst>
            </p:cNvPr>
            <p:cNvCxnSpPr>
              <a:cxnSpLocks/>
            </p:cNvCxnSpPr>
            <p:nvPr/>
          </p:nvCxnSpPr>
          <p:spPr>
            <a:xfrm flipV="1">
              <a:off x="3345218" y="3035832"/>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79AA588-F28E-3E41-895F-20C279D8E8B0}"/>
                </a:ext>
              </a:extLst>
            </p:cNvPr>
            <p:cNvSpPr txBox="1"/>
            <p:nvPr/>
          </p:nvSpPr>
          <p:spPr>
            <a:xfrm>
              <a:off x="2720340" y="3302984"/>
              <a:ext cx="1668780" cy="338554"/>
            </a:xfrm>
            <a:prstGeom prst="rect">
              <a:avLst/>
            </a:prstGeom>
            <a:noFill/>
          </p:spPr>
          <p:txBody>
            <a:bodyPr wrap="square" rtlCol="0">
              <a:spAutoFit/>
            </a:bodyPr>
            <a:lstStyle/>
            <a:p>
              <a:pPr rtl="0"/>
              <a:r>
                <a:rPr lang="es-US" sz="1600" dirty="0"/>
                <a:t>DIAGONALES</a:t>
              </a:r>
            </a:p>
          </p:txBody>
        </p:sp>
      </p:grpSp>
      <p:grpSp>
        <p:nvGrpSpPr>
          <p:cNvPr id="54" name="Group 53">
            <a:extLst>
              <a:ext uri="{FF2B5EF4-FFF2-40B4-BE49-F238E27FC236}">
                <a16:creationId xmlns:a16="http://schemas.microsoft.com/office/drawing/2014/main" id="{58E658FD-D2E4-AB4D-A010-1F34274BDE28}"/>
              </a:ext>
            </a:extLst>
          </p:cNvPr>
          <p:cNvGrpSpPr/>
          <p:nvPr/>
        </p:nvGrpSpPr>
        <p:grpSpPr>
          <a:xfrm>
            <a:off x="5283200" y="4355882"/>
            <a:ext cx="1561173" cy="799413"/>
            <a:chOff x="5283200" y="4355882"/>
            <a:chExt cx="1561173" cy="799413"/>
          </a:xfrm>
        </p:grpSpPr>
        <p:sp>
          <p:nvSpPr>
            <p:cNvPr id="44" name="TextBox 43">
              <a:extLst>
                <a:ext uri="{FF2B5EF4-FFF2-40B4-BE49-F238E27FC236}">
                  <a16:creationId xmlns:a16="http://schemas.microsoft.com/office/drawing/2014/main" id="{FEC4E2D2-1125-0D48-A971-D95ECBA41368}"/>
                </a:ext>
              </a:extLst>
            </p:cNvPr>
            <p:cNvSpPr txBox="1"/>
            <p:nvPr/>
          </p:nvSpPr>
          <p:spPr>
            <a:xfrm>
              <a:off x="5283200" y="4355882"/>
              <a:ext cx="1561173" cy="584775"/>
            </a:xfrm>
            <a:prstGeom prst="rect">
              <a:avLst/>
            </a:prstGeom>
            <a:noFill/>
          </p:spPr>
          <p:txBody>
            <a:bodyPr wrap="square" rtlCol="0">
              <a:spAutoFit/>
            </a:bodyPr>
            <a:lstStyle/>
            <a:p>
              <a:pPr rtl="0"/>
              <a:r>
                <a:rPr lang="es-US" sz="1600" dirty="0"/>
                <a:t>ABRAZADERA GIRATORIA</a:t>
              </a:r>
            </a:p>
          </p:txBody>
        </p:sp>
        <p:cxnSp>
          <p:nvCxnSpPr>
            <p:cNvPr id="45" name="Straight Arrow Connector 44">
              <a:extLst>
                <a:ext uri="{FF2B5EF4-FFF2-40B4-BE49-F238E27FC236}">
                  <a16:creationId xmlns:a16="http://schemas.microsoft.com/office/drawing/2014/main" id="{2CDDBD39-719A-E346-89D3-0C753E6C9C17}"/>
                </a:ext>
              </a:extLst>
            </p:cNvPr>
            <p:cNvCxnSpPr>
              <a:cxnSpLocks/>
            </p:cNvCxnSpPr>
            <p:nvPr/>
          </p:nvCxnSpPr>
          <p:spPr>
            <a:xfrm flipH="1">
              <a:off x="5353444" y="4892414"/>
              <a:ext cx="526123" cy="262881"/>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291DF47-18F9-D848-99A7-0054055FBE94}"/>
              </a:ext>
            </a:extLst>
          </p:cNvPr>
          <p:cNvGrpSpPr/>
          <p:nvPr/>
        </p:nvGrpSpPr>
        <p:grpSpPr>
          <a:xfrm>
            <a:off x="4248149" y="5664066"/>
            <a:ext cx="1815637" cy="605706"/>
            <a:chOff x="4248149" y="5664066"/>
            <a:chExt cx="1815637" cy="605706"/>
          </a:xfrm>
        </p:grpSpPr>
        <p:cxnSp>
          <p:nvCxnSpPr>
            <p:cNvPr id="46" name="Straight Arrow Connector 45">
              <a:extLst>
                <a:ext uri="{FF2B5EF4-FFF2-40B4-BE49-F238E27FC236}">
                  <a16:creationId xmlns:a16="http://schemas.microsoft.com/office/drawing/2014/main" id="{C58EB18C-C631-7E47-8FCB-5002E967F5FB}"/>
                </a:ext>
              </a:extLst>
            </p:cNvPr>
            <p:cNvCxnSpPr>
              <a:cxnSpLocks/>
            </p:cNvCxnSpPr>
            <p:nvPr/>
          </p:nvCxnSpPr>
          <p:spPr>
            <a:xfrm flipV="1">
              <a:off x="4765675" y="5664066"/>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E9984DA-DFD8-DA4C-90B6-442F5BF3249C}"/>
                </a:ext>
              </a:extLst>
            </p:cNvPr>
            <p:cNvSpPr txBox="1"/>
            <p:nvPr/>
          </p:nvSpPr>
          <p:spPr>
            <a:xfrm>
              <a:off x="4248149" y="5931218"/>
              <a:ext cx="1815637" cy="338554"/>
            </a:xfrm>
            <a:prstGeom prst="rect">
              <a:avLst/>
            </a:prstGeom>
            <a:noFill/>
          </p:spPr>
          <p:txBody>
            <a:bodyPr wrap="square" rtlCol="0">
              <a:spAutoFit/>
            </a:bodyPr>
            <a:lstStyle/>
            <a:p>
              <a:pPr rtl="0"/>
              <a:r>
                <a:rPr lang="es-US" sz="1600" dirty="0"/>
                <a:t>PLACA DE BASE</a:t>
              </a:r>
            </a:p>
          </p:txBody>
        </p:sp>
      </p:grpSp>
      <p:grpSp>
        <p:nvGrpSpPr>
          <p:cNvPr id="43" name="Group 42">
            <a:extLst>
              <a:ext uri="{FF2B5EF4-FFF2-40B4-BE49-F238E27FC236}">
                <a16:creationId xmlns:a16="http://schemas.microsoft.com/office/drawing/2014/main" id="{1166B822-59E6-104A-BA84-53A87B113C8D}"/>
              </a:ext>
            </a:extLst>
          </p:cNvPr>
          <p:cNvGrpSpPr/>
          <p:nvPr/>
        </p:nvGrpSpPr>
        <p:grpSpPr>
          <a:xfrm>
            <a:off x="2882935" y="5183499"/>
            <a:ext cx="1586195" cy="851927"/>
            <a:chOff x="2882935" y="5183499"/>
            <a:chExt cx="1586195" cy="851927"/>
          </a:xfrm>
        </p:grpSpPr>
        <p:cxnSp>
          <p:nvCxnSpPr>
            <p:cNvPr id="48" name="Straight Arrow Connector 47">
              <a:extLst>
                <a:ext uri="{FF2B5EF4-FFF2-40B4-BE49-F238E27FC236}">
                  <a16:creationId xmlns:a16="http://schemas.microsoft.com/office/drawing/2014/main" id="{EB8ECA0B-C2B7-5445-8988-56B65F333039}"/>
                </a:ext>
              </a:extLst>
            </p:cNvPr>
            <p:cNvCxnSpPr>
              <a:cxnSpLocks/>
            </p:cNvCxnSpPr>
            <p:nvPr/>
          </p:nvCxnSpPr>
          <p:spPr>
            <a:xfrm flipV="1">
              <a:off x="3400461" y="5183499"/>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0DEDB52-5476-624B-9144-4AC2E0AF224C}"/>
                </a:ext>
              </a:extLst>
            </p:cNvPr>
            <p:cNvSpPr txBox="1"/>
            <p:nvPr/>
          </p:nvSpPr>
          <p:spPr>
            <a:xfrm>
              <a:off x="2882935" y="5450651"/>
              <a:ext cx="1586195" cy="584775"/>
            </a:xfrm>
            <a:prstGeom prst="rect">
              <a:avLst/>
            </a:prstGeom>
            <a:noFill/>
          </p:spPr>
          <p:txBody>
            <a:bodyPr wrap="square" rtlCol="0">
              <a:spAutoFit/>
            </a:bodyPr>
            <a:lstStyle/>
            <a:p>
              <a:pPr rtl="0"/>
              <a:r>
                <a:rPr lang="es-US" sz="1600" dirty="0"/>
                <a:t>LARGUERO HORIZONTAL</a:t>
              </a:r>
            </a:p>
          </p:txBody>
        </p:sp>
      </p:grpSp>
      <p:grpSp>
        <p:nvGrpSpPr>
          <p:cNvPr id="55" name="Group 54">
            <a:extLst>
              <a:ext uri="{FF2B5EF4-FFF2-40B4-BE49-F238E27FC236}">
                <a16:creationId xmlns:a16="http://schemas.microsoft.com/office/drawing/2014/main" id="{21FFDF8A-2A60-094C-B43A-A3B1AE4CE0B8}"/>
              </a:ext>
            </a:extLst>
          </p:cNvPr>
          <p:cNvGrpSpPr/>
          <p:nvPr/>
        </p:nvGrpSpPr>
        <p:grpSpPr>
          <a:xfrm>
            <a:off x="1537970" y="6002620"/>
            <a:ext cx="1285240" cy="605706"/>
            <a:chOff x="1537970" y="6002620"/>
            <a:chExt cx="1285240" cy="605706"/>
          </a:xfrm>
        </p:grpSpPr>
        <p:cxnSp>
          <p:nvCxnSpPr>
            <p:cNvPr id="50" name="Straight Arrow Connector 49">
              <a:extLst>
                <a:ext uri="{FF2B5EF4-FFF2-40B4-BE49-F238E27FC236}">
                  <a16:creationId xmlns:a16="http://schemas.microsoft.com/office/drawing/2014/main" id="{08F14D7D-FBF8-8242-AF73-DDB06BFC5EB5}"/>
                </a:ext>
              </a:extLst>
            </p:cNvPr>
            <p:cNvCxnSpPr>
              <a:cxnSpLocks/>
            </p:cNvCxnSpPr>
            <p:nvPr/>
          </p:nvCxnSpPr>
          <p:spPr>
            <a:xfrm flipV="1">
              <a:off x="2046185" y="6002620"/>
              <a:ext cx="249940" cy="330652"/>
            </a:xfrm>
            <a:prstGeom prst="straightConnector1">
              <a:avLst/>
            </a:prstGeom>
            <a:ln w="952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926BF01-BB55-A442-BE26-A6E0FB1A5E9A}"/>
                </a:ext>
              </a:extLst>
            </p:cNvPr>
            <p:cNvSpPr txBox="1"/>
            <p:nvPr/>
          </p:nvSpPr>
          <p:spPr>
            <a:xfrm>
              <a:off x="1537970" y="6269772"/>
              <a:ext cx="1285240" cy="338554"/>
            </a:xfrm>
            <a:prstGeom prst="rect">
              <a:avLst/>
            </a:prstGeom>
            <a:noFill/>
          </p:spPr>
          <p:txBody>
            <a:bodyPr wrap="square" rtlCol="0">
              <a:spAutoFit/>
            </a:bodyPr>
            <a:lstStyle/>
            <a:p>
              <a:pPr rtl="0"/>
              <a:r>
                <a:rPr lang="es-US" sz="1600" dirty="0"/>
                <a:t>DURMIENTE</a:t>
              </a:r>
            </a:p>
          </p:txBody>
        </p:sp>
      </p:grpSp>
    </p:spTree>
    <p:extLst>
      <p:ext uri="{BB962C8B-B14F-4D97-AF65-F5344CB8AC3E}">
        <p14:creationId xmlns:p14="http://schemas.microsoft.com/office/powerpoint/2010/main" val="3201918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0-#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0-#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0-#ppt_w/2"/>
                                          </p:val>
                                        </p:tav>
                                        <p:tav tm="100000">
                                          <p:val>
                                            <p:strVal val="#ppt_x"/>
                                          </p:val>
                                        </p:tav>
                                      </p:tavLst>
                                    </p:anim>
                                    <p:anim calcmode="lin" valueType="num">
                                      <p:cBhvr additive="base">
                                        <p:cTn id="44"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additive="base">
                                        <p:cTn id="61" dur="500" fill="hold"/>
                                        <p:tgtEl>
                                          <p:spTgt spid="54"/>
                                        </p:tgtEl>
                                        <p:attrNameLst>
                                          <p:attrName>ppt_x</p:attrName>
                                        </p:attrNameLst>
                                      </p:cBhvr>
                                      <p:tavLst>
                                        <p:tav tm="0">
                                          <p:val>
                                            <p:strVal val="0-#ppt_w/2"/>
                                          </p:val>
                                        </p:tav>
                                        <p:tav tm="100000">
                                          <p:val>
                                            <p:strVal val="#ppt_x"/>
                                          </p:val>
                                        </p:tav>
                                      </p:tavLst>
                                    </p:anim>
                                    <p:anim calcmode="lin" valueType="num">
                                      <p:cBhvr additive="base">
                                        <p:cTn id="62"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900" y="5118100"/>
            <a:ext cx="10960100" cy="1446550"/>
          </a:xfrm>
          <a:prstGeom prst="rect">
            <a:avLst/>
          </a:prstGeom>
          <a:noFill/>
        </p:spPr>
        <p:txBody>
          <a:bodyPr wrap="square" rtlCol="0">
            <a:spAutoFit/>
          </a:bodyPr>
          <a:lstStyle/>
          <a:p>
            <a:pPr rtl="0"/>
            <a:r>
              <a:rPr lang="es-US" sz="1700" dirty="0"/>
              <a:t>AVISO DE DERECHOS DE AUTOR</a:t>
            </a:r>
          </a:p>
          <a:p>
            <a:pPr rtl="0"/>
            <a:r>
              <a:rPr lang="es-US" sz="1400" dirty="0"/>
              <a:t>© Derechos de autor de la traducción al español 2019, versión original en inglés 2019 por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a:p>
            <a:pPr rtl="0"/>
            <a:r>
              <a:rPr lang="es-US" sz="1400" dirty="0"/>
              <a:t>Todos los derechos reservados. Este trabajo no se puede reproducir o transmitir en ninguna forma ni por ningún medio, de forma electrónica o mecánica, incluyendo fotocopias, grabaciones, o por un sistema de almacenamiento y recuperación de información sin el permiso previo por escrito de </a:t>
            </a:r>
            <a:r>
              <a:rPr lang="es-US" sz="1400" dirty="0" err="1"/>
              <a:t>Scaffold</a:t>
            </a:r>
            <a:r>
              <a:rPr lang="es-US" sz="1400" dirty="0"/>
              <a:t> and Access </a:t>
            </a:r>
            <a:r>
              <a:rPr lang="es-US" sz="1400" dirty="0" err="1"/>
              <a:t>Industry</a:t>
            </a:r>
            <a:r>
              <a:rPr lang="es-US" sz="1400" dirty="0"/>
              <a:t> </a:t>
            </a:r>
            <a:r>
              <a:rPr lang="es-US" sz="1400" dirty="0" err="1"/>
              <a:t>Association</a:t>
            </a:r>
            <a:r>
              <a:rPr lang="es-US" sz="1400" dirty="0"/>
              <a:t>, Inc.</a:t>
            </a:r>
          </a:p>
        </p:txBody>
      </p:sp>
      <p:sp>
        <p:nvSpPr>
          <p:cNvPr id="5" name="TextBox 4"/>
          <p:cNvSpPr txBox="1"/>
          <p:nvPr/>
        </p:nvSpPr>
        <p:spPr>
          <a:xfrm>
            <a:off x="596900" y="1092200"/>
            <a:ext cx="11023600" cy="1569660"/>
          </a:xfrm>
          <a:prstGeom prst="rect">
            <a:avLst/>
          </a:prstGeom>
          <a:noFill/>
        </p:spPr>
        <p:txBody>
          <a:bodyPr wrap="square" rtlCol="0">
            <a:spAutoFit/>
          </a:bodyPr>
          <a:lstStyle/>
          <a:p>
            <a:pPr rtl="0"/>
            <a:r>
              <a:rPr lang="es-US" sz="2400" dirty="0">
                <a:solidFill>
                  <a:schemeClr val="tx1">
                    <a:lumMod val="65000"/>
                    <a:lumOff val="35000"/>
                  </a:schemeClr>
                </a:solidFill>
              </a:rPr>
              <a:t>Esta actualización de la capacitación de una persona competente fue posible gracias al generoso apoyo de la Fundación educativa de la Asociación de la industria del andamio y acceso (SAIA) y de los muchos miembros de SAIA que ofrecieron su tiempo y experiencia. </a:t>
            </a:r>
          </a:p>
        </p:txBody>
      </p:sp>
      <p:sp>
        <p:nvSpPr>
          <p:cNvPr id="8" name="TextBox 7"/>
          <p:cNvSpPr txBox="1"/>
          <p:nvPr/>
        </p:nvSpPr>
        <p:spPr>
          <a:xfrm>
            <a:off x="584200" y="508000"/>
            <a:ext cx="4804721" cy="861774"/>
          </a:xfrm>
          <a:prstGeom prst="rect">
            <a:avLst/>
          </a:prstGeom>
          <a:noFill/>
        </p:spPr>
        <p:txBody>
          <a:bodyPr wrap="square" rtlCol="0">
            <a:spAutoFit/>
          </a:bodyPr>
          <a:lstStyle/>
          <a:p>
            <a:pPr rtl="0"/>
            <a:r>
              <a:rPr lang="es-US" sz="3200" cap="all">
                <a:solidFill>
                  <a:srgbClr val="212F3C"/>
                </a:solidFill>
                <a:ea typeface="Open Sans" panose="020B0606030504020204" pitchFamily="34" charset="0"/>
                <a:cs typeface="Open Sans" panose="020B0606030504020204" pitchFamily="34" charset="0"/>
              </a:rPr>
              <a:t>RECONOCIMIENTOS:</a:t>
            </a:r>
          </a:p>
          <a:p>
            <a:pPr rtl="0"/>
            <a:endParaRPr lang="en-US" dirty="0"/>
          </a:p>
        </p:txBody>
      </p:sp>
      <p:pic>
        <p:nvPicPr>
          <p:cNvPr id="7" name="Picture 6">
            <a:extLst>
              <a:ext uri="{FF2B5EF4-FFF2-40B4-BE49-F238E27FC236}">
                <a16:creationId xmlns:a16="http://schemas.microsoft.com/office/drawing/2014/main" id="{F62D3ED6-9180-8A44-A12E-A91C5EC81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159" y="2798524"/>
            <a:ext cx="3566641" cy="2198403"/>
          </a:xfrm>
          <a:prstGeom prst="rect">
            <a:avLst/>
          </a:prstGeom>
        </p:spPr>
      </p:pic>
      <p:pic>
        <p:nvPicPr>
          <p:cNvPr id="10" name="Picture 9">
            <a:extLst>
              <a:ext uri="{FF2B5EF4-FFF2-40B4-BE49-F238E27FC236}">
                <a16:creationId xmlns:a16="http://schemas.microsoft.com/office/drawing/2014/main" id="{6497D4E1-C379-B14D-9A66-9A60B8D09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2789912"/>
            <a:ext cx="3022600" cy="1587500"/>
          </a:xfrm>
          <a:prstGeom prst="rect">
            <a:avLst/>
          </a:prstGeom>
        </p:spPr>
      </p:pic>
      <p:sp>
        <p:nvSpPr>
          <p:cNvPr id="11" name="TextBox 10">
            <a:extLst>
              <a:ext uri="{FF2B5EF4-FFF2-40B4-BE49-F238E27FC236}">
                <a16:creationId xmlns:a16="http://schemas.microsoft.com/office/drawing/2014/main" id="{B0D28121-A3ED-744A-B14B-9EED9875F549}"/>
              </a:ext>
            </a:extLst>
          </p:cNvPr>
          <p:cNvSpPr txBox="1"/>
          <p:nvPr/>
        </p:nvSpPr>
        <p:spPr>
          <a:xfrm>
            <a:off x="6934200" y="4505464"/>
            <a:ext cx="3136900" cy="677108"/>
          </a:xfrm>
          <a:prstGeom prst="rect">
            <a:avLst/>
          </a:prstGeom>
          <a:solidFill>
            <a:schemeClr val="accent1"/>
          </a:solidFill>
        </p:spPr>
        <p:txBody>
          <a:bodyPr wrap="square" rtlCol="0">
            <a:spAutoFit/>
          </a:bodyPr>
          <a:lstStyle/>
          <a:p>
            <a:pPr algn="ctr" rtl="0"/>
            <a:r>
              <a:rPr lang="es-US" sz="3800" b="1" spc="410">
                <a:solidFill>
                  <a:schemeClr val="bg1"/>
                </a:solidFill>
              </a:rPr>
              <a:t>MIEMBROS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48572" y="246419"/>
            <a:ext cx="9494907" cy="1569660"/>
          </a:xfrm>
          <a:prstGeom prst="rect">
            <a:avLst/>
          </a:prstGeom>
          <a:noFill/>
        </p:spPr>
        <p:txBody>
          <a:bodyPr wrap="none" rtlCol="0">
            <a:spAutoFit/>
          </a:bodyPr>
          <a:lstStyle/>
          <a:p>
            <a:pPr algn="ctr" rtl="0"/>
            <a:r>
              <a:rPr lang="es-US" sz="4800" cap="all" dirty="0">
                <a:solidFill>
                  <a:srgbClr val="44546A"/>
                </a:solidFill>
                <a:latin typeface="+mj-lt"/>
              </a:rPr>
              <a:t>Componentes de andamios </a:t>
            </a:r>
            <a:br>
              <a:rPr lang="es-US" sz="4800" cap="all" dirty="0">
                <a:solidFill>
                  <a:srgbClr val="44546A"/>
                </a:solidFill>
                <a:latin typeface="+mj-lt"/>
              </a:rPr>
            </a:br>
            <a:r>
              <a:rPr lang="es-US" sz="4800" cap="all" dirty="0">
                <a:solidFill>
                  <a:srgbClr val="44546A"/>
                </a:solidFill>
                <a:latin typeface="+mj-lt"/>
              </a:rPr>
              <a:t>de tubos y abrazaderas</a:t>
            </a:r>
            <a:endParaRPr lang="en-US" sz="4800" cap="all" dirty="0">
              <a:solidFill>
                <a:srgbClr val="44546A"/>
              </a:solidFill>
              <a:latin typeface="+mj-lt"/>
            </a:endParaRPr>
          </a:p>
        </p:txBody>
      </p:sp>
      <p:grpSp>
        <p:nvGrpSpPr>
          <p:cNvPr id="2" name="Group 69"/>
          <p:cNvGrpSpPr/>
          <p:nvPr/>
        </p:nvGrpSpPr>
        <p:grpSpPr>
          <a:xfrm>
            <a:off x="9536700" y="4688481"/>
            <a:ext cx="423629" cy="370251"/>
            <a:chOff x="8296275" y="8293096"/>
            <a:chExt cx="1385888" cy="1211261"/>
          </a:xfrm>
          <a:solidFill>
            <a:schemeClr val="bg1"/>
          </a:solidFill>
        </p:grpSpPr>
        <p:sp>
          <p:nvSpPr>
            <p:cNvPr id="71"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 name="Group 78"/>
          <p:cNvGrpSpPr/>
          <p:nvPr/>
        </p:nvGrpSpPr>
        <p:grpSpPr>
          <a:xfrm>
            <a:off x="7039569" y="4688481"/>
            <a:ext cx="423629" cy="370251"/>
            <a:chOff x="8296275" y="8293096"/>
            <a:chExt cx="1385888" cy="1211261"/>
          </a:xfrm>
          <a:solidFill>
            <a:schemeClr val="bg1"/>
          </a:solidFill>
        </p:grpSpPr>
        <p:sp>
          <p:nvSpPr>
            <p:cNvPr id="80"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1"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81"/>
          <p:cNvGrpSpPr/>
          <p:nvPr/>
        </p:nvGrpSpPr>
        <p:grpSpPr>
          <a:xfrm>
            <a:off x="9536700" y="2689058"/>
            <a:ext cx="432364" cy="330459"/>
            <a:chOff x="5516563" y="84138"/>
            <a:chExt cx="1414463" cy="1081087"/>
          </a:xfrm>
          <a:solidFill>
            <a:schemeClr val="bg1"/>
          </a:solidFill>
        </p:grpSpPr>
        <p:sp>
          <p:nvSpPr>
            <p:cNvPr id="8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6"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7"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8"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89"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93"/>
          <p:cNvGrpSpPr/>
          <p:nvPr/>
        </p:nvGrpSpPr>
        <p:grpSpPr>
          <a:xfrm>
            <a:off x="1926469" y="4679962"/>
            <a:ext cx="422173" cy="356663"/>
            <a:chOff x="13828713" y="2805113"/>
            <a:chExt cx="1381125" cy="1166812"/>
          </a:xfrm>
          <a:solidFill>
            <a:schemeClr val="bg1"/>
          </a:solidFill>
        </p:grpSpPr>
        <p:sp>
          <p:nvSpPr>
            <p:cNvPr id="95"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6" name="Freeform 11"/>
            <p:cNvSpPr>
              <a:spLocks/>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97"/>
          <p:cNvGrpSpPr/>
          <p:nvPr/>
        </p:nvGrpSpPr>
        <p:grpSpPr>
          <a:xfrm>
            <a:off x="4525068" y="4688481"/>
            <a:ext cx="447407" cy="385293"/>
            <a:chOff x="2727325" y="-39687"/>
            <a:chExt cx="1463675" cy="1260475"/>
          </a:xfrm>
          <a:solidFill>
            <a:schemeClr val="bg1"/>
          </a:solidFill>
        </p:grpSpPr>
        <p:sp>
          <p:nvSpPr>
            <p:cNvPr id="99"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0"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01" name="Freeform 22"/>
          <p:cNvSpPr>
            <a:spLocks noEditPoints="1"/>
          </p:cNvSpPr>
          <p:nvPr/>
        </p:nvSpPr>
        <p:spPr bwMode="auto">
          <a:xfrm>
            <a:off x="4537686" y="2678478"/>
            <a:ext cx="422173" cy="304256"/>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42"/>
          <p:cNvGrpSpPr/>
          <p:nvPr/>
        </p:nvGrpSpPr>
        <p:grpSpPr>
          <a:xfrm>
            <a:off x="3467016" y="1848965"/>
            <a:ext cx="2563522" cy="2228365"/>
            <a:chOff x="3467016" y="1848965"/>
            <a:chExt cx="2563522" cy="2228365"/>
          </a:xfrm>
        </p:grpSpPr>
        <p:sp>
          <p:nvSpPr>
            <p:cNvPr id="59" name="TextBox 58"/>
            <p:cNvSpPr txBox="1"/>
            <p:nvPr/>
          </p:nvSpPr>
          <p:spPr>
            <a:xfrm>
              <a:off x="3467016" y="3338666"/>
              <a:ext cx="2563522" cy="738664"/>
            </a:xfrm>
            <a:prstGeom prst="rect">
              <a:avLst/>
            </a:prstGeom>
            <a:noFill/>
          </p:spPr>
          <p:txBody>
            <a:bodyPr wrap="none" rtlCol="0">
              <a:spAutoFit/>
            </a:bodyPr>
            <a:lstStyle/>
            <a:p>
              <a:pPr algn="ctr" rtl="0"/>
              <a:r>
                <a:rPr lang="es-US" sz="2100" cap="all" dirty="0">
                  <a:solidFill>
                    <a:srgbClr val="595959"/>
                  </a:solidFill>
                  <a:latin typeface="+mj-lt"/>
                </a:rPr>
                <a:t>Abrazaderas en </a:t>
              </a:r>
              <a:br>
                <a:rPr lang="es-US" sz="2100" cap="all" dirty="0">
                  <a:solidFill>
                    <a:srgbClr val="595959"/>
                  </a:solidFill>
                  <a:latin typeface="+mj-lt"/>
                </a:rPr>
              </a:br>
              <a:r>
                <a:rPr lang="es-US" sz="2100" cap="all" dirty="0">
                  <a:solidFill>
                    <a:srgbClr val="595959"/>
                  </a:solidFill>
                  <a:latin typeface="+mj-lt"/>
                </a:rPr>
                <a:t>ángulo recto</a:t>
              </a:r>
            </a:p>
          </p:txBody>
        </p:sp>
        <p:pic>
          <p:nvPicPr>
            <p:cNvPr id="103" name="Picture 10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3994150" y="1848965"/>
              <a:ext cx="1784350" cy="1580035"/>
            </a:xfrm>
            <a:prstGeom prst="rect">
              <a:avLst/>
            </a:prstGeom>
          </p:spPr>
        </p:pic>
      </p:grpSp>
      <p:grpSp>
        <p:nvGrpSpPr>
          <p:cNvPr id="8" name="Group 43"/>
          <p:cNvGrpSpPr/>
          <p:nvPr/>
        </p:nvGrpSpPr>
        <p:grpSpPr>
          <a:xfrm>
            <a:off x="6426200" y="1784350"/>
            <a:ext cx="2235200" cy="1969814"/>
            <a:chOff x="6426200" y="1784350"/>
            <a:chExt cx="2235200" cy="1969814"/>
          </a:xfrm>
        </p:grpSpPr>
        <p:sp>
          <p:nvSpPr>
            <p:cNvPr id="74" name="TextBox 73"/>
            <p:cNvSpPr txBox="1"/>
            <p:nvPr/>
          </p:nvSpPr>
          <p:spPr>
            <a:xfrm>
              <a:off x="6426200" y="3338666"/>
              <a:ext cx="2235200" cy="415498"/>
            </a:xfrm>
            <a:prstGeom prst="rect">
              <a:avLst/>
            </a:prstGeom>
            <a:noFill/>
          </p:spPr>
          <p:txBody>
            <a:bodyPr wrap="square" rtlCol="0">
              <a:spAutoFit/>
            </a:bodyPr>
            <a:lstStyle/>
            <a:p>
              <a:pPr algn="ctr" rtl="0"/>
              <a:r>
                <a:rPr lang="es-US" sz="2100" cap="all">
                  <a:solidFill>
                    <a:srgbClr val="595959"/>
                  </a:solidFill>
                  <a:latin typeface="+mj-lt"/>
                </a:rPr>
                <a:t>Abrazaderas giratorias</a:t>
              </a:r>
            </a:p>
          </p:txBody>
        </p:sp>
        <p:pic>
          <p:nvPicPr>
            <p:cNvPr id="104" name="Picture 10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6705600" y="1784350"/>
              <a:ext cx="1498600" cy="1635667"/>
            </a:xfrm>
            <a:prstGeom prst="rect">
              <a:avLst/>
            </a:prstGeom>
          </p:spPr>
        </p:pic>
      </p:grpSp>
      <p:grpSp>
        <p:nvGrpSpPr>
          <p:cNvPr id="9" name="Group 45"/>
          <p:cNvGrpSpPr/>
          <p:nvPr/>
        </p:nvGrpSpPr>
        <p:grpSpPr>
          <a:xfrm>
            <a:off x="775700" y="3956050"/>
            <a:ext cx="1537237" cy="1868214"/>
            <a:chOff x="775700" y="3956050"/>
            <a:chExt cx="1537237" cy="1868214"/>
          </a:xfrm>
        </p:grpSpPr>
        <p:sp>
          <p:nvSpPr>
            <p:cNvPr id="65" name="TextBox 64"/>
            <p:cNvSpPr txBox="1"/>
            <p:nvPr/>
          </p:nvSpPr>
          <p:spPr>
            <a:xfrm>
              <a:off x="775700" y="5408766"/>
              <a:ext cx="1537237" cy="415498"/>
            </a:xfrm>
            <a:prstGeom prst="rect">
              <a:avLst/>
            </a:prstGeom>
            <a:noFill/>
          </p:spPr>
          <p:txBody>
            <a:bodyPr wrap="none" rtlCol="0">
              <a:spAutoFit/>
            </a:bodyPr>
            <a:lstStyle/>
            <a:p>
              <a:pPr algn="ctr" rtl="0"/>
              <a:r>
                <a:rPr lang="es-US" sz="2100" cap="all">
                  <a:solidFill>
                    <a:srgbClr val="595959"/>
                  </a:solidFill>
                  <a:latin typeface="+mj-lt"/>
                </a:rPr>
                <a:t>Placa de base</a:t>
              </a:r>
            </a:p>
          </p:txBody>
        </p:sp>
        <p:pic>
          <p:nvPicPr>
            <p:cNvPr id="105" name="Picture 10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831850" y="3956050"/>
              <a:ext cx="1416050" cy="1437344"/>
            </a:xfrm>
            <a:prstGeom prst="rect">
              <a:avLst/>
            </a:prstGeom>
          </p:spPr>
        </p:pic>
      </p:grpSp>
      <p:grpSp>
        <p:nvGrpSpPr>
          <p:cNvPr id="11" name="Group 46"/>
          <p:cNvGrpSpPr/>
          <p:nvPr/>
        </p:nvGrpSpPr>
        <p:grpSpPr>
          <a:xfrm>
            <a:off x="2912602" y="4127500"/>
            <a:ext cx="2207656" cy="2038338"/>
            <a:chOff x="2912602" y="4127500"/>
            <a:chExt cx="2207656" cy="2038338"/>
          </a:xfrm>
        </p:grpSpPr>
        <p:sp>
          <p:nvSpPr>
            <p:cNvPr id="56" name="TextBox 55"/>
            <p:cNvSpPr txBox="1"/>
            <p:nvPr/>
          </p:nvSpPr>
          <p:spPr>
            <a:xfrm>
              <a:off x="2912602" y="5427174"/>
              <a:ext cx="2207656" cy="738664"/>
            </a:xfrm>
            <a:prstGeom prst="rect">
              <a:avLst/>
            </a:prstGeom>
            <a:noFill/>
          </p:spPr>
          <p:txBody>
            <a:bodyPr wrap="none" rtlCol="0">
              <a:spAutoFit/>
            </a:bodyPr>
            <a:lstStyle/>
            <a:p>
              <a:pPr algn="ctr" rtl="0"/>
              <a:r>
                <a:rPr lang="es-US" sz="2100" cap="all" dirty="0">
                  <a:solidFill>
                    <a:srgbClr val="595959"/>
                  </a:solidFill>
                  <a:latin typeface="+mj-lt"/>
                </a:rPr>
                <a:t>Conector en </a:t>
              </a:r>
              <a:br>
                <a:rPr lang="es-US" sz="2100" cap="all" dirty="0">
                  <a:solidFill>
                    <a:srgbClr val="595959"/>
                  </a:solidFill>
                  <a:latin typeface="+mj-lt"/>
                </a:rPr>
              </a:br>
              <a:r>
                <a:rPr lang="es-US" sz="2100" cap="all" dirty="0">
                  <a:solidFill>
                    <a:srgbClr val="595959"/>
                  </a:solidFill>
                  <a:latin typeface="+mj-lt"/>
                </a:rPr>
                <a:t>manga</a:t>
              </a:r>
            </a:p>
          </p:txBody>
        </p:sp>
        <p:pic>
          <p:nvPicPr>
            <p:cNvPr id="106" name="Picture 10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3255706" y="4127500"/>
              <a:ext cx="1582994" cy="1314450"/>
            </a:xfrm>
            <a:prstGeom prst="rect">
              <a:avLst/>
            </a:prstGeom>
          </p:spPr>
        </p:pic>
      </p:grpSp>
      <p:grpSp>
        <p:nvGrpSpPr>
          <p:cNvPr id="12" name="Group 47"/>
          <p:cNvGrpSpPr/>
          <p:nvPr/>
        </p:nvGrpSpPr>
        <p:grpSpPr>
          <a:xfrm>
            <a:off x="6209551" y="4252799"/>
            <a:ext cx="2209259" cy="1913039"/>
            <a:chOff x="6209551" y="4252799"/>
            <a:chExt cx="2209259" cy="1913039"/>
          </a:xfrm>
        </p:grpSpPr>
        <p:sp>
          <p:nvSpPr>
            <p:cNvPr id="62" name="TextBox 61"/>
            <p:cNvSpPr txBox="1"/>
            <p:nvPr/>
          </p:nvSpPr>
          <p:spPr>
            <a:xfrm>
              <a:off x="6209551" y="5427174"/>
              <a:ext cx="2209259" cy="738664"/>
            </a:xfrm>
            <a:prstGeom prst="rect">
              <a:avLst/>
            </a:prstGeom>
            <a:noFill/>
          </p:spPr>
          <p:txBody>
            <a:bodyPr wrap="none" rtlCol="0">
              <a:spAutoFit/>
            </a:bodyPr>
            <a:lstStyle/>
            <a:p>
              <a:pPr algn="ctr" rtl="0"/>
              <a:r>
                <a:rPr lang="es-US" sz="2100" cap="all" dirty="0">
                  <a:solidFill>
                    <a:srgbClr val="595959"/>
                  </a:solidFill>
                  <a:latin typeface="+mj-lt"/>
                </a:rPr>
                <a:t>Conector de </a:t>
              </a:r>
              <a:br>
                <a:rPr lang="es-US" sz="2100" cap="all" dirty="0">
                  <a:solidFill>
                    <a:srgbClr val="595959"/>
                  </a:solidFill>
                  <a:latin typeface="+mj-lt"/>
                </a:rPr>
              </a:br>
              <a:r>
                <a:rPr lang="es-US" sz="2100" cap="all" dirty="0">
                  <a:solidFill>
                    <a:srgbClr val="595959"/>
                  </a:solidFill>
                  <a:latin typeface="+mj-lt"/>
                </a:rPr>
                <a:t>expansión</a:t>
              </a:r>
            </a:p>
          </p:txBody>
        </p:sp>
        <p:pic>
          <p:nvPicPr>
            <p:cNvPr id="107" name="Picture 10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1"/>
                <a:stretch>
                  <a:fillRect/>
                </a:stretch>
              </p:blipFill>
            </mc:Choice>
            <mc:Fallback>
              <p:blipFill>
                <a:blip r:embed="rId12"/>
                <a:stretch>
                  <a:fillRect/>
                </a:stretch>
              </p:blipFill>
            </mc:Fallback>
          </mc:AlternateContent>
          <p:spPr>
            <a:xfrm>
              <a:off x="6223000" y="4252799"/>
              <a:ext cx="1739900" cy="1227251"/>
            </a:xfrm>
            <a:prstGeom prst="rect">
              <a:avLst/>
            </a:prstGeom>
          </p:spPr>
        </p:pic>
      </p:grpSp>
      <p:grpSp>
        <p:nvGrpSpPr>
          <p:cNvPr id="13" name="Group 44"/>
          <p:cNvGrpSpPr/>
          <p:nvPr/>
        </p:nvGrpSpPr>
        <p:grpSpPr>
          <a:xfrm>
            <a:off x="9141744" y="1902279"/>
            <a:ext cx="2010486" cy="2168059"/>
            <a:chOff x="9141744" y="1902279"/>
            <a:chExt cx="2010486" cy="2168059"/>
          </a:xfrm>
        </p:grpSpPr>
        <p:sp>
          <p:nvSpPr>
            <p:cNvPr id="77" name="TextBox 76"/>
            <p:cNvSpPr txBox="1"/>
            <p:nvPr/>
          </p:nvSpPr>
          <p:spPr>
            <a:xfrm>
              <a:off x="9141744" y="3331674"/>
              <a:ext cx="2010486" cy="738664"/>
            </a:xfrm>
            <a:prstGeom prst="rect">
              <a:avLst/>
            </a:prstGeom>
            <a:noFill/>
          </p:spPr>
          <p:txBody>
            <a:bodyPr wrap="none" rtlCol="0">
              <a:spAutoFit/>
            </a:bodyPr>
            <a:lstStyle/>
            <a:p>
              <a:pPr algn="ctr" rtl="0"/>
              <a:r>
                <a:rPr lang="es-US" sz="2100" cap="all" dirty="0">
                  <a:solidFill>
                    <a:srgbClr val="595959"/>
                  </a:solidFill>
                  <a:latin typeface="+mj-lt"/>
                </a:rPr>
                <a:t>Abrazadera </a:t>
              </a:r>
              <a:br>
                <a:rPr lang="es-US" sz="2100" cap="all" dirty="0">
                  <a:solidFill>
                    <a:srgbClr val="595959"/>
                  </a:solidFill>
                  <a:latin typeface="+mj-lt"/>
                </a:rPr>
              </a:br>
              <a:r>
                <a:rPr lang="es-US" sz="2100" cap="all" dirty="0">
                  <a:solidFill>
                    <a:srgbClr val="595959"/>
                  </a:solidFill>
                  <a:latin typeface="+mj-lt"/>
                </a:rPr>
                <a:t>paralela</a:t>
              </a:r>
            </a:p>
          </p:txBody>
        </p:sp>
        <p:pic>
          <p:nvPicPr>
            <p:cNvPr id="108" name="Picture 10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3"/>
                <a:stretch>
                  <a:fillRect/>
                </a:stretch>
              </p:blipFill>
            </mc:Choice>
            <mc:Fallback>
              <p:blipFill>
                <a:blip r:embed="rId14"/>
                <a:stretch>
                  <a:fillRect/>
                </a:stretch>
              </p:blipFill>
            </mc:Fallback>
          </mc:AlternateContent>
          <p:spPr>
            <a:xfrm>
              <a:off x="9283700" y="1902279"/>
              <a:ext cx="1752600" cy="1564821"/>
            </a:xfrm>
            <a:prstGeom prst="rect">
              <a:avLst/>
            </a:prstGeom>
          </p:spPr>
        </p:pic>
      </p:grpSp>
      <p:grpSp>
        <p:nvGrpSpPr>
          <p:cNvPr id="14" name="Group 48"/>
          <p:cNvGrpSpPr/>
          <p:nvPr/>
        </p:nvGrpSpPr>
        <p:grpSpPr>
          <a:xfrm>
            <a:off x="8999344" y="4432300"/>
            <a:ext cx="2895344" cy="1733538"/>
            <a:chOff x="8999344" y="4432300"/>
            <a:chExt cx="2895344" cy="1733538"/>
          </a:xfrm>
        </p:grpSpPr>
        <p:sp>
          <p:nvSpPr>
            <p:cNvPr id="68" name="TextBox 67"/>
            <p:cNvSpPr txBox="1"/>
            <p:nvPr/>
          </p:nvSpPr>
          <p:spPr>
            <a:xfrm>
              <a:off x="8999344" y="5427174"/>
              <a:ext cx="2895344" cy="738664"/>
            </a:xfrm>
            <a:prstGeom prst="rect">
              <a:avLst/>
            </a:prstGeom>
            <a:noFill/>
          </p:spPr>
          <p:txBody>
            <a:bodyPr wrap="none" rtlCol="0">
              <a:spAutoFit/>
            </a:bodyPr>
            <a:lstStyle/>
            <a:p>
              <a:pPr algn="ctr" rtl="0"/>
              <a:r>
                <a:rPr lang="es-US" sz="2100" cap="all" dirty="0">
                  <a:solidFill>
                    <a:srgbClr val="595959"/>
                  </a:solidFill>
                  <a:latin typeface="+mj-lt"/>
                </a:rPr>
                <a:t>Conectores </a:t>
              </a:r>
              <a:br>
                <a:rPr lang="es-US" sz="2100" cap="all" dirty="0">
                  <a:solidFill>
                    <a:srgbClr val="595959"/>
                  </a:solidFill>
                  <a:latin typeface="+mj-lt"/>
                </a:rPr>
              </a:br>
              <a:r>
                <a:rPr lang="es-US" sz="2100" cap="all" dirty="0">
                  <a:solidFill>
                    <a:srgbClr val="595959"/>
                  </a:solidFill>
                  <a:latin typeface="+mj-lt"/>
                </a:rPr>
                <a:t>para los extremos</a:t>
              </a:r>
            </a:p>
          </p:txBody>
        </p:sp>
        <p:pic>
          <p:nvPicPr>
            <p:cNvPr id="109" name="Picture 10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5"/>
                <a:srcRect l="40030" t="25610" b="16667"/>
                <a:stretch>
                  <a:fillRect/>
                </a:stretch>
              </p:blipFill>
            </mc:Choice>
            <mc:Fallback>
              <p:blipFill>
                <a:blip r:embed="rId16"/>
                <a:srcRect l="40030" t="25610" b="16667"/>
                <a:stretch>
                  <a:fillRect/>
                </a:stretch>
              </p:blipFill>
            </mc:Fallback>
          </mc:AlternateContent>
          <p:spPr>
            <a:xfrm>
              <a:off x="9283700" y="4432300"/>
              <a:ext cx="2520950" cy="901700"/>
            </a:xfrm>
            <a:prstGeom prst="rect">
              <a:avLst/>
            </a:prstGeom>
          </p:spPr>
        </p:pic>
      </p:grpSp>
      <p:grpSp>
        <p:nvGrpSpPr>
          <p:cNvPr id="15" name="Group 50"/>
          <p:cNvGrpSpPr/>
          <p:nvPr/>
        </p:nvGrpSpPr>
        <p:grpSpPr>
          <a:xfrm>
            <a:off x="0" y="1695450"/>
            <a:ext cx="3530876" cy="2058714"/>
            <a:chOff x="0" y="1695450"/>
            <a:chExt cx="3530876" cy="2058714"/>
          </a:xfrm>
        </p:grpSpPr>
        <p:pic>
          <p:nvPicPr>
            <p:cNvPr id="102" name="Picture 10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7"/>
                <a:stretch>
                  <a:fillRect/>
                </a:stretch>
              </p:blipFill>
            </mc:Choice>
            <mc:Fallback>
              <p:blipFill>
                <a:blip r:embed="rId18"/>
                <a:stretch>
                  <a:fillRect/>
                </a:stretch>
              </p:blipFill>
            </mc:Fallback>
          </mc:AlternateContent>
          <p:spPr>
            <a:xfrm rot="5400000">
              <a:off x="1565413" y="1400037"/>
              <a:ext cx="400050" cy="3530876"/>
            </a:xfrm>
            <a:prstGeom prst="rect">
              <a:avLst/>
            </a:prstGeom>
          </p:spPr>
        </p:pic>
        <p:grpSp>
          <p:nvGrpSpPr>
            <p:cNvPr id="16" name="Group 41"/>
            <p:cNvGrpSpPr/>
            <p:nvPr/>
          </p:nvGrpSpPr>
          <p:grpSpPr>
            <a:xfrm>
              <a:off x="704850" y="1695450"/>
              <a:ext cx="2755900" cy="2058714"/>
              <a:chOff x="704850" y="1695450"/>
              <a:chExt cx="2755900" cy="2058714"/>
            </a:xfrm>
          </p:grpSpPr>
          <p:sp>
            <p:nvSpPr>
              <p:cNvPr id="50" name="TextBox 49"/>
              <p:cNvSpPr txBox="1"/>
              <p:nvPr/>
            </p:nvSpPr>
            <p:spPr>
              <a:xfrm>
                <a:off x="1531267" y="3338666"/>
                <a:ext cx="913945" cy="415498"/>
              </a:xfrm>
              <a:prstGeom prst="rect">
                <a:avLst/>
              </a:prstGeom>
              <a:noFill/>
            </p:spPr>
            <p:txBody>
              <a:bodyPr wrap="none" rtlCol="0">
                <a:spAutoFit/>
              </a:bodyPr>
              <a:lstStyle/>
              <a:p>
                <a:pPr algn="ctr" rtl="0"/>
                <a:r>
                  <a:rPr lang="es-US" sz="2100" cap="all" dirty="0">
                    <a:solidFill>
                      <a:srgbClr val="595959"/>
                    </a:solidFill>
                    <a:latin typeface="+mj-lt"/>
                  </a:rPr>
                  <a:t>Tubos</a:t>
                </a:r>
              </a:p>
            </p:txBody>
          </p:sp>
          <p:pic>
            <p:nvPicPr>
              <p:cNvPr id="110" name="Picture 10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9"/>
                  <a:stretch>
                    <a:fillRect/>
                  </a:stretch>
                </p:blipFill>
              </mc:Choice>
              <mc:Fallback>
                <p:blipFill>
                  <a:blip r:embed="rId20"/>
                  <a:stretch>
                    <a:fillRect/>
                  </a:stretch>
                </p:blipFill>
              </mc:Fallback>
            </mc:AlternateContent>
            <p:spPr>
              <a:xfrm>
                <a:off x="704850" y="1695450"/>
                <a:ext cx="2755900" cy="1435100"/>
              </a:xfrm>
              <a:prstGeom prst="rect">
                <a:avLst/>
              </a:prstGeom>
            </p:spPr>
          </p:pic>
        </p:grpSp>
      </p:grpSp>
    </p:spTree>
    <p:extLst>
      <p:ext uri="{BB962C8B-B14F-4D97-AF65-F5344CB8AC3E}">
        <p14:creationId xmlns:p14="http://schemas.microsoft.com/office/powerpoint/2010/main" val="752554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9100" y="2171701"/>
            <a:ext cx="5308600" cy="3057247"/>
          </a:xfrm>
          <a:prstGeom prst="rect">
            <a:avLst/>
          </a:prstGeom>
          <a:noFill/>
        </p:spPr>
        <p:txBody>
          <a:bodyPr wrap="square" rtlCol="0">
            <a:spAutoFit/>
          </a:bodyPr>
          <a:lstStyle/>
          <a:p>
            <a:pPr marL="198000" indent="-198000" rtl="0">
              <a:spcAft>
                <a:spcPts val="1000"/>
              </a:spcAft>
              <a:buFont typeface="Arial"/>
              <a:buChar char="•"/>
            </a:pPr>
            <a:r>
              <a:rPr lang="es-US" sz="2200" cap="all" dirty="0">
                <a:solidFill>
                  <a:srgbClr val="595959"/>
                </a:solidFill>
              </a:rPr>
              <a:t>Versátil</a:t>
            </a:r>
            <a:r>
              <a:rPr lang="es-US" sz="2200" dirty="0">
                <a:solidFill>
                  <a:srgbClr val="595959"/>
                </a:solidFill>
              </a:rPr>
              <a:t> y </a:t>
            </a:r>
            <a:r>
              <a:rPr lang="es-US" sz="2200" cap="all" dirty="0">
                <a:solidFill>
                  <a:srgbClr val="595959"/>
                </a:solidFill>
              </a:rPr>
              <a:t>adaptable</a:t>
            </a:r>
            <a:r>
              <a:rPr lang="es-US" sz="2200" dirty="0">
                <a:solidFill>
                  <a:srgbClr val="595959"/>
                </a:solidFill>
              </a:rPr>
              <a:t> </a:t>
            </a:r>
          </a:p>
          <a:p>
            <a:pPr marL="198000" indent="-198000" rtl="0">
              <a:spcAft>
                <a:spcPts val="1000"/>
              </a:spcAft>
              <a:buFont typeface="Arial"/>
              <a:buChar char="•"/>
            </a:pPr>
            <a:r>
              <a:rPr lang="es-US" sz="2200" dirty="0">
                <a:solidFill>
                  <a:srgbClr val="595959"/>
                </a:solidFill>
              </a:rPr>
              <a:t>Ideal para trabajos con </a:t>
            </a:r>
            <a:r>
              <a:rPr lang="es-US" sz="2200" cap="all" dirty="0">
                <a:solidFill>
                  <a:srgbClr val="595959"/>
                </a:solidFill>
              </a:rPr>
              <a:t>acceso restringido</a:t>
            </a:r>
            <a:r>
              <a:rPr lang="es-US" sz="2200" dirty="0">
                <a:solidFill>
                  <a:srgbClr val="595959"/>
                </a:solidFill>
              </a:rPr>
              <a:t>, muchas </a:t>
            </a:r>
            <a:r>
              <a:rPr lang="es-US" sz="2200" cap="all" dirty="0">
                <a:solidFill>
                  <a:srgbClr val="595959"/>
                </a:solidFill>
              </a:rPr>
              <a:t>obstrucciones </a:t>
            </a:r>
            <a:r>
              <a:rPr lang="es-US" sz="2200" dirty="0">
                <a:solidFill>
                  <a:srgbClr val="595959"/>
                </a:solidFill>
              </a:rPr>
              <a:t>o</a:t>
            </a:r>
            <a:r>
              <a:rPr lang="es-US" sz="2200" cap="all" dirty="0">
                <a:solidFill>
                  <a:srgbClr val="595959"/>
                </a:solidFill>
              </a:rPr>
              <a:t> formas irregulares</a:t>
            </a:r>
          </a:p>
          <a:p>
            <a:pPr marL="198000" indent="-198000" rtl="0">
              <a:spcAft>
                <a:spcPts val="1000"/>
              </a:spcAft>
              <a:buFont typeface="Arial"/>
              <a:buChar char="•"/>
            </a:pPr>
            <a:r>
              <a:rPr lang="es-US" sz="2200" dirty="0">
                <a:solidFill>
                  <a:srgbClr val="595959"/>
                </a:solidFill>
              </a:rPr>
              <a:t>Se puede </a:t>
            </a:r>
            <a:r>
              <a:rPr lang="es-US" sz="2200" cap="all" dirty="0">
                <a:solidFill>
                  <a:srgbClr val="595959"/>
                </a:solidFill>
              </a:rPr>
              <a:t>utilizar en Combinación  </a:t>
            </a:r>
            <a:r>
              <a:rPr lang="es-US" sz="2200" dirty="0">
                <a:solidFill>
                  <a:srgbClr val="595959"/>
                </a:solidFill>
              </a:rPr>
              <a:t>con andamios reticulados y de sistema</a:t>
            </a:r>
          </a:p>
        </p:txBody>
      </p:sp>
      <p:sp>
        <p:nvSpPr>
          <p:cNvPr id="10" name="TextBox 9"/>
          <p:cNvSpPr txBox="1"/>
          <p:nvPr/>
        </p:nvSpPr>
        <p:spPr>
          <a:xfrm>
            <a:off x="6299200" y="2362200"/>
            <a:ext cx="5219700" cy="3524042"/>
          </a:xfrm>
          <a:prstGeom prst="rect">
            <a:avLst/>
          </a:prstGeom>
          <a:noFill/>
        </p:spPr>
        <p:txBody>
          <a:bodyPr wrap="square" rtlCol="0">
            <a:spAutoFit/>
          </a:bodyPr>
          <a:lstStyle/>
          <a:p>
            <a:pPr marL="198000" indent="-198000" rtl="0">
              <a:spcAft>
                <a:spcPts val="1000"/>
              </a:spcAft>
              <a:buFont typeface="Arial"/>
              <a:buChar char="•"/>
            </a:pPr>
            <a:r>
              <a:rPr lang="es-US" sz="2200" dirty="0">
                <a:solidFill>
                  <a:srgbClr val="595959"/>
                </a:solidFill>
              </a:rPr>
              <a:t>Más </a:t>
            </a:r>
            <a:r>
              <a:rPr lang="es-US" sz="2200" cap="all" dirty="0">
                <a:solidFill>
                  <a:srgbClr val="595959"/>
                </a:solidFill>
              </a:rPr>
              <a:t>trabajo intensivo</a:t>
            </a:r>
            <a:r>
              <a:rPr lang="es-US" sz="2200" dirty="0">
                <a:solidFill>
                  <a:srgbClr val="595959"/>
                </a:solidFill>
              </a:rPr>
              <a:t> que   otros tipos de andamios </a:t>
            </a:r>
          </a:p>
          <a:p>
            <a:pPr marL="198000" indent="-198000" rtl="0">
              <a:spcAft>
                <a:spcPts val="1000"/>
              </a:spcAft>
              <a:buFont typeface="Arial"/>
              <a:buChar char="•"/>
            </a:pPr>
            <a:r>
              <a:rPr lang="es-US" sz="2200" dirty="0">
                <a:solidFill>
                  <a:srgbClr val="595959"/>
                </a:solidFill>
              </a:rPr>
              <a:t>Lleva </a:t>
            </a:r>
            <a:r>
              <a:rPr lang="es-US" sz="2200" cap="all" dirty="0">
                <a:solidFill>
                  <a:srgbClr val="595959"/>
                </a:solidFill>
              </a:rPr>
              <a:t>más tiempo</a:t>
            </a:r>
            <a:r>
              <a:rPr lang="es-US" sz="2200" dirty="0">
                <a:solidFill>
                  <a:srgbClr val="595959"/>
                </a:solidFill>
              </a:rPr>
              <a:t> de construir</a:t>
            </a:r>
          </a:p>
          <a:p>
            <a:pPr marL="198000" indent="-198000" rtl="0">
              <a:spcAft>
                <a:spcPts val="1000"/>
              </a:spcAft>
              <a:buFont typeface="Arial"/>
              <a:buChar char="•"/>
            </a:pPr>
            <a:r>
              <a:rPr lang="es-US" sz="2200" dirty="0">
                <a:solidFill>
                  <a:srgbClr val="595959"/>
                </a:solidFill>
              </a:rPr>
              <a:t>Requiere </a:t>
            </a:r>
            <a:r>
              <a:rPr lang="es-US" sz="2200" cap="all" dirty="0">
                <a:solidFill>
                  <a:srgbClr val="595959"/>
                </a:solidFill>
              </a:rPr>
              <a:t>conocimientos especiales</a:t>
            </a:r>
          </a:p>
          <a:p>
            <a:pPr marL="198000" indent="-198000" rtl="0">
              <a:spcAft>
                <a:spcPts val="1000"/>
              </a:spcAft>
              <a:buFont typeface="Arial"/>
              <a:buChar char="•"/>
            </a:pPr>
            <a:r>
              <a:rPr lang="es-US" sz="2200" cap="all" dirty="0">
                <a:solidFill>
                  <a:srgbClr val="595959"/>
                </a:solidFill>
              </a:rPr>
              <a:t>Más accesorios </a:t>
            </a:r>
            <a:r>
              <a:rPr lang="es-US" sz="2200" dirty="0">
                <a:solidFill>
                  <a:srgbClr val="595959"/>
                </a:solidFill>
              </a:rPr>
              <a:t>sueltos</a:t>
            </a:r>
            <a:r>
              <a:rPr lang="es-US" sz="2200" cap="all" dirty="0">
                <a:solidFill>
                  <a:srgbClr val="595959"/>
                </a:solidFill>
              </a:rPr>
              <a:t> </a:t>
            </a:r>
            <a:r>
              <a:rPr lang="es-US" sz="2200" dirty="0">
                <a:solidFill>
                  <a:srgbClr val="595959"/>
                </a:solidFill>
              </a:rPr>
              <a:t>y   abrazaderas con los que lidiar, </a:t>
            </a:r>
            <a:br>
              <a:rPr lang="es-US" sz="2200" dirty="0">
                <a:solidFill>
                  <a:srgbClr val="595959"/>
                </a:solidFill>
              </a:rPr>
            </a:br>
            <a:r>
              <a:rPr lang="es-US" sz="2200" dirty="0">
                <a:solidFill>
                  <a:srgbClr val="595959"/>
                </a:solidFill>
              </a:rPr>
              <a:t>que pueden caer o extraviarse fácilmente</a:t>
            </a:r>
          </a:p>
        </p:txBody>
      </p:sp>
      <p:pic>
        <p:nvPicPr>
          <p:cNvPr id="5" name="Picture 4" descr="Advantages.psd"/>
          <p:cNvPicPr>
            <a:picLocks noChangeAspect="1"/>
          </p:cNvPicPr>
          <p:nvPr/>
        </p:nvPicPr>
        <p:blipFill>
          <a:blip r:embed="rId3"/>
          <a:stretch>
            <a:fillRect/>
          </a:stretch>
        </p:blipFill>
        <p:spPr>
          <a:xfrm>
            <a:off x="0" y="317500"/>
            <a:ext cx="3111500" cy="1549400"/>
          </a:xfrm>
          <a:prstGeom prst="rect">
            <a:avLst/>
          </a:prstGeom>
        </p:spPr>
      </p:pic>
      <p:pic>
        <p:nvPicPr>
          <p:cNvPr id="6" name="Picture 5" descr="Disadvantages.psd"/>
          <p:cNvPicPr>
            <a:picLocks noChangeAspect="1"/>
          </p:cNvPicPr>
          <p:nvPr/>
        </p:nvPicPr>
        <p:blipFill>
          <a:blip r:embed="rId4"/>
          <a:stretch>
            <a:fillRect/>
          </a:stretch>
        </p:blipFill>
        <p:spPr>
          <a:xfrm>
            <a:off x="6642100" y="-158750"/>
            <a:ext cx="5549900" cy="2324100"/>
          </a:xfrm>
          <a:prstGeom prst="rect">
            <a:avLst/>
          </a:prstGeom>
        </p:spPr>
      </p:pic>
      <p:cxnSp>
        <p:nvCxnSpPr>
          <p:cNvPr id="7" name="Straight Connector 6"/>
          <p:cNvCxnSpPr/>
          <p:nvPr/>
        </p:nvCxnSpPr>
        <p:spPr>
          <a:xfrm rot="5400000">
            <a:off x="3758406" y="4152900"/>
            <a:ext cx="4433094" cy="13494"/>
          </a:xfrm>
          <a:prstGeom prst="line">
            <a:avLst/>
          </a:prstGeom>
          <a:ln w="3175" cap="flat" cmpd="sng" algn="ctr">
            <a:solidFill>
              <a:schemeClr val="bg2">
                <a:lumMod val="25000"/>
              </a:schemeClr>
            </a:solidFill>
            <a:prstDash val="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66224" y="266700"/>
            <a:ext cx="6144322" cy="1446550"/>
          </a:xfrm>
          <a:prstGeom prst="rect">
            <a:avLst/>
          </a:prstGeom>
          <a:noFill/>
        </p:spPr>
        <p:txBody>
          <a:bodyPr wrap="square" rtlCol="0">
            <a:spAutoFit/>
          </a:bodyPr>
          <a:lstStyle/>
          <a:p>
            <a:pPr algn="ctr" rtl="0"/>
            <a:r>
              <a:rPr lang="es-US" sz="4400" cap="all" dirty="0">
                <a:solidFill>
                  <a:schemeClr val="tx2"/>
                </a:solidFill>
              </a:rPr>
              <a:t>Andamios de tubos y abrazaderas</a:t>
            </a: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7"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ppt_x"/>
                                          </p:val>
                                        </p:tav>
                                        <p:tav tm="100000">
                                          <p:val>
                                            <p:strVal val="#ppt_x"/>
                                          </p:val>
                                        </p:tav>
                                      </p:tavLst>
                                    </p:anim>
                                    <p:anim calcmode="lin" valueType="num">
                                      <p:cBhvr additive="base">
                                        <p:cTn id="2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style.rotation</p:attrName>
                                        </p:attrNameLst>
                                      </p:cBhvr>
                                      <p:tavLst>
                                        <p:tav tm="0">
                                          <p:val>
                                            <p:fltVal val="720"/>
                                          </p:val>
                                        </p:tav>
                                        <p:tav tm="100000">
                                          <p:val>
                                            <p:fltVal val="0"/>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ppt_w</p:attrName>
                                        </p:attrNameLst>
                                      </p:cBhvr>
                                      <p:tavLst>
                                        <p:tav tm="0">
                                          <p:val>
                                            <p:fltVal val="0"/>
                                          </p:val>
                                        </p:tav>
                                        <p:tav tm="100000">
                                          <p:val>
                                            <p:strVal val="#ppt_w"/>
                                          </p:val>
                                        </p:tav>
                                      </p:tavLst>
                                    </p:anim>
                                  </p:childTnLst>
                                </p:cTn>
                              </p:par>
                            </p:childTnLst>
                          </p:cTn>
                        </p:par>
                        <p:par>
                          <p:cTn id="31" fill="hold">
                            <p:stCondLst>
                              <p:cond delay="500"/>
                            </p:stCondLst>
                            <p:childTnLst>
                              <p:par>
                                <p:cTn id="32" presetID="37"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33550"/>
            <a:ext cx="3206353" cy="4193507"/>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2" name="Rectangle 171"/>
          <p:cNvSpPr/>
          <p:nvPr/>
        </p:nvSpPr>
        <p:spPr>
          <a:xfrm>
            <a:off x="4488021" y="1746250"/>
            <a:ext cx="3206353" cy="4193507"/>
          </a:xfrm>
          <a:prstGeom prst="rect">
            <a:avLst/>
          </a:prstGeom>
          <a:solidFill>
            <a:srgbClr val="FFFFFF"/>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71650"/>
            <a:ext cx="3206353" cy="4193507"/>
          </a:xfrm>
          <a:prstGeom prst="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84303"/>
            <a:ext cx="3206353" cy="1055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909703"/>
            <a:ext cx="3206353" cy="1055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71603"/>
            <a:ext cx="3206353" cy="1055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3" name="TextBox 212"/>
          <p:cNvSpPr txBox="1"/>
          <p:nvPr/>
        </p:nvSpPr>
        <p:spPr>
          <a:xfrm>
            <a:off x="1463566" y="5210003"/>
            <a:ext cx="2659076" cy="430887"/>
          </a:xfrm>
          <a:prstGeom prst="rect">
            <a:avLst/>
          </a:prstGeom>
          <a:noFill/>
        </p:spPr>
        <p:txBody>
          <a:bodyPr wrap="none" rtlCol="0">
            <a:spAutoFit/>
          </a:bodyPr>
          <a:lstStyle/>
          <a:p>
            <a:pPr algn="ctr" rtl="0"/>
            <a:r>
              <a:rPr lang="es-US" sz="2200" cap="all" dirty="0">
                <a:solidFill>
                  <a:schemeClr val="bg1"/>
                </a:solidFill>
                <a:latin typeface="+mj-lt"/>
              </a:rPr>
              <a:t>Torre de andamio</a:t>
            </a:r>
          </a:p>
        </p:txBody>
      </p:sp>
      <p:sp>
        <p:nvSpPr>
          <p:cNvPr id="216" name="TextBox 215"/>
          <p:cNvSpPr txBox="1"/>
          <p:nvPr/>
        </p:nvSpPr>
        <p:spPr>
          <a:xfrm>
            <a:off x="4612831" y="5028489"/>
            <a:ext cx="2977098"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tendido continuo</a:t>
            </a:r>
          </a:p>
        </p:txBody>
      </p:sp>
      <p:sp>
        <p:nvSpPr>
          <p:cNvPr id="219" name="TextBox 218"/>
          <p:cNvSpPr txBox="1"/>
          <p:nvPr/>
        </p:nvSpPr>
        <p:spPr>
          <a:xfrm>
            <a:off x="8175751" y="5210003"/>
            <a:ext cx="2440316" cy="430887"/>
          </a:xfrm>
          <a:prstGeom prst="rect">
            <a:avLst/>
          </a:prstGeom>
          <a:noFill/>
        </p:spPr>
        <p:txBody>
          <a:bodyPr wrap="none" rtlCol="0">
            <a:spAutoFit/>
          </a:bodyPr>
          <a:lstStyle/>
          <a:p>
            <a:pPr algn="ctr" rtl="0"/>
            <a:r>
              <a:rPr lang="es-US" sz="2200" cap="all" dirty="0">
                <a:solidFill>
                  <a:srgbClr val="FFFFFF"/>
                </a:solidFill>
                <a:latin typeface="+mj-lt"/>
              </a:rPr>
              <a:t>Andamio de área</a:t>
            </a:r>
          </a:p>
        </p:txBody>
      </p:sp>
      <p:pic>
        <p:nvPicPr>
          <p:cNvPr id="22" name="Picture 2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828800" y="2127250"/>
            <a:ext cx="1898650" cy="2565352"/>
          </a:xfrm>
          <a:prstGeom prst="rect">
            <a:avLst/>
          </a:prstGeom>
        </p:spPr>
      </p:pic>
      <p:pic>
        <p:nvPicPr>
          <p:cNvPr id="23" name="Picture 2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591050" y="2578100"/>
            <a:ext cx="3041650" cy="1672302"/>
          </a:xfrm>
          <a:prstGeom prst="rect">
            <a:avLst/>
          </a:prstGeom>
        </p:spPr>
      </p:pic>
      <p:pic>
        <p:nvPicPr>
          <p:cNvPr id="24" name="Picture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7930462" y="2432050"/>
            <a:ext cx="2921688" cy="2305050"/>
          </a:xfrm>
          <a:prstGeom prst="rect">
            <a:avLst/>
          </a:prstGeom>
        </p:spPr>
      </p:pic>
    </p:spTree>
    <p:extLst>
      <p:ext uri="{BB962C8B-B14F-4D97-AF65-F5344CB8AC3E}">
        <p14:creationId xmlns:p14="http://schemas.microsoft.com/office/powerpoint/2010/main" val="681245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3"/>
                                        </p:tgtEl>
                                        <p:attrNameLst>
                                          <p:attrName>style.visibility</p:attrName>
                                        </p:attrNameLst>
                                      </p:cBhvr>
                                      <p:to>
                                        <p:strVal val="visible"/>
                                      </p:to>
                                    </p:set>
                                    <p:animEffect transition="in" filter="fade">
                                      <p:cBhvr>
                                        <p:cTn id="30" dur="500"/>
                                        <p:tgtEl>
                                          <p:spTgt spid="18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500"/>
                                        <p:tgtEl>
                                          <p:spTgt spid="18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6"/>
                                        </p:tgtEl>
                                        <p:attrNameLst>
                                          <p:attrName>style.visibility</p:attrName>
                                        </p:attrNameLst>
                                      </p:cBhvr>
                                      <p:to>
                                        <p:strVal val="visible"/>
                                      </p:to>
                                    </p:set>
                                    <p:animEffect transition="in" filter="fade">
                                      <p:cBhvr>
                                        <p:cTn id="50" dur="500"/>
                                        <p:tgtEl>
                                          <p:spTgt spid="17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7404" y="680759"/>
            <a:ext cx="8837275" cy="830997"/>
          </a:xfrm>
          <a:prstGeom prst="rect">
            <a:avLst/>
          </a:prstGeom>
          <a:noFill/>
        </p:spPr>
        <p:txBody>
          <a:bodyPr wrap="none" rtlCol="0">
            <a:spAutoFit/>
          </a:bodyPr>
          <a:lstStyle/>
          <a:p>
            <a:pPr algn="ctr" rtl="0"/>
            <a:r>
              <a:rPr lang="es-US" sz="4800" cap="all">
                <a:solidFill>
                  <a:srgbClr val="44546A"/>
                </a:solidFill>
                <a:latin typeface="+mj-lt"/>
              </a:rPr>
              <a:t>Configuraciones de andamio</a:t>
            </a:r>
            <a:endParaRPr lang="en-US" sz="4800" cap="all" dirty="0">
              <a:solidFill>
                <a:srgbClr val="44546A"/>
              </a:solidFill>
              <a:latin typeface="+mj-lt"/>
            </a:endParaRPr>
          </a:p>
        </p:txBody>
      </p:sp>
      <p:sp>
        <p:nvSpPr>
          <p:cNvPr id="167" name="Rectangle 166"/>
          <p:cNvSpPr/>
          <p:nvPr/>
        </p:nvSpPr>
        <p:spPr>
          <a:xfrm>
            <a:off x="1191937" y="1746250"/>
            <a:ext cx="3206353" cy="4193507"/>
          </a:xfrm>
          <a:prstGeom prst="rect">
            <a:avLst/>
          </a:prstGeom>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72" name="Rectangle 171"/>
          <p:cNvSpPr/>
          <p:nvPr/>
        </p:nvSpPr>
        <p:spPr>
          <a:xfrm>
            <a:off x="4488021" y="1733550"/>
            <a:ext cx="3206353" cy="419350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6" name="Rectangle 175"/>
          <p:cNvSpPr/>
          <p:nvPr/>
        </p:nvSpPr>
        <p:spPr>
          <a:xfrm>
            <a:off x="7809924" y="1733550"/>
            <a:ext cx="3206353" cy="4193507"/>
          </a:xfrm>
          <a:prstGeom prst="rect">
            <a:avLst/>
          </a:prstGeom>
          <a:solidFill>
            <a:srgbClr val="FFFFFF"/>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3" name="Rectangle 182"/>
          <p:cNvSpPr/>
          <p:nvPr/>
        </p:nvSpPr>
        <p:spPr>
          <a:xfrm>
            <a:off x="4488022" y="4871603"/>
            <a:ext cx="3206353" cy="10554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7" name="Rectangle 186"/>
          <p:cNvSpPr/>
          <p:nvPr/>
        </p:nvSpPr>
        <p:spPr>
          <a:xfrm>
            <a:off x="7809924" y="4871603"/>
            <a:ext cx="3206353" cy="1055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8" name="Rectangle 187"/>
          <p:cNvSpPr/>
          <p:nvPr/>
        </p:nvSpPr>
        <p:spPr>
          <a:xfrm>
            <a:off x="1191937" y="4884303"/>
            <a:ext cx="3206353" cy="1055454"/>
          </a:xfrm>
          <a:prstGeom prst="rect">
            <a:avLst/>
          </a:prstGeom>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213" name="TextBox 212"/>
          <p:cNvSpPr txBox="1"/>
          <p:nvPr/>
        </p:nvSpPr>
        <p:spPr>
          <a:xfrm>
            <a:off x="1559188" y="5146503"/>
            <a:ext cx="2417035" cy="430887"/>
          </a:xfrm>
          <a:prstGeom prst="rect">
            <a:avLst/>
          </a:prstGeom>
          <a:noFill/>
        </p:spPr>
        <p:txBody>
          <a:bodyPr wrap="none" rtlCol="0">
            <a:spAutoFit/>
          </a:bodyPr>
          <a:lstStyle/>
          <a:p>
            <a:pPr algn="ctr" rtl="0"/>
            <a:r>
              <a:rPr lang="es-US" sz="2200" cap="all">
                <a:solidFill>
                  <a:schemeClr val="bg1"/>
                </a:solidFill>
                <a:latin typeface="+mj-lt"/>
              </a:rPr>
              <a:t>Torre rodante</a:t>
            </a:r>
          </a:p>
        </p:txBody>
      </p:sp>
      <p:sp>
        <p:nvSpPr>
          <p:cNvPr id="216" name="TextBox 215"/>
          <p:cNvSpPr txBox="1"/>
          <p:nvPr/>
        </p:nvSpPr>
        <p:spPr>
          <a:xfrm>
            <a:off x="5012738" y="5049242"/>
            <a:ext cx="2106667" cy="769441"/>
          </a:xfrm>
          <a:prstGeom prst="rect">
            <a:avLst/>
          </a:prstGeom>
          <a:noFill/>
        </p:spPr>
        <p:txBody>
          <a:bodyPr wrap="none" rtlCol="0">
            <a:spAutoFit/>
          </a:bodyPr>
          <a:lstStyle/>
          <a:p>
            <a:pPr algn="ctr" rtl="0"/>
            <a:r>
              <a:rPr lang="es-US" sz="2200" cap="all" dirty="0">
                <a:solidFill>
                  <a:srgbClr val="FFFFFF"/>
                </a:solidFill>
                <a:latin typeface="+mj-lt"/>
              </a:rPr>
              <a:t>Andamio de </a:t>
            </a:r>
            <a:br>
              <a:rPr lang="es-US" sz="2200" cap="all" dirty="0">
                <a:solidFill>
                  <a:srgbClr val="FFFFFF"/>
                </a:solidFill>
                <a:latin typeface="+mj-lt"/>
              </a:rPr>
            </a:br>
            <a:r>
              <a:rPr lang="es-US" sz="2200" cap="all" dirty="0">
                <a:solidFill>
                  <a:srgbClr val="FFFFFF"/>
                </a:solidFill>
                <a:latin typeface="+mj-lt"/>
              </a:rPr>
              <a:t>puente</a:t>
            </a:r>
          </a:p>
        </p:txBody>
      </p:sp>
      <p:sp>
        <p:nvSpPr>
          <p:cNvPr id="219" name="TextBox 218"/>
          <p:cNvSpPr txBox="1"/>
          <p:nvPr/>
        </p:nvSpPr>
        <p:spPr>
          <a:xfrm>
            <a:off x="8604935" y="5049242"/>
            <a:ext cx="1667444" cy="769441"/>
          </a:xfrm>
          <a:prstGeom prst="rect">
            <a:avLst/>
          </a:prstGeom>
          <a:noFill/>
        </p:spPr>
        <p:txBody>
          <a:bodyPr wrap="none" rtlCol="0">
            <a:spAutoFit/>
          </a:bodyPr>
          <a:lstStyle/>
          <a:p>
            <a:pPr algn="ctr" rtl="0"/>
            <a:r>
              <a:rPr lang="es-US" sz="2200" cap="all" dirty="0">
                <a:solidFill>
                  <a:srgbClr val="FFFFFF"/>
                </a:solidFill>
                <a:latin typeface="+mj-lt"/>
              </a:rPr>
              <a:t>Andamio </a:t>
            </a:r>
            <a:br>
              <a:rPr lang="es-US" sz="2200" cap="all" dirty="0">
                <a:solidFill>
                  <a:srgbClr val="FFFFFF"/>
                </a:solidFill>
                <a:latin typeface="+mj-lt"/>
              </a:rPr>
            </a:br>
            <a:r>
              <a:rPr lang="es-US" sz="2200" cap="all" dirty="0">
                <a:solidFill>
                  <a:srgbClr val="FFFFFF"/>
                </a:solidFill>
                <a:latin typeface="+mj-lt"/>
              </a:rPr>
              <a:t>circular</a:t>
            </a:r>
          </a:p>
        </p:txBody>
      </p:sp>
      <p:pic>
        <p:nvPicPr>
          <p:cNvPr id="18" name="Picture 1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380660" y="2247900"/>
            <a:ext cx="2905590" cy="2292350"/>
          </a:xfrm>
          <a:prstGeom prst="rect">
            <a:avLst/>
          </a:prstGeom>
        </p:spPr>
      </p:pic>
      <p:pic>
        <p:nvPicPr>
          <p:cNvPr id="20" name="Picture 1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7943850" y="2266950"/>
            <a:ext cx="2940050" cy="2010174"/>
          </a:xfrm>
          <a:prstGeom prst="rect">
            <a:avLst/>
          </a:prstGeom>
        </p:spPr>
      </p:pic>
      <p:pic>
        <p:nvPicPr>
          <p:cNvPr id="21" name="Picture 20" descr="PuTLOG SCAFFOLD.psd"/>
          <p:cNvPicPr>
            <a:picLocks noChangeAspect="1"/>
          </p:cNvPicPr>
          <p:nvPr/>
        </p:nvPicPr>
        <p:blipFill>
          <a:blip r:embed="rId7"/>
          <a:stretch>
            <a:fillRect/>
          </a:stretch>
        </p:blipFill>
        <p:spPr>
          <a:xfrm>
            <a:off x="4584058" y="2082800"/>
            <a:ext cx="3043193" cy="2679700"/>
          </a:xfrm>
          <a:prstGeom prst="rect">
            <a:avLst/>
          </a:prstGeom>
        </p:spPr>
      </p:pic>
    </p:spTree>
    <p:extLst>
      <p:ext uri="{BB962C8B-B14F-4D97-AF65-F5344CB8AC3E}">
        <p14:creationId xmlns:p14="http://schemas.microsoft.com/office/powerpoint/2010/main" val="681245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fade">
                                      <p:cBhvr>
                                        <p:cTn id="16" dur="500"/>
                                        <p:tgtEl>
                                          <p:spTgt spid="18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3"/>
                                        </p:tgtEl>
                                        <p:attrNameLst>
                                          <p:attrName>style.visibility</p:attrName>
                                        </p:attrNameLst>
                                      </p:cBhvr>
                                      <p:to>
                                        <p:strVal val="visible"/>
                                      </p:to>
                                    </p:set>
                                    <p:animEffect transition="in" filter="fade">
                                      <p:cBhvr>
                                        <p:cTn id="19" dur="500"/>
                                        <p:tgtEl>
                                          <p:spTgt spid="213"/>
                                        </p:tgtEl>
                                      </p:cBhvr>
                                    </p:animEffect>
                                  </p:childTnLst>
                                </p:cTn>
                              </p:par>
                            </p:childTnLst>
                          </p:cTn>
                        </p:par>
                        <p:par>
                          <p:cTn id="20" fill="hold">
                            <p:stCondLst>
                              <p:cond delay="1000"/>
                            </p:stCondLst>
                            <p:childTnLst>
                              <p:par>
                                <p:cTn id="21" presetID="53"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2"/>
                                        </p:tgtEl>
                                        <p:attrNameLst>
                                          <p:attrName>style.visibility</p:attrName>
                                        </p:attrNameLst>
                                      </p:cBhvr>
                                      <p:to>
                                        <p:strVal val="visible"/>
                                      </p:to>
                                    </p:set>
                                    <p:animEffect transition="in" filter="fade">
                                      <p:cBhvr>
                                        <p:cTn id="30" dur="500"/>
                                        <p:tgtEl>
                                          <p:spTgt spid="17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6"/>
                                        </p:tgtEl>
                                        <p:attrNameLst>
                                          <p:attrName>style.visibility</p:attrName>
                                        </p:attrNameLst>
                                      </p:cBhvr>
                                      <p:to>
                                        <p:strVal val="visible"/>
                                      </p:to>
                                    </p:set>
                                    <p:animEffect transition="in" filter="fade">
                                      <p:cBhvr>
                                        <p:cTn id="36" dur="500"/>
                                        <p:tgtEl>
                                          <p:spTgt spid="216"/>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500"/>
                                        <p:tgtEl>
                                          <p:spTgt spid="1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500"/>
                                        <p:tgtEl>
                                          <p:spTgt spid="18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fade">
                                      <p:cBhvr>
                                        <p:cTn id="53" dur="500"/>
                                        <p:tgtEl>
                                          <p:spTgt spid="219"/>
                                        </p:tgtEl>
                                      </p:cBhvr>
                                    </p:animEffec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7" grpId="0" animBg="1"/>
      <p:bldP spid="172" grpId="0" animBg="1"/>
      <p:bldP spid="176" grpId="0" animBg="1"/>
      <p:bldP spid="183" grpId="0" animBg="1"/>
      <p:bldP spid="187" grpId="0" animBg="1"/>
      <p:bldP spid="188" grpId="0" animBg="1"/>
      <p:bldP spid="213" grpId="0"/>
      <p:bldP spid="216" grpId="0"/>
      <p:bldP spid="2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2980" y="680759"/>
            <a:ext cx="10006164" cy="830997"/>
          </a:xfrm>
          <a:prstGeom prst="rect">
            <a:avLst/>
          </a:prstGeom>
          <a:noFill/>
        </p:spPr>
        <p:txBody>
          <a:bodyPr wrap="none" rtlCol="0">
            <a:spAutoFit/>
          </a:bodyPr>
          <a:lstStyle/>
          <a:p>
            <a:pPr algn="ctr" rtl="0"/>
            <a:r>
              <a:rPr lang="es-US" sz="4800" cap="all">
                <a:solidFill>
                  <a:schemeClr val="tx2"/>
                </a:solidFill>
                <a:latin typeface="+mj-lt"/>
              </a:rPr>
              <a:t>Elegir el andamio correcto</a:t>
            </a:r>
            <a:endParaRPr lang="en-US" sz="4800" cap="all" dirty="0">
              <a:solidFill>
                <a:schemeClr val="tx2"/>
              </a:solidFill>
              <a:latin typeface="+mj-lt"/>
            </a:endParaRPr>
          </a:p>
        </p:txBody>
      </p:sp>
      <p:grpSp>
        <p:nvGrpSpPr>
          <p:cNvPr id="2" name="Group 155"/>
          <p:cNvGrpSpPr/>
          <p:nvPr/>
        </p:nvGrpSpPr>
        <p:grpSpPr>
          <a:xfrm>
            <a:off x="779305" y="2054094"/>
            <a:ext cx="1847278" cy="1291990"/>
            <a:chOff x="1477805" y="2206494"/>
            <a:chExt cx="1847278" cy="1291990"/>
          </a:xfrm>
        </p:grpSpPr>
        <p:sp>
          <p:nvSpPr>
            <p:cNvPr id="5" name="Rectangle 4"/>
            <p:cNvSpPr/>
            <p:nvPr/>
          </p:nvSpPr>
          <p:spPr>
            <a:xfrm>
              <a:off x="1477805" y="2206494"/>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5" name="Rectangle 74"/>
            <p:cNvSpPr/>
            <p:nvPr/>
          </p:nvSpPr>
          <p:spPr>
            <a:xfrm>
              <a:off x="1477805" y="3390512"/>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4" name="Group 160"/>
          <p:cNvGrpSpPr/>
          <p:nvPr/>
        </p:nvGrpSpPr>
        <p:grpSpPr>
          <a:xfrm>
            <a:off x="830105" y="4803173"/>
            <a:ext cx="1847278" cy="1291990"/>
            <a:chOff x="1477805" y="4790473"/>
            <a:chExt cx="1847278" cy="1291990"/>
          </a:xfrm>
        </p:grpSpPr>
        <p:sp>
          <p:nvSpPr>
            <p:cNvPr id="78" name="Rectangle 77"/>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79" name="Rectangle 78"/>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6" name="Group 156"/>
          <p:cNvGrpSpPr/>
          <p:nvPr/>
        </p:nvGrpSpPr>
        <p:grpSpPr>
          <a:xfrm>
            <a:off x="2944083" y="2054094"/>
            <a:ext cx="1847278" cy="1291990"/>
            <a:chOff x="3325083" y="2206494"/>
            <a:chExt cx="1847278" cy="1291990"/>
          </a:xfrm>
        </p:grpSpPr>
        <p:sp>
          <p:nvSpPr>
            <p:cNvPr id="80" name="Rectangle 79"/>
            <p:cNvSpPr/>
            <p:nvPr/>
          </p:nvSpPr>
          <p:spPr>
            <a:xfrm>
              <a:off x="3325083" y="2206494"/>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1" name="Rectangle 80"/>
            <p:cNvSpPr/>
            <p:nvPr/>
          </p:nvSpPr>
          <p:spPr>
            <a:xfrm>
              <a:off x="3325083" y="3390512"/>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2" name="Rectangle 81"/>
          <p:cNvSpPr/>
          <p:nvPr/>
        </p:nvSpPr>
        <p:spPr>
          <a:xfrm>
            <a:off x="3045683" y="3485783"/>
            <a:ext cx="1847278" cy="129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161"/>
          <p:cNvGrpSpPr/>
          <p:nvPr/>
        </p:nvGrpSpPr>
        <p:grpSpPr>
          <a:xfrm>
            <a:off x="3020283" y="4790473"/>
            <a:ext cx="1847278" cy="1291990"/>
            <a:chOff x="3325083" y="4790473"/>
            <a:chExt cx="1847278" cy="1291990"/>
          </a:xfrm>
        </p:grpSpPr>
        <p:sp>
          <p:nvSpPr>
            <p:cNvPr id="83" name="Rectangle 82"/>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4" name="Rectangle 83"/>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9" name="Group 157"/>
          <p:cNvGrpSpPr/>
          <p:nvPr/>
        </p:nvGrpSpPr>
        <p:grpSpPr>
          <a:xfrm>
            <a:off x="5159661" y="2066794"/>
            <a:ext cx="1847278" cy="1291990"/>
            <a:chOff x="5172361" y="2206494"/>
            <a:chExt cx="1847278" cy="1291990"/>
          </a:xfrm>
        </p:grpSpPr>
        <p:sp>
          <p:nvSpPr>
            <p:cNvPr id="85" name="Rectangle 84"/>
            <p:cNvSpPr/>
            <p:nvPr/>
          </p:nvSpPr>
          <p:spPr>
            <a:xfrm>
              <a:off x="5172361" y="2206494"/>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6" name="Rectangle 85"/>
            <p:cNvSpPr/>
            <p:nvPr/>
          </p:nvSpPr>
          <p:spPr>
            <a:xfrm>
              <a:off x="5172361" y="3390512"/>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0" name="Group 162"/>
          <p:cNvGrpSpPr/>
          <p:nvPr/>
        </p:nvGrpSpPr>
        <p:grpSpPr>
          <a:xfrm>
            <a:off x="5172361" y="4790473"/>
            <a:ext cx="1847278" cy="1291990"/>
            <a:chOff x="5172361" y="4790473"/>
            <a:chExt cx="1847278" cy="1291990"/>
          </a:xfrm>
        </p:grpSpPr>
        <p:sp>
          <p:nvSpPr>
            <p:cNvPr id="88" name="Rectangle 87"/>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89" name="Rectangle 88"/>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1" name="Group 158"/>
          <p:cNvGrpSpPr/>
          <p:nvPr/>
        </p:nvGrpSpPr>
        <p:grpSpPr>
          <a:xfrm>
            <a:off x="7337139" y="2104894"/>
            <a:ext cx="1847278" cy="1291990"/>
            <a:chOff x="7019639" y="2206494"/>
            <a:chExt cx="1847278" cy="1291990"/>
          </a:xfrm>
        </p:grpSpPr>
        <p:sp>
          <p:nvSpPr>
            <p:cNvPr id="105" name="Rectangle 104"/>
            <p:cNvSpPr/>
            <p:nvPr/>
          </p:nvSpPr>
          <p:spPr>
            <a:xfrm>
              <a:off x="7019639" y="2206494"/>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6" name="Rectangle 105"/>
            <p:cNvSpPr/>
            <p:nvPr/>
          </p:nvSpPr>
          <p:spPr>
            <a:xfrm>
              <a:off x="7019639" y="3390512"/>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2" name="Group 163"/>
          <p:cNvGrpSpPr/>
          <p:nvPr/>
        </p:nvGrpSpPr>
        <p:grpSpPr>
          <a:xfrm>
            <a:off x="7362539" y="4790473"/>
            <a:ext cx="1847278" cy="1291990"/>
            <a:chOff x="7019639" y="4790473"/>
            <a:chExt cx="1847278" cy="1291990"/>
          </a:xfrm>
        </p:grpSpPr>
        <p:sp>
          <p:nvSpPr>
            <p:cNvPr id="108" name="Rectangle 107"/>
            <p:cNvSpPr/>
            <p:nvPr/>
          </p:nvSpPr>
          <p:spPr>
            <a:xfrm>
              <a:off x="7019639"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9" name="Rectangle 108"/>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3" name="Group 159"/>
          <p:cNvGrpSpPr/>
          <p:nvPr/>
        </p:nvGrpSpPr>
        <p:grpSpPr>
          <a:xfrm>
            <a:off x="9578117" y="2079494"/>
            <a:ext cx="1847278" cy="1291990"/>
            <a:chOff x="8866917" y="2206494"/>
            <a:chExt cx="1847278" cy="1291990"/>
          </a:xfrm>
        </p:grpSpPr>
        <p:sp>
          <p:nvSpPr>
            <p:cNvPr id="110" name="Rectangle 109"/>
            <p:cNvSpPr/>
            <p:nvPr/>
          </p:nvSpPr>
          <p:spPr>
            <a:xfrm>
              <a:off x="8866917" y="2206494"/>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1" name="Rectangle 110"/>
            <p:cNvSpPr/>
            <p:nvPr/>
          </p:nvSpPr>
          <p:spPr>
            <a:xfrm>
              <a:off x="8866917" y="3390512"/>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4" name="Group 164"/>
          <p:cNvGrpSpPr/>
          <p:nvPr/>
        </p:nvGrpSpPr>
        <p:grpSpPr>
          <a:xfrm>
            <a:off x="9590817" y="4790473"/>
            <a:ext cx="1847278" cy="1291990"/>
            <a:chOff x="8866917" y="4790473"/>
            <a:chExt cx="1847278" cy="1291990"/>
          </a:xfrm>
        </p:grpSpPr>
        <p:sp>
          <p:nvSpPr>
            <p:cNvPr id="113" name="Rectangle 112"/>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4" name="Rectangle 113"/>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8" name="Isosceles Triangle 7"/>
          <p:cNvSpPr/>
          <p:nvPr/>
        </p:nvSpPr>
        <p:spPr>
          <a:xfrm flipV="1">
            <a:off x="1477317" y="337119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6" name="Isosceles Triangle 115"/>
          <p:cNvSpPr/>
          <p:nvPr/>
        </p:nvSpPr>
        <p:spPr>
          <a:xfrm flipV="1">
            <a:off x="3629395" y="326959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9" name="Isosceles Triangle 118"/>
          <p:cNvSpPr/>
          <p:nvPr/>
        </p:nvSpPr>
        <p:spPr>
          <a:xfrm flipV="1">
            <a:off x="5844973" y="328229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0" name="Isosceles Triangle 119"/>
          <p:cNvSpPr/>
          <p:nvPr/>
        </p:nvSpPr>
        <p:spPr>
          <a:xfrm flipV="1">
            <a:off x="8022451" y="332039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1" name="Isosceles Triangle 120"/>
          <p:cNvSpPr/>
          <p:nvPr/>
        </p:nvSpPr>
        <p:spPr>
          <a:xfrm flipV="1">
            <a:off x="10263429" y="329499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3" name="Isosceles Triangle 122"/>
          <p:cNvSpPr/>
          <p:nvPr/>
        </p:nvSpPr>
        <p:spPr>
          <a:xfrm>
            <a:off x="1515417" y="45830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4" name="Isosceles Triangle 123"/>
          <p:cNvSpPr/>
          <p:nvPr/>
        </p:nvSpPr>
        <p:spPr>
          <a:xfrm>
            <a:off x="3667495" y="45703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5" name="Isosceles Triangle 124"/>
          <p:cNvSpPr/>
          <p:nvPr/>
        </p:nvSpPr>
        <p:spPr>
          <a:xfrm>
            <a:off x="5857673" y="457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6" name="Isosceles Triangle 125"/>
          <p:cNvSpPr/>
          <p:nvPr/>
        </p:nvSpPr>
        <p:spPr>
          <a:xfrm>
            <a:off x="8047851" y="45703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27" name="Isosceles Triangle 126"/>
          <p:cNvSpPr/>
          <p:nvPr/>
        </p:nvSpPr>
        <p:spPr>
          <a:xfrm>
            <a:off x="10301529" y="45703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TextBox 15"/>
          <p:cNvSpPr txBox="1"/>
          <p:nvPr/>
        </p:nvSpPr>
        <p:spPr>
          <a:xfrm>
            <a:off x="969064" y="3848760"/>
            <a:ext cx="1489510" cy="677108"/>
          </a:xfrm>
          <a:prstGeom prst="rect">
            <a:avLst/>
          </a:prstGeom>
          <a:noFill/>
        </p:spPr>
        <p:txBody>
          <a:bodyPr wrap="none" rtlCol="0">
            <a:spAutoFit/>
          </a:bodyPr>
          <a:lstStyle/>
          <a:p>
            <a:pPr algn="ctr" rtl="0"/>
            <a:r>
              <a:rPr lang="es-US" sz="1900" dirty="0">
                <a:solidFill>
                  <a:srgbClr val="595959"/>
                </a:solidFill>
              </a:rPr>
              <a:t>TRABAJO/</a:t>
            </a:r>
            <a:br>
              <a:rPr lang="es-US" sz="1900" dirty="0">
                <a:solidFill>
                  <a:srgbClr val="595959"/>
                </a:solidFill>
              </a:rPr>
            </a:br>
            <a:r>
              <a:rPr lang="es-US" sz="1900" dirty="0">
                <a:solidFill>
                  <a:srgbClr val="595959"/>
                </a:solidFill>
              </a:rPr>
              <a:t>ACTIVIDAD</a:t>
            </a:r>
          </a:p>
        </p:txBody>
      </p:sp>
      <p:sp>
        <p:nvSpPr>
          <p:cNvPr id="129" name="TextBox 128"/>
          <p:cNvSpPr txBox="1"/>
          <p:nvPr/>
        </p:nvSpPr>
        <p:spPr>
          <a:xfrm>
            <a:off x="3112339" y="3937968"/>
            <a:ext cx="1524050" cy="400110"/>
          </a:xfrm>
          <a:prstGeom prst="rect">
            <a:avLst/>
          </a:prstGeom>
          <a:noFill/>
        </p:spPr>
        <p:txBody>
          <a:bodyPr wrap="none" rtlCol="0">
            <a:spAutoFit/>
          </a:bodyPr>
          <a:lstStyle/>
          <a:p>
            <a:pPr algn="ctr" rtl="0"/>
            <a:r>
              <a:rPr lang="es-US" sz="2000">
                <a:solidFill>
                  <a:srgbClr val="595959"/>
                </a:solidFill>
              </a:rPr>
              <a:t>ESTRUCTURA</a:t>
            </a:r>
          </a:p>
        </p:txBody>
      </p:sp>
      <p:sp>
        <p:nvSpPr>
          <p:cNvPr id="130" name="TextBox 129"/>
          <p:cNvSpPr txBox="1"/>
          <p:nvPr/>
        </p:nvSpPr>
        <p:spPr>
          <a:xfrm>
            <a:off x="5208820" y="3937968"/>
            <a:ext cx="1762246" cy="400110"/>
          </a:xfrm>
          <a:prstGeom prst="rect">
            <a:avLst/>
          </a:prstGeom>
          <a:noFill/>
        </p:spPr>
        <p:txBody>
          <a:bodyPr wrap="none" rtlCol="0">
            <a:spAutoFit/>
          </a:bodyPr>
          <a:lstStyle/>
          <a:p>
            <a:pPr algn="ctr" rtl="0"/>
            <a:r>
              <a:rPr lang="es-US" sz="2000">
                <a:solidFill>
                  <a:srgbClr val="595959"/>
                </a:solidFill>
              </a:rPr>
              <a:t>CONDICIONES</a:t>
            </a:r>
          </a:p>
        </p:txBody>
      </p:sp>
      <p:sp>
        <p:nvSpPr>
          <p:cNvPr id="131" name="TextBox 130"/>
          <p:cNvSpPr txBox="1"/>
          <p:nvPr/>
        </p:nvSpPr>
        <p:spPr>
          <a:xfrm>
            <a:off x="7904891" y="3950668"/>
            <a:ext cx="725053" cy="400110"/>
          </a:xfrm>
          <a:prstGeom prst="rect">
            <a:avLst/>
          </a:prstGeom>
          <a:noFill/>
        </p:spPr>
        <p:txBody>
          <a:bodyPr wrap="none" rtlCol="0">
            <a:spAutoFit/>
          </a:bodyPr>
          <a:lstStyle/>
          <a:p>
            <a:pPr algn="ctr" rtl="0"/>
            <a:r>
              <a:rPr lang="es-US" sz="2000">
                <a:solidFill>
                  <a:srgbClr val="595959"/>
                </a:solidFill>
              </a:rPr>
              <a:t>HORA</a:t>
            </a:r>
          </a:p>
        </p:txBody>
      </p:sp>
      <p:sp>
        <p:nvSpPr>
          <p:cNvPr id="132" name="TextBox 131"/>
          <p:cNvSpPr txBox="1"/>
          <p:nvPr/>
        </p:nvSpPr>
        <p:spPr>
          <a:xfrm>
            <a:off x="10088940" y="3925268"/>
            <a:ext cx="906643" cy="400110"/>
          </a:xfrm>
          <a:prstGeom prst="rect">
            <a:avLst/>
          </a:prstGeom>
          <a:noFill/>
        </p:spPr>
        <p:txBody>
          <a:bodyPr wrap="none" rtlCol="0">
            <a:spAutoFit/>
          </a:bodyPr>
          <a:lstStyle/>
          <a:p>
            <a:pPr algn="ctr" rtl="0"/>
            <a:r>
              <a:rPr lang="es-US" sz="2000">
                <a:solidFill>
                  <a:srgbClr val="595959"/>
                </a:solidFill>
              </a:rPr>
              <a:t>CARGA</a:t>
            </a:r>
          </a:p>
        </p:txBody>
      </p:sp>
    </p:spTree>
    <p:extLst>
      <p:ext uri="{BB962C8B-B14F-4D97-AF65-F5344CB8AC3E}">
        <p14:creationId xmlns:p14="http://schemas.microsoft.com/office/powerpoint/2010/main" val="3468027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0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Effect transition="in" filter="fade">
                                      <p:cBhvr>
                                        <p:cTn id="22" dur="10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wipe(down)">
                                      <p:cBhvr>
                                        <p:cTn id="25" dur="10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wipe(up)">
                                      <p:cBhvr>
                                        <p:cTn id="36" dur="1000"/>
                                        <p:tgtEl>
                                          <p:spTgt spid="1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anim calcmode="lin" valueType="num">
                                      <p:cBhvr>
                                        <p:cTn id="39" dur="1000" fill="hold"/>
                                        <p:tgtEl>
                                          <p:spTgt spid="129"/>
                                        </p:tgtEl>
                                        <p:attrNameLst>
                                          <p:attrName>ppt_w</p:attrName>
                                        </p:attrNameLst>
                                      </p:cBhvr>
                                      <p:tavLst>
                                        <p:tav tm="0">
                                          <p:val>
                                            <p:fltVal val="0"/>
                                          </p:val>
                                        </p:tav>
                                        <p:tav tm="100000">
                                          <p:val>
                                            <p:strVal val="#ppt_w"/>
                                          </p:val>
                                        </p:tav>
                                      </p:tavLst>
                                    </p:anim>
                                    <p:anim calcmode="lin" valueType="num">
                                      <p:cBhvr>
                                        <p:cTn id="40" dur="1000" fill="hold"/>
                                        <p:tgtEl>
                                          <p:spTgt spid="129"/>
                                        </p:tgtEl>
                                        <p:attrNameLst>
                                          <p:attrName>ppt_h</p:attrName>
                                        </p:attrNameLst>
                                      </p:cBhvr>
                                      <p:tavLst>
                                        <p:tav tm="0">
                                          <p:val>
                                            <p:fltVal val="0"/>
                                          </p:val>
                                        </p:tav>
                                        <p:tav tm="100000">
                                          <p:val>
                                            <p:strVal val="#ppt_h"/>
                                          </p:val>
                                        </p:tav>
                                      </p:tavLst>
                                    </p:anim>
                                    <p:animEffect transition="in" filter="fade">
                                      <p:cBhvr>
                                        <p:cTn id="41" dur="1000"/>
                                        <p:tgtEl>
                                          <p:spTgt spid="12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wipe(down)">
                                      <p:cBhvr>
                                        <p:cTn id="44" dur="1000"/>
                                        <p:tgtEl>
                                          <p:spTgt spid="124"/>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wipe(up)">
                                      <p:cBhvr>
                                        <p:cTn id="55" dur="1000"/>
                                        <p:tgtEl>
                                          <p:spTgt spid="11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1000" fill="hold"/>
                                        <p:tgtEl>
                                          <p:spTgt spid="130"/>
                                        </p:tgtEl>
                                        <p:attrNameLst>
                                          <p:attrName>ppt_w</p:attrName>
                                        </p:attrNameLst>
                                      </p:cBhvr>
                                      <p:tavLst>
                                        <p:tav tm="0">
                                          <p:val>
                                            <p:fltVal val="0"/>
                                          </p:val>
                                        </p:tav>
                                        <p:tav tm="100000">
                                          <p:val>
                                            <p:strVal val="#ppt_w"/>
                                          </p:val>
                                        </p:tav>
                                      </p:tavLst>
                                    </p:anim>
                                    <p:anim calcmode="lin" valueType="num">
                                      <p:cBhvr>
                                        <p:cTn id="59" dur="1000" fill="hold"/>
                                        <p:tgtEl>
                                          <p:spTgt spid="130"/>
                                        </p:tgtEl>
                                        <p:attrNameLst>
                                          <p:attrName>ppt_h</p:attrName>
                                        </p:attrNameLst>
                                      </p:cBhvr>
                                      <p:tavLst>
                                        <p:tav tm="0">
                                          <p:val>
                                            <p:fltVal val="0"/>
                                          </p:val>
                                        </p:tav>
                                        <p:tav tm="100000">
                                          <p:val>
                                            <p:strVal val="#ppt_h"/>
                                          </p:val>
                                        </p:tav>
                                      </p:tavLst>
                                    </p:anim>
                                    <p:animEffect transition="in" filter="fade">
                                      <p:cBhvr>
                                        <p:cTn id="60" dur="1000"/>
                                        <p:tgtEl>
                                          <p:spTgt spid="1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5"/>
                                        </p:tgtEl>
                                        <p:attrNameLst>
                                          <p:attrName>style.visibility</p:attrName>
                                        </p:attrNameLst>
                                      </p:cBhvr>
                                      <p:to>
                                        <p:strVal val="visible"/>
                                      </p:to>
                                    </p:set>
                                    <p:animEffect transition="in" filter="wipe(down)">
                                      <p:cBhvr>
                                        <p:cTn id="63" dur="1000"/>
                                        <p:tgtEl>
                                          <p:spTgt spid="125"/>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wipe(up)">
                                      <p:cBhvr>
                                        <p:cTn id="74" dur="1000"/>
                                        <p:tgtEl>
                                          <p:spTgt spid="1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1"/>
                                        </p:tgtEl>
                                        <p:attrNameLst>
                                          <p:attrName>style.visibility</p:attrName>
                                        </p:attrNameLst>
                                      </p:cBhvr>
                                      <p:to>
                                        <p:strVal val="visible"/>
                                      </p:to>
                                    </p:set>
                                    <p:anim calcmode="lin" valueType="num">
                                      <p:cBhvr>
                                        <p:cTn id="77" dur="1000" fill="hold"/>
                                        <p:tgtEl>
                                          <p:spTgt spid="131"/>
                                        </p:tgtEl>
                                        <p:attrNameLst>
                                          <p:attrName>ppt_w</p:attrName>
                                        </p:attrNameLst>
                                      </p:cBhvr>
                                      <p:tavLst>
                                        <p:tav tm="0">
                                          <p:val>
                                            <p:fltVal val="0"/>
                                          </p:val>
                                        </p:tav>
                                        <p:tav tm="100000">
                                          <p:val>
                                            <p:strVal val="#ppt_w"/>
                                          </p:val>
                                        </p:tav>
                                      </p:tavLst>
                                    </p:anim>
                                    <p:anim calcmode="lin" valueType="num">
                                      <p:cBhvr>
                                        <p:cTn id="78" dur="1000" fill="hold"/>
                                        <p:tgtEl>
                                          <p:spTgt spid="131"/>
                                        </p:tgtEl>
                                        <p:attrNameLst>
                                          <p:attrName>ppt_h</p:attrName>
                                        </p:attrNameLst>
                                      </p:cBhvr>
                                      <p:tavLst>
                                        <p:tav tm="0">
                                          <p:val>
                                            <p:fltVal val="0"/>
                                          </p:val>
                                        </p:tav>
                                        <p:tav tm="100000">
                                          <p:val>
                                            <p:strVal val="#ppt_h"/>
                                          </p:val>
                                        </p:tav>
                                      </p:tavLst>
                                    </p:anim>
                                    <p:animEffect transition="in" filter="fade">
                                      <p:cBhvr>
                                        <p:cTn id="79" dur="1000"/>
                                        <p:tgtEl>
                                          <p:spTgt spid="13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26"/>
                                        </p:tgtEl>
                                        <p:attrNameLst>
                                          <p:attrName>style.visibility</p:attrName>
                                        </p:attrNameLst>
                                      </p:cBhvr>
                                      <p:to>
                                        <p:strVal val="visible"/>
                                      </p:to>
                                    </p:set>
                                    <p:animEffect transition="in" filter="wipe(down)">
                                      <p:cBhvr>
                                        <p:cTn id="82" dur="1000"/>
                                        <p:tgtEl>
                                          <p:spTgt spid="126"/>
                                        </p:tgtEl>
                                      </p:cBhvr>
                                    </p:animEffec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1000"/>
                                        <p:tgtEl>
                                          <p:spTgt spid="13"/>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wipe(up)">
                                      <p:cBhvr>
                                        <p:cTn id="93" dur="1000"/>
                                        <p:tgtEl>
                                          <p:spTgt spid="121"/>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32"/>
                                        </p:tgtEl>
                                        <p:attrNameLst>
                                          <p:attrName>style.visibility</p:attrName>
                                        </p:attrNameLst>
                                      </p:cBhvr>
                                      <p:to>
                                        <p:strVal val="visible"/>
                                      </p:to>
                                    </p:set>
                                    <p:anim calcmode="lin" valueType="num">
                                      <p:cBhvr>
                                        <p:cTn id="96" dur="1000" fill="hold"/>
                                        <p:tgtEl>
                                          <p:spTgt spid="132"/>
                                        </p:tgtEl>
                                        <p:attrNameLst>
                                          <p:attrName>ppt_w</p:attrName>
                                        </p:attrNameLst>
                                      </p:cBhvr>
                                      <p:tavLst>
                                        <p:tav tm="0">
                                          <p:val>
                                            <p:fltVal val="0"/>
                                          </p:val>
                                        </p:tav>
                                        <p:tav tm="100000">
                                          <p:val>
                                            <p:strVal val="#ppt_w"/>
                                          </p:val>
                                        </p:tav>
                                      </p:tavLst>
                                    </p:anim>
                                    <p:anim calcmode="lin" valueType="num">
                                      <p:cBhvr>
                                        <p:cTn id="97" dur="1000" fill="hold"/>
                                        <p:tgtEl>
                                          <p:spTgt spid="132"/>
                                        </p:tgtEl>
                                        <p:attrNameLst>
                                          <p:attrName>ppt_h</p:attrName>
                                        </p:attrNameLst>
                                      </p:cBhvr>
                                      <p:tavLst>
                                        <p:tav tm="0">
                                          <p:val>
                                            <p:fltVal val="0"/>
                                          </p:val>
                                        </p:tav>
                                        <p:tav tm="100000">
                                          <p:val>
                                            <p:strVal val="#ppt_h"/>
                                          </p:val>
                                        </p:tav>
                                      </p:tavLst>
                                    </p:anim>
                                    <p:animEffect transition="in" filter="fade">
                                      <p:cBhvr>
                                        <p:cTn id="98" dur="1000"/>
                                        <p:tgtEl>
                                          <p:spTgt spid="132"/>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wipe(down)">
                                      <p:cBhvr>
                                        <p:cTn id="101" dur="1000"/>
                                        <p:tgtEl>
                                          <p:spTgt spid="127"/>
                                        </p:tgtEl>
                                      </p:cBhvr>
                                    </p:animEffect>
                                  </p:childTnLst>
                                </p:cTn>
                              </p:par>
                              <p:par>
                                <p:cTn id="102" presetID="10" presetClass="entr" presetSubtype="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6" grpId="0" animBg="1"/>
      <p:bldP spid="119" grpId="0" animBg="1"/>
      <p:bldP spid="120" grpId="0" animBg="1"/>
      <p:bldP spid="121" grpId="0" animBg="1"/>
      <p:bldP spid="123" grpId="0" animBg="1"/>
      <p:bldP spid="124" grpId="0" animBg="1"/>
      <p:bldP spid="125" grpId="0" animBg="1"/>
      <p:bldP spid="126" grpId="0" animBg="1"/>
      <p:bldP spid="127" grpId="0" animBg="1"/>
      <p:bldP spid="16" grpId="0"/>
      <p:bldP spid="129" grpId="0"/>
      <p:bldP spid="130" grpId="0"/>
      <p:bldP spid="131" grpId="0"/>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hthouse.jpg"/>
          <p:cNvPicPr>
            <a:picLocks noChangeAspect="1"/>
          </p:cNvPicPr>
          <p:nvPr/>
        </p:nvPicPr>
        <p:blipFill>
          <a:blip r:embed="rId3"/>
          <a:stretch>
            <a:fillRect/>
          </a:stretch>
        </p:blipFill>
        <p:spPr>
          <a:xfrm>
            <a:off x="-1" y="0"/>
            <a:ext cx="3853543" cy="6858000"/>
          </a:xfrm>
          <a:prstGeom prst="rect">
            <a:avLst/>
          </a:prstGeom>
        </p:spPr>
      </p:pic>
      <p:grpSp>
        <p:nvGrpSpPr>
          <p:cNvPr id="3" name="Group 10"/>
          <p:cNvGrpSpPr/>
          <p:nvPr/>
        </p:nvGrpSpPr>
        <p:grpSpPr>
          <a:xfrm rot="5400000">
            <a:off x="3773246" y="39604"/>
            <a:ext cx="1421999" cy="1291990"/>
            <a:chOff x="1477805" y="4790473"/>
            <a:chExt cx="1847278" cy="1291990"/>
          </a:xfrm>
        </p:grpSpPr>
        <p:sp>
          <p:nvSpPr>
            <p:cNvPr id="12" name="Rectangle 11"/>
            <p:cNvSpPr/>
            <p:nvPr/>
          </p:nvSpPr>
          <p:spPr>
            <a:xfrm>
              <a:off x="1477805" y="4790473"/>
              <a:ext cx="1847278" cy="1291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a:off x="1477805" y="5974491"/>
              <a:ext cx="1847278" cy="1079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4" name="Isosceles Triangle 13"/>
          <p:cNvSpPr/>
          <p:nvPr/>
        </p:nvSpPr>
        <p:spPr>
          <a:xfrm rot="5400000">
            <a:off x="5020617" y="582560"/>
            <a:ext cx="476655" cy="252919"/>
          </a:xfrm>
          <a:prstGeom prst="triangl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4" name="Group 14"/>
          <p:cNvGrpSpPr/>
          <p:nvPr/>
        </p:nvGrpSpPr>
        <p:grpSpPr>
          <a:xfrm rot="5400000">
            <a:off x="3802321" y="1443034"/>
            <a:ext cx="1350000" cy="1291990"/>
            <a:chOff x="3325083" y="4790473"/>
            <a:chExt cx="1847278" cy="1291990"/>
          </a:xfrm>
        </p:grpSpPr>
        <p:sp>
          <p:nvSpPr>
            <p:cNvPr id="16" name="Rectangle 15"/>
            <p:cNvSpPr/>
            <p:nvPr/>
          </p:nvSpPr>
          <p:spPr>
            <a:xfrm>
              <a:off x="3325083" y="4790473"/>
              <a:ext cx="1847278" cy="1291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a:off x="3325083" y="5974491"/>
              <a:ext cx="1847278" cy="1079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8" name="Isosceles Triangle 17"/>
          <p:cNvSpPr/>
          <p:nvPr/>
        </p:nvSpPr>
        <p:spPr>
          <a:xfrm rot="5400000">
            <a:off x="5039095" y="1954160"/>
            <a:ext cx="476655" cy="252919"/>
          </a:xfrm>
          <a:prstGeom prst="triangl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5" name="Group 18"/>
          <p:cNvGrpSpPr/>
          <p:nvPr/>
        </p:nvGrpSpPr>
        <p:grpSpPr>
          <a:xfrm rot="5400000">
            <a:off x="3795400" y="2814634"/>
            <a:ext cx="1350000" cy="1291990"/>
            <a:chOff x="5172361" y="4790473"/>
            <a:chExt cx="1847278" cy="1291990"/>
          </a:xfrm>
        </p:grpSpPr>
        <p:sp>
          <p:nvSpPr>
            <p:cNvPr id="20" name="Rectangle 19"/>
            <p:cNvSpPr/>
            <p:nvPr/>
          </p:nvSpPr>
          <p:spPr>
            <a:xfrm>
              <a:off x="5172361" y="4790473"/>
              <a:ext cx="1847278" cy="1291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Rectangle 20"/>
            <p:cNvSpPr/>
            <p:nvPr/>
          </p:nvSpPr>
          <p:spPr>
            <a:xfrm>
              <a:off x="5172361" y="5974491"/>
              <a:ext cx="1847278" cy="10797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2" name="Isosceles Triangle 21"/>
          <p:cNvSpPr/>
          <p:nvPr/>
        </p:nvSpPr>
        <p:spPr>
          <a:xfrm rot="5400000">
            <a:off x="5032173" y="3300360"/>
            <a:ext cx="476655" cy="252919"/>
          </a:xfrm>
          <a:prstGeom prst="triangl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22"/>
          <p:cNvGrpSpPr/>
          <p:nvPr/>
        </p:nvGrpSpPr>
        <p:grpSpPr>
          <a:xfrm rot="5400000">
            <a:off x="3813878" y="4186234"/>
            <a:ext cx="1350000" cy="1291990"/>
            <a:chOff x="7002174" y="4790473"/>
            <a:chExt cx="1864743" cy="1291990"/>
          </a:xfrm>
        </p:grpSpPr>
        <p:sp>
          <p:nvSpPr>
            <p:cNvPr id="24" name="Rectangle 23"/>
            <p:cNvSpPr/>
            <p:nvPr/>
          </p:nvSpPr>
          <p:spPr>
            <a:xfrm>
              <a:off x="7002174" y="4790473"/>
              <a:ext cx="1847278" cy="1291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Rectangle 24"/>
            <p:cNvSpPr/>
            <p:nvPr/>
          </p:nvSpPr>
          <p:spPr>
            <a:xfrm>
              <a:off x="7019639" y="5974491"/>
              <a:ext cx="1847278" cy="10797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6" name="Isosceles Triangle 25"/>
          <p:cNvSpPr/>
          <p:nvPr/>
        </p:nvSpPr>
        <p:spPr>
          <a:xfrm rot="5400000">
            <a:off x="5050651" y="4684660"/>
            <a:ext cx="476655" cy="252919"/>
          </a:xfrm>
          <a:prstGeom prst="triangl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7" name="Group 26"/>
          <p:cNvGrpSpPr/>
          <p:nvPr/>
        </p:nvGrpSpPr>
        <p:grpSpPr>
          <a:xfrm rot="5400000">
            <a:off x="3819656" y="5547927"/>
            <a:ext cx="1350000" cy="1291990"/>
            <a:chOff x="8866917" y="4790473"/>
            <a:chExt cx="1847278" cy="1291990"/>
          </a:xfrm>
        </p:grpSpPr>
        <p:sp>
          <p:nvSpPr>
            <p:cNvPr id="28" name="Rectangle 27"/>
            <p:cNvSpPr/>
            <p:nvPr/>
          </p:nvSpPr>
          <p:spPr>
            <a:xfrm>
              <a:off x="8866917" y="4790473"/>
              <a:ext cx="1847278" cy="12919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9" name="Rectangle 28"/>
            <p:cNvSpPr/>
            <p:nvPr/>
          </p:nvSpPr>
          <p:spPr>
            <a:xfrm>
              <a:off x="8866917" y="5974491"/>
              <a:ext cx="1847278" cy="10797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30" name="Isosceles Triangle 29"/>
          <p:cNvSpPr/>
          <p:nvPr/>
        </p:nvSpPr>
        <p:spPr>
          <a:xfrm rot="5400000">
            <a:off x="5056429" y="6043560"/>
            <a:ext cx="476655" cy="252919"/>
          </a:xfrm>
          <a:prstGeom prst="triangl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1" name="TextBox 30"/>
          <p:cNvSpPr txBox="1"/>
          <p:nvPr/>
        </p:nvSpPr>
        <p:spPr>
          <a:xfrm>
            <a:off x="5553335" y="187446"/>
            <a:ext cx="2385589" cy="1077218"/>
          </a:xfrm>
          <a:prstGeom prst="rect">
            <a:avLst/>
          </a:prstGeom>
          <a:noFill/>
        </p:spPr>
        <p:txBody>
          <a:bodyPr wrap="none" rtlCol="0">
            <a:spAutoFit/>
          </a:bodyPr>
          <a:lstStyle/>
          <a:p>
            <a:pPr rtl="0"/>
            <a:r>
              <a:rPr lang="es-US" sz="3200" dirty="0">
                <a:solidFill>
                  <a:schemeClr val="tx2"/>
                </a:solidFill>
              </a:rPr>
              <a:t>TRABAJO/</a:t>
            </a:r>
            <a:br>
              <a:rPr lang="es-US" sz="3200" dirty="0">
                <a:solidFill>
                  <a:schemeClr val="tx2"/>
                </a:solidFill>
              </a:rPr>
            </a:br>
            <a:r>
              <a:rPr lang="es-US" sz="3200" dirty="0">
                <a:solidFill>
                  <a:schemeClr val="tx2"/>
                </a:solidFill>
              </a:rPr>
              <a:t>ACTIVIDAD</a:t>
            </a:r>
          </a:p>
        </p:txBody>
      </p:sp>
      <p:sp>
        <p:nvSpPr>
          <p:cNvPr id="32" name="TextBox 31"/>
          <p:cNvSpPr txBox="1"/>
          <p:nvPr/>
        </p:nvSpPr>
        <p:spPr>
          <a:xfrm>
            <a:off x="5656923" y="1791668"/>
            <a:ext cx="2327680" cy="584776"/>
          </a:xfrm>
          <a:prstGeom prst="rect">
            <a:avLst/>
          </a:prstGeom>
          <a:noFill/>
        </p:spPr>
        <p:txBody>
          <a:bodyPr wrap="none" rtlCol="0">
            <a:spAutoFit/>
          </a:bodyPr>
          <a:lstStyle/>
          <a:p>
            <a:pPr algn="ctr" rtl="0"/>
            <a:r>
              <a:rPr lang="es-US" sz="3200">
                <a:solidFill>
                  <a:schemeClr val="accent2"/>
                </a:solidFill>
              </a:rPr>
              <a:t>ESTRUCTURA</a:t>
            </a:r>
          </a:p>
        </p:txBody>
      </p:sp>
      <p:sp>
        <p:nvSpPr>
          <p:cNvPr id="33" name="TextBox 32"/>
          <p:cNvSpPr txBox="1"/>
          <p:nvPr/>
        </p:nvSpPr>
        <p:spPr>
          <a:xfrm>
            <a:off x="5662645" y="3125168"/>
            <a:ext cx="2708794" cy="584776"/>
          </a:xfrm>
          <a:prstGeom prst="rect">
            <a:avLst/>
          </a:prstGeom>
          <a:noFill/>
        </p:spPr>
        <p:txBody>
          <a:bodyPr wrap="none" rtlCol="0">
            <a:spAutoFit/>
          </a:bodyPr>
          <a:lstStyle/>
          <a:p>
            <a:pPr algn="ctr" rtl="0"/>
            <a:r>
              <a:rPr lang="es-US" sz="3200">
                <a:solidFill>
                  <a:schemeClr val="accent3"/>
                </a:solidFill>
              </a:rPr>
              <a:t>CONDICIONES</a:t>
            </a:r>
          </a:p>
        </p:txBody>
      </p:sp>
      <p:sp>
        <p:nvSpPr>
          <p:cNvPr id="34" name="TextBox 33"/>
          <p:cNvSpPr txBox="1"/>
          <p:nvPr/>
        </p:nvSpPr>
        <p:spPr>
          <a:xfrm>
            <a:off x="5537513" y="4522168"/>
            <a:ext cx="1649812" cy="584775"/>
          </a:xfrm>
          <a:prstGeom prst="rect">
            <a:avLst/>
          </a:prstGeom>
          <a:noFill/>
        </p:spPr>
        <p:txBody>
          <a:bodyPr wrap="none" rtlCol="0">
            <a:spAutoFit/>
          </a:bodyPr>
          <a:lstStyle/>
          <a:p>
            <a:pPr algn="ctr"/>
            <a:r>
              <a:rPr lang="es-US" sz="3200" dirty="0">
                <a:solidFill>
                  <a:schemeClr val="accent5"/>
                </a:solidFill>
              </a:rPr>
              <a:t>TIEMPO</a:t>
            </a:r>
          </a:p>
        </p:txBody>
      </p:sp>
      <p:sp>
        <p:nvSpPr>
          <p:cNvPr id="35" name="TextBox 34"/>
          <p:cNvSpPr txBox="1"/>
          <p:nvPr/>
        </p:nvSpPr>
        <p:spPr>
          <a:xfrm>
            <a:off x="5764903" y="5881068"/>
            <a:ext cx="1375929" cy="600164"/>
          </a:xfrm>
          <a:prstGeom prst="rect">
            <a:avLst/>
          </a:prstGeom>
          <a:noFill/>
        </p:spPr>
        <p:txBody>
          <a:bodyPr wrap="none" rtlCol="0">
            <a:spAutoFit/>
          </a:bodyPr>
          <a:lstStyle/>
          <a:p>
            <a:pPr algn="ctr" rtl="0"/>
            <a:r>
              <a:rPr lang="es-US" sz="3200">
                <a:solidFill>
                  <a:schemeClr val="accent6"/>
                </a:solidFill>
              </a:rPr>
              <a:t>CARGA</a:t>
            </a:r>
          </a:p>
        </p:txBody>
      </p:sp>
      <p:sp>
        <p:nvSpPr>
          <p:cNvPr id="36" name="TextBox 35"/>
          <p:cNvSpPr txBox="1"/>
          <p:nvPr/>
        </p:nvSpPr>
        <p:spPr>
          <a:xfrm>
            <a:off x="8712199" y="317500"/>
            <a:ext cx="3052337" cy="707886"/>
          </a:xfrm>
          <a:prstGeom prst="rect">
            <a:avLst/>
          </a:prstGeom>
          <a:noFill/>
        </p:spPr>
        <p:txBody>
          <a:bodyPr wrap="square" rtlCol="0">
            <a:spAutoFit/>
          </a:bodyPr>
          <a:lstStyle/>
          <a:p>
            <a:r>
              <a:rPr lang="es-US" sz="2000" b="1" i="1" dirty="0">
                <a:solidFill>
                  <a:schemeClr val="accent2"/>
                </a:solidFill>
              </a:rPr>
              <a:t>Pintura con sandblasting</a:t>
            </a:r>
          </a:p>
        </p:txBody>
      </p:sp>
      <p:sp>
        <p:nvSpPr>
          <p:cNvPr id="37" name="TextBox 36"/>
          <p:cNvSpPr txBox="1"/>
          <p:nvPr/>
        </p:nvSpPr>
        <p:spPr>
          <a:xfrm>
            <a:off x="8712200" y="1714500"/>
            <a:ext cx="2882900" cy="1015663"/>
          </a:xfrm>
          <a:prstGeom prst="rect">
            <a:avLst/>
          </a:prstGeom>
          <a:noFill/>
        </p:spPr>
        <p:txBody>
          <a:bodyPr wrap="square" rtlCol="0">
            <a:spAutoFit/>
          </a:bodyPr>
          <a:lstStyle/>
          <a:p>
            <a:pPr rtl="0"/>
            <a:r>
              <a:rPr lang="es-US" sz="2000" dirty="0">
                <a:solidFill>
                  <a:schemeClr val="accent2"/>
                </a:solidFill>
              </a:rPr>
              <a:t> </a:t>
            </a:r>
            <a:r>
              <a:rPr lang="es-US" sz="2000" b="1" i="1" dirty="0">
                <a:solidFill>
                  <a:schemeClr val="accent2"/>
                </a:solidFill>
              </a:rPr>
              <a:t>Faro de 45 pies </a:t>
            </a:r>
            <a:br>
              <a:rPr lang="es-US" sz="2000" b="1" i="1" dirty="0">
                <a:solidFill>
                  <a:schemeClr val="accent2"/>
                </a:solidFill>
              </a:rPr>
            </a:br>
            <a:r>
              <a:rPr lang="es-US" sz="2000" b="1" i="1" dirty="0">
                <a:solidFill>
                  <a:schemeClr val="accent2"/>
                </a:solidFill>
              </a:rPr>
              <a:t>(13.7 m) de altura, redondo</a:t>
            </a:r>
          </a:p>
        </p:txBody>
      </p:sp>
      <p:sp>
        <p:nvSpPr>
          <p:cNvPr id="38" name="TextBox 37"/>
          <p:cNvSpPr txBox="1"/>
          <p:nvPr/>
        </p:nvSpPr>
        <p:spPr>
          <a:xfrm>
            <a:off x="8712200" y="3073400"/>
            <a:ext cx="3340100" cy="1323439"/>
          </a:xfrm>
          <a:prstGeom prst="rect">
            <a:avLst/>
          </a:prstGeom>
          <a:noFill/>
        </p:spPr>
        <p:txBody>
          <a:bodyPr wrap="square" rtlCol="0">
            <a:spAutoFit/>
          </a:bodyPr>
          <a:lstStyle/>
          <a:p>
            <a:pPr rtl="0"/>
            <a:r>
              <a:rPr lang="es-US" sz="2000" b="1" i="1" dirty="0">
                <a:solidFill>
                  <a:schemeClr val="accent2"/>
                </a:solidFill>
              </a:rPr>
              <a:t>Acantilado, vientos fuertes, cimientos rocosos, espacio estrecho</a:t>
            </a:r>
          </a:p>
        </p:txBody>
      </p:sp>
      <p:sp>
        <p:nvSpPr>
          <p:cNvPr id="39" name="TextBox 38"/>
          <p:cNvSpPr txBox="1"/>
          <p:nvPr/>
        </p:nvSpPr>
        <p:spPr>
          <a:xfrm>
            <a:off x="8712200" y="4521200"/>
            <a:ext cx="2882900" cy="400110"/>
          </a:xfrm>
          <a:prstGeom prst="rect">
            <a:avLst/>
          </a:prstGeom>
          <a:noFill/>
        </p:spPr>
        <p:txBody>
          <a:bodyPr wrap="square" rtlCol="0">
            <a:spAutoFit/>
          </a:bodyPr>
          <a:lstStyle/>
          <a:p>
            <a:pPr rtl="0"/>
            <a:r>
              <a:rPr lang="es-US" sz="2000" b="1" i="1" dirty="0">
                <a:solidFill>
                  <a:schemeClr val="accent2"/>
                </a:solidFill>
              </a:rPr>
              <a:t>Dos semanas</a:t>
            </a:r>
          </a:p>
        </p:txBody>
      </p:sp>
      <p:sp>
        <p:nvSpPr>
          <p:cNvPr id="40" name="TextBox 39"/>
          <p:cNvSpPr txBox="1"/>
          <p:nvPr/>
        </p:nvSpPr>
        <p:spPr>
          <a:xfrm>
            <a:off x="8712200" y="5514590"/>
            <a:ext cx="3479800" cy="1015663"/>
          </a:xfrm>
          <a:prstGeom prst="rect">
            <a:avLst/>
          </a:prstGeom>
          <a:noFill/>
        </p:spPr>
        <p:txBody>
          <a:bodyPr wrap="square" rtlCol="0">
            <a:spAutoFit/>
          </a:bodyPr>
          <a:lstStyle/>
          <a:p>
            <a:r>
              <a:rPr lang="es-US" sz="2000" b="1" i="1" dirty="0">
                <a:solidFill>
                  <a:schemeClr val="accent2"/>
                </a:solidFill>
              </a:rPr>
              <a:t>Cuatro trabajadores, equipos de </a:t>
            </a:r>
            <a:r>
              <a:rPr lang="en-CA" sz="2000" b="1" i="1" dirty="0">
                <a:solidFill>
                  <a:schemeClr val="accent6">
                    <a:lumMod val="50000"/>
                  </a:schemeClr>
                </a:solidFill>
              </a:rPr>
              <a:t>sandblasting</a:t>
            </a:r>
            <a:r>
              <a:rPr lang="es-US" sz="2000" b="1" i="1" dirty="0">
                <a:solidFill>
                  <a:schemeClr val="accent2"/>
                </a:solidFill>
              </a:rPr>
              <a:t>, pintura y cepillos/rodillos</a:t>
            </a:r>
          </a:p>
        </p:txBody>
      </p:sp>
      <p:pic>
        <p:nvPicPr>
          <p:cNvPr id="41" name="Picture 40" descr="Learning Activity ICON.psd"/>
          <p:cNvPicPr>
            <a:picLocks noChangeAspect="1"/>
          </p:cNvPicPr>
          <p:nvPr/>
        </p:nvPicPr>
        <p:blipFill>
          <a:blip r:embed="rId4"/>
          <a:stretch>
            <a:fillRect/>
          </a:stretch>
        </p:blipFill>
        <p:spPr>
          <a:xfrm>
            <a:off x="161597" y="165100"/>
            <a:ext cx="562501" cy="622300"/>
          </a:xfrm>
          <a:prstGeom prst="rect">
            <a:avLst/>
          </a:prstGeom>
        </p:spPr>
      </p:pic>
      <p:sp>
        <p:nvSpPr>
          <p:cNvPr id="42" name="TextBox 41"/>
          <p:cNvSpPr txBox="1"/>
          <p:nvPr/>
        </p:nvSpPr>
        <p:spPr>
          <a:xfrm>
            <a:off x="647700" y="127000"/>
            <a:ext cx="2667000" cy="338554"/>
          </a:xfrm>
          <a:prstGeom prst="rect">
            <a:avLst/>
          </a:prstGeom>
          <a:noFill/>
        </p:spPr>
        <p:txBody>
          <a:bodyPr wrap="square" rtlCol="0">
            <a:spAutoFit/>
          </a:bodyPr>
          <a:lstStyle/>
          <a:p>
            <a:pPr rtl="0"/>
            <a:r>
              <a:rPr lang="es-US" sz="1600">
                <a:solidFill>
                  <a:schemeClr val="bg1"/>
                </a:solidFill>
              </a:rPr>
              <a:t>ACTIVIDAD DE APRENDIZAJE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animEffect transition="in" filter="fade">
                                      <p:cBhvr>
                                        <p:cTn id="70" dur="500"/>
                                        <p:tgtEl>
                                          <p:spTgt spid="3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down)">
                                      <p:cBhvr>
                                        <p:cTn id="82" dur="500"/>
                                        <p:tgtEl>
                                          <p:spTgt spid="30"/>
                                        </p:tgtEl>
                                      </p:cBhvr>
                                    </p:animEffec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P spid="26" grpId="0" animBg="1"/>
      <p:bldP spid="30" grpId="0" animBg="1"/>
      <p:bldP spid="31" grpId="0"/>
      <p:bldP spid="32" grpId="0"/>
      <p:bldP spid="33" grpId="0"/>
      <p:bldP spid="34" grpId="0"/>
      <p:bldP spid="35" grpId="0"/>
      <p:bldP spid="36" grpId="0"/>
      <p:bldP spid="37"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3951" y="4648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3" name="TextBox 12"/>
          <p:cNvSpPr txBox="1"/>
          <p:nvPr/>
        </p:nvSpPr>
        <p:spPr>
          <a:xfrm>
            <a:off x="1816100" y="1346200"/>
            <a:ext cx="9893300" cy="4431983"/>
          </a:xfrm>
          <a:prstGeom prst="rect">
            <a:avLst/>
          </a:prstGeom>
          <a:noFill/>
        </p:spPr>
        <p:txBody>
          <a:bodyPr wrap="square" rtlCol="0">
            <a:spAutoFit/>
          </a:bodyPr>
          <a:lstStyle/>
          <a:p>
            <a:pPr marL="198000" indent="-198000">
              <a:spcAft>
                <a:spcPts val="600"/>
              </a:spcAft>
              <a:buFont typeface="Arial"/>
              <a:buChar char="•"/>
            </a:pPr>
            <a:r>
              <a:rPr lang="es-US" sz="2100" dirty="0">
                <a:solidFill>
                  <a:srgbClr val="595959"/>
                </a:solidFill>
              </a:rPr>
              <a:t>Dos tipos de andamios: </a:t>
            </a:r>
            <a:r>
              <a:rPr lang="en-CA" sz="2000" dirty="0">
                <a:solidFill>
                  <a:schemeClr val="tx1">
                    <a:lumMod val="65000"/>
                    <a:lumOff val="35000"/>
                  </a:schemeClr>
                </a:solidFill>
              </a:rPr>
              <a:t>SOPORTADOS</a:t>
            </a:r>
            <a:r>
              <a:rPr lang="es-US" sz="2100" dirty="0">
                <a:solidFill>
                  <a:srgbClr val="595959"/>
                </a:solidFill>
              </a:rPr>
              <a:t> y </a:t>
            </a:r>
            <a:r>
              <a:rPr lang="es-US" sz="2100" cap="all" dirty="0">
                <a:solidFill>
                  <a:srgbClr val="595959"/>
                </a:solidFill>
              </a:rPr>
              <a:t>suspendidos</a:t>
            </a:r>
            <a:endParaRPr lang="en-US" sz="2100" dirty="0">
              <a:solidFill>
                <a:srgbClr val="595959"/>
              </a:solidFill>
            </a:endParaRPr>
          </a:p>
          <a:p>
            <a:pPr marL="198000" indent="-198000" rtl="0">
              <a:spcAft>
                <a:spcPts val="600"/>
              </a:spcAft>
              <a:buFont typeface="Arial"/>
              <a:buChar char="•"/>
            </a:pPr>
            <a:r>
              <a:rPr lang="es-US" sz="2100" dirty="0">
                <a:solidFill>
                  <a:srgbClr val="595959"/>
                </a:solidFill>
              </a:rPr>
              <a:t>Los andamios reticulados, de sistema y de tubos y abrazaderas son los andamios soportados  más comunes.</a:t>
            </a:r>
          </a:p>
          <a:p>
            <a:pPr marL="198000" indent="-198000" rtl="0">
              <a:spcAft>
                <a:spcPts val="600"/>
              </a:spcAft>
              <a:buFont typeface="Arial"/>
              <a:buChar char="•"/>
            </a:pPr>
            <a:r>
              <a:rPr lang="es-US" sz="2100" cap="all" dirty="0">
                <a:solidFill>
                  <a:srgbClr val="595959"/>
                </a:solidFill>
              </a:rPr>
              <a:t>Los andamios de marco</a:t>
            </a:r>
            <a:r>
              <a:rPr lang="es-US" sz="2100" dirty="0">
                <a:solidFill>
                  <a:srgbClr val="595959"/>
                </a:solidFill>
              </a:rPr>
              <a:t> son fáciles de construir y no se necesita mucha  experiencia. </a:t>
            </a:r>
          </a:p>
          <a:p>
            <a:pPr marL="198000" indent="-198000" rtl="0">
              <a:spcAft>
                <a:spcPts val="600"/>
              </a:spcAft>
              <a:buFont typeface="Arial"/>
              <a:buChar char="•"/>
            </a:pPr>
            <a:r>
              <a:rPr lang="es-US" sz="2100" cap="all" dirty="0">
                <a:solidFill>
                  <a:srgbClr val="595959"/>
                </a:solidFill>
              </a:rPr>
              <a:t>Los andamios de sistema</a:t>
            </a:r>
            <a:r>
              <a:rPr lang="es-US" sz="2100" dirty="0">
                <a:solidFill>
                  <a:srgbClr val="595959"/>
                </a:solidFill>
              </a:rPr>
              <a:t> tienen puntos de conexión fijos a lo largo de los   postes. Son versátiles, rápidos y bastante fáciles de usar. </a:t>
            </a:r>
          </a:p>
          <a:p>
            <a:pPr marL="198000" indent="-198000" rtl="0">
              <a:spcAft>
                <a:spcPts val="600"/>
              </a:spcAft>
              <a:buFont typeface="Arial"/>
              <a:buChar char="•"/>
            </a:pPr>
            <a:r>
              <a:rPr lang="es-US" sz="2100" cap="all" dirty="0">
                <a:solidFill>
                  <a:srgbClr val="595959"/>
                </a:solidFill>
              </a:rPr>
              <a:t>Los andamios de tubos y abrazaderas</a:t>
            </a:r>
            <a:r>
              <a:rPr lang="es-US" sz="2100" dirty="0">
                <a:solidFill>
                  <a:srgbClr val="595959"/>
                </a:solidFill>
              </a:rPr>
              <a:t> se pueden adaptar a muchos tamaños  y formas.</a:t>
            </a:r>
          </a:p>
          <a:p>
            <a:pPr marL="198000" indent="-198000" rtl="0">
              <a:spcAft>
                <a:spcPts val="600"/>
              </a:spcAft>
              <a:buFont typeface="Arial"/>
              <a:buChar char="•"/>
            </a:pPr>
            <a:r>
              <a:rPr lang="es-US" sz="2100" dirty="0">
                <a:solidFill>
                  <a:srgbClr val="595959"/>
                </a:solidFill>
              </a:rPr>
              <a:t>Los andamios soportados se pueden configurar de muchas maneras diferentes. </a:t>
            </a:r>
          </a:p>
          <a:p>
            <a:pPr marL="198000" indent="-198000" rtl="0"/>
            <a:endParaRPr lang="en-US" sz="2100"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fltVal val="0"/>
                                          </p:val>
                                        </p:tav>
                                        <p:tav tm="100000">
                                          <p:val>
                                            <p:strVal val="#ppt_w"/>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Effect transition="in" filter="fade">
                                      <p:cBhvr>
                                        <p:cTn id="12" dur="2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07187" y="350559"/>
            <a:ext cx="4682692" cy="830997"/>
          </a:xfrm>
          <a:prstGeom prst="rect">
            <a:avLst/>
          </a:prstGeom>
          <a:noFill/>
        </p:spPr>
        <p:txBody>
          <a:bodyPr wrap="none" rtlCol="0">
            <a:spAutoFit/>
          </a:bodyPr>
          <a:lstStyle/>
          <a:p>
            <a:pPr rtl="0"/>
            <a:r>
              <a:rPr lang="es-US" sz="4800" cap="all" dirty="0">
                <a:solidFill>
                  <a:srgbClr val="44546A"/>
                </a:solidFill>
                <a:latin typeface="+mj-lt"/>
              </a:rPr>
              <a:t>Puntos clave</a:t>
            </a:r>
            <a:endParaRPr lang="en-US" sz="4800" cap="all" dirty="0">
              <a:solidFill>
                <a:srgbClr val="44546A"/>
              </a:solidFill>
              <a:latin typeface="+mj-lt"/>
            </a:endParaRPr>
          </a:p>
        </p:txBody>
      </p:sp>
      <p:sp>
        <p:nvSpPr>
          <p:cNvPr id="13" name="TextBox 12"/>
          <p:cNvSpPr txBox="1"/>
          <p:nvPr/>
        </p:nvSpPr>
        <p:spPr>
          <a:xfrm>
            <a:off x="1854200" y="1117600"/>
            <a:ext cx="9829800" cy="5186035"/>
          </a:xfrm>
          <a:prstGeom prst="rect">
            <a:avLst/>
          </a:prstGeom>
          <a:noFill/>
        </p:spPr>
        <p:txBody>
          <a:bodyPr wrap="square" rtlCol="0">
            <a:spAutoFit/>
          </a:bodyPr>
          <a:lstStyle/>
          <a:p>
            <a:pPr rtl="0">
              <a:buFont typeface="Arial"/>
              <a:buChar char="•"/>
            </a:pPr>
            <a:r>
              <a:rPr lang="es-US" sz="2400" dirty="0">
                <a:solidFill>
                  <a:srgbClr val="595959"/>
                </a:solidFill>
              </a:rPr>
              <a:t> El andamio de tubos y abrazaderas se puede usar con andamios reticulados o de sistema.</a:t>
            </a:r>
          </a:p>
          <a:p>
            <a:pPr rtl="0">
              <a:buFont typeface="Arial"/>
              <a:buChar char="•"/>
            </a:pPr>
            <a:endParaRPr lang="en-US" sz="2400" dirty="0">
              <a:solidFill>
                <a:srgbClr val="595959"/>
              </a:solidFill>
            </a:endParaRPr>
          </a:p>
          <a:p>
            <a:pPr rtl="0">
              <a:buFont typeface="Arial"/>
              <a:buChar char="•"/>
            </a:pPr>
            <a:r>
              <a:rPr lang="es-US" sz="2400" dirty="0">
                <a:solidFill>
                  <a:srgbClr val="595959"/>
                </a:solidFill>
              </a:rPr>
              <a:t> Factores fundamentales que usted debe considerar al elegir un andamio para su trabajo:</a:t>
            </a:r>
          </a:p>
          <a:p>
            <a:pPr rtl="0">
              <a:buFont typeface="Arial"/>
              <a:buChar char="•"/>
            </a:pPr>
            <a:endParaRPr lang="en-US" sz="2400" dirty="0">
              <a:solidFill>
                <a:srgbClr val="595959"/>
              </a:solidFill>
            </a:endParaRP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tipo de trabajo</a:t>
            </a:r>
            <a:r>
              <a:rPr lang="es-US" sz="2400" dirty="0">
                <a:solidFill>
                  <a:srgbClr val="595959"/>
                </a:solidFill>
              </a:rPr>
              <a:t> o actividades que se realizarán en el andamio; </a:t>
            </a:r>
          </a:p>
          <a:p>
            <a:pPr marL="342900" indent="-342900" rtl="0">
              <a:spcAft>
                <a:spcPts val="600"/>
              </a:spcAft>
              <a:buFont typeface="+mj-lt"/>
              <a:buAutoNum type="arabicPeriod"/>
            </a:pPr>
            <a:r>
              <a:rPr lang="es-US" sz="2400" dirty="0">
                <a:solidFill>
                  <a:srgbClr val="595959"/>
                </a:solidFill>
              </a:rPr>
              <a:t>el tipo y la forma de la </a:t>
            </a:r>
            <a:r>
              <a:rPr lang="es-US" sz="2400" cap="all" dirty="0">
                <a:solidFill>
                  <a:srgbClr val="595959"/>
                </a:solidFill>
              </a:rPr>
              <a:t>estructura</a:t>
            </a:r>
            <a:r>
              <a:rPr lang="es-US" sz="2400" dirty="0">
                <a:solidFill>
                  <a:srgbClr val="595959"/>
                </a:solidFill>
              </a:rPr>
              <a:t> en la que está trabajando;  </a:t>
            </a:r>
          </a:p>
          <a:p>
            <a:pPr marL="342900" indent="-342900" rtl="0">
              <a:spcAft>
                <a:spcPts val="600"/>
              </a:spcAft>
              <a:buFont typeface="+mj-lt"/>
              <a:buAutoNum type="arabicPeriod"/>
            </a:pPr>
            <a:r>
              <a:rPr lang="es-US" sz="2400" dirty="0">
                <a:solidFill>
                  <a:srgbClr val="595959"/>
                </a:solidFill>
              </a:rPr>
              <a:t>las </a:t>
            </a:r>
            <a:r>
              <a:rPr lang="es-US" sz="2400" cap="all" dirty="0">
                <a:solidFill>
                  <a:srgbClr val="595959"/>
                </a:solidFill>
              </a:rPr>
              <a:t>condiciones</a:t>
            </a:r>
            <a:r>
              <a:rPr lang="es-US" sz="2400" dirty="0">
                <a:solidFill>
                  <a:srgbClr val="595959"/>
                </a:solidFill>
              </a:rPr>
              <a:t> en las que se utilizará el andamio; </a:t>
            </a:r>
          </a:p>
          <a:p>
            <a:pPr marL="342900" indent="-342900" rtl="0">
              <a:spcAft>
                <a:spcPts val="600"/>
              </a:spcAft>
              <a:buFont typeface="+mj-lt"/>
              <a:buAutoNum type="arabicPeriod"/>
            </a:pPr>
            <a:r>
              <a:rPr lang="es-US" sz="2400" dirty="0">
                <a:solidFill>
                  <a:srgbClr val="595959"/>
                </a:solidFill>
              </a:rPr>
              <a:t>el </a:t>
            </a:r>
            <a:r>
              <a:rPr lang="es-US" sz="2400" cap="all" dirty="0">
                <a:solidFill>
                  <a:srgbClr val="595959"/>
                </a:solidFill>
              </a:rPr>
              <a:t>tiempo</a:t>
            </a:r>
            <a:r>
              <a:rPr lang="es-US" sz="2400" dirty="0">
                <a:solidFill>
                  <a:srgbClr val="595959"/>
                </a:solidFill>
              </a:rPr>
              <a:t> que el andamio será necesario; </a:t>
            </a:r>
          </a:p>
          <a:p>
            <a:pPr marL="342900" indent="-342900" rtl="0">
              <a:spcAft>
                <a:spcPts val="600"/>
              </a:spcAft>
              <a:buFont typeface="+mj-lt"/>
              <a:buAutoNum type="arabicPeriod"/>
            </a:pPr>
            <a:r>
              <a:rPr lang="es-US" sz="2400" dirty="0">
                <a:solidFill>
                  <a:srgbClr val="595959"/>
                </a:solidFill>
              </a:rPr>
              <a:t>la </a:t>
            </a:r>
            <a:r>
              <a:rPr lang="es-US" sz="2400" cap="all" dirty="0">
                <a:solidFill>
                  <a:srgbClr val="595959"/>
                </a:solidFill>
              </a:rPr>
              <a:t>carga</a:t>
            </a:r>
            <a:r>
              <a:rPr lang="es-US" sz="2400" dirty="0">
                <a:solidFill>
                  <a:srgbClr val="595959"/>
                </a:solidFill>
              </a:rPr>
              <a:t> que el andamio tendrá que soportar.</a:t>
            </a:r>
          </a:p>
          <a:p>
            <a:pPr rtl="0"/>
            <a:endParaRPr lang="en-US" dirty="0"/>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8" name="Picture 1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1"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3" grpId="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1" name="Group 20"/>
          <p:cNvGrpSpPr/>
          <p:nvPr/>
        </p:nvGrpSpPr>
        <p:grpSpPr>
          <a:xfrm>
            <a:off x="4064001" y="6105525"/>
            <a:ext cx="8127999" cy="752475"/>
            <a:chOff x="4064001" y="6105525"/>
            <a:chExt cx="8127999" cy="752475"/>
          </a:xfrm>
        </p:grpSpPr>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657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7" name="Rectangle 16"/>
          <p:cNvSpPr/>
          <p:nvPr/>
        </p:nvSpPr>
        <p:spPr>
          <a:xfrm rot="16200000">
            <a:off x="6524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3028787" y="4752582"/>
            <a:ext cx="306721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287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67690" y="2165427"/>
            <a:ext cx="6256641" cy="830997"/>
          </a:xfrm>
          <a:prstGeom prst="rect">
            <a:avLst/>
          </a:prstGeom>
          <a:noFill/>
        </p:spPr>
        <p:txBody>
          <a:bodyPr wrap="none" rtlCol="0">
            <a:spAutoFit/>
          </a:bodyPr>
          <a:lstStyle/>
          <a:p>
            <a:pPr algn="ctr" rtl="0"/>
            <a:r>
              <a:rPr lang="es-US" sz="4800" cap="all" dirty="0">
                <a:solidFill>
                  <a:schemeClr val="bg1"/>
                </a:solidFill>
              </a:rPr>
              <a:t>Peligros de los andamios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44702" y="5191124"/>
            <a:ext cx="2032000" cy="1666876"/>
            <a:chOff x="2044702" y="5191124"/>
            <a:chExt cx="2032000" cy="1666876"/>
          </a:xfrm>
        </p:grpSpPr>
        <p:sp>
          <p:nvSpPr>
            <p:cNvPr id="12" name="Rectangle 11"/>
            <p:cNvSpPr/>
            <p:nvPr/>
          </p:nvSpPr>
          <p:spPr>
            <a:xfrm rot="16200000">
              <a:off x="2227264" y="5008562"/>
              <a:ext cx="16668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8" name="TextBox 17"/>
            <p:cNvSpPr txBox="1"/>
            <p:nvPr/>
          </p:nvSpPr>
          <p:spPr>
            <a:xfrm>
              <a:off x="2720732" y="5613399"/>
              <a:ext cx="835269" cy="830997"/>
            </a:xfrm>
            <a:prstGeom prst="rect">
              <a:avLst/>
            </a:prstGeom>
            <a:noFill/>
          </p:spPr>
          <p:txBody>
            <a:bodyPr wrap="square" rtlCol="0">
              <a:spAutoFit/>
            </a:bodyPr>
            <a:lstStyle/>
            <a:p>
              <a:pPr rtl="0"/>
              <a:r>
                <a:rPr lang="es-US" sz="4800">
                  <a:solidFill>
                    <a:schemeClr val="bg1"/>
                  </a:solidFill>
                </a:rPr>
                <a:t>2</a:t>
              </a:r>
            </a:p>
          </p:txBody>
        </p:sp>
      </p:grpSp>
      <p:sp>
        <p:nvSpPr>
          <p:cNvPr id="19" name="TextBox 18"/>
          <p:cNvSpPr txBox="1"/>
          <p:nvPr/>
        </p:nvSpPr>
        <p:spPr>
          <a:xfrm>
            <a:off x="1828800" y="3067829"/>
            <a:ext cx="9182100" cy="707886"/>
          </a:xfrm>
          <a:prstGeom prst="rect">
            <a:avLst/>
          </a:prstGeom>
          <a:noFill/>
        </p:spPr>
        <p:txBody>
          <a:bodyPr wrap="square" rtlCol="0">
            <a:spAutoFit/>
          </a:bodyPr>
          <a:lstStyle/>
          <a:p>
            <a:pPr algn="ctr" rtl="0"/>
            <a:r>
              <a:rPr lang="es-US" sz="2000" cap="all" dirty="0">
                <a:solidFill>
                  <a:srgbClr val="93F300"/>
                </a:solidFill>
              </a:rPr>
              <a:t>Los cinco peligros más comunes de los andamios y las regulaciones relacionadas.</a:t>
            </a:r>
          </a:p>
        </p:txBody>
      </p:sp>
    </p:spTree>
    <p:extLst>
      <p:ext uri="{BB962C8B-B14F-4D97-AF65-F5344CB8AC3E}">
        <p14:creationId xmlns:p14="http://schemas.microsoft.com/office/powerpoint/2010/main" val="19643468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Bottom)">
                                      <p:cBhvr>
                                        <p:cTn id="10" dur="500"/>
                                        <p:tgtEl>
                                          <p:spTgt spid="17"/>
                                        </p:tgtEl>
                                      </p:cBhvr>
                                    </p:animEffect>
                                  </p:childTnLst>
                                </p:cTn>
                              </p:par>
                            </p:childTnLst>
                          </p:cTn>
                        </p:par>
                        <p:par>
                          <p:cTn id="11" fill="hold">
                            <p:stCondLst>
                              <p:cond delay="500"/>
                            </p:stCondLst>
                            <p:childTnLst>
                              <p:par>
                                <p:cTn id="12" presetID="1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lide(fromBottom)">
                                      <p:cBhvr>
                                        <p:cTn id="14" dur="500"/>
                                        <p:tgtEl>
                                          <p:spTgt spid="2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outVertical)">
                                      <p:cBhvr>
                                        <p:cTn id="30" dur="500"/>
                                        <p:tgtEl>
                                          <p:spTgt spid="42"/>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out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99" y="2323926"/>
            <a:ext cx="4882156" cy="4551069"/>
            <a:chOff x="-19499" y="2323926"/>
            <a:chExt cx="4882156" cy="4551069"/>
          </a:xfrm>
        </p:grpSpPr>
        <p:sp>
          <p:nvSpPr>
            <p:cNvPr id="222" name="Right Triangle 221"/>
            <p:cNvSpPr/>
            <p:nvPr/>
          </p:nvSpPr>
          <p:spPr>
            <a:xfrm>
              <a:off x="-19499" y="2323926"/>
              <a:ext cx="4525511" cy="4525511"/>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20" name="Right Triangle 219"/>
            <p:cNvSpPr/>
            <p:nvPr/>
          </p:nvSpPr>
          <p:spPr>
            <a:xfrm>
              <a:off x="1075053" y="3087391"/>
              <a:ext cx="3787604" cy="3787604"/>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Right Triangle 10"/>
            <p:cNvSpPr/>
            <p:nvPr/>
          </p:nvSpPr>
          <p:spPr>
            <a:xfrm>
              <a:off x="-6998" y="2575276"/>
              <a:ext cx="4274161" cy="427416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 name="TextBox 3"/>
          <p:cNvSpPr txBox="1"/>
          <p:nvPr/>
        </p:nvSpPr>
        <p:spPr>
          <a:xfrm>
            <a:off x="224706" y="240561"/>
            <a:ext cx="6324868" cy="830997"/>
          </a:xfrm>
          <a:prstGeom prst="rect">
            <a:avLst/>
          </a:prstGeom>
          <a:noFill/>
        </p:spPr>
        <p:txBody>
          <a:bodyPr wrap="none" rtlCol="0">
            <a:spAutoFit/>
          </a:bodyPr>
          <a:lstStyle/>
          <a:p>
            <a:pPr rtl="0"/>
            <a:r>
              <a:rPr lang="es-US" sz="4800" cap="all">
                <a:solidFill>
                  <a:srgbClr val="44546A"/>
                </a:solidFill>
                <a:latin typeface="+mj-lt"/>
              </a:rPr>
              <a:t>PERSONA COMPETENTE</a:t>
            </a:r>
            <a:endParaRPr lang="en-US" sz="4800" cap="all" dirty="0">
              <a:solidFill>
                <a:srgbClr val="44546A"/>
              </a:solidFill>
              <a:latin typeface="+mj-lt"/>
            </a:endParaRPr>
          </a:p>
        </p:txBody>
      </p:sp>
      <p:pic>
        <p:nvPicPr>
          <p:cNvPr id="8" name="Picture 7"/>
          <p:cNvPicPr>
            <a:picLocks noChangeAspect="1"/>
          </p:cNvPicPr>
          <p:nvPr/>
        </p:nvPicPr>
        <p:blipFill>
          <a:blip r:embed="rId3"/>
          <a:srcRect r="15442"/>
          <a:stretch>
            <a:fillRect/>
          </a:stretch>
        </p:blipFill>
        <p:spPr>
          <a:xfrm>
            <a:off x="-635001" y="279400"/>
            <a:ext cx="4749801" cy="6603999"/>
          </a:xfrm>
          <a:prstGeom prst="rect">
            <a:avLst/>
          </a:prstGeom>
          <a:effectLst>
            <a:outerShdw blurRad="266700" dist="571500" dir="8100000" algn="tr" rotWithShape="0">
              <a:prstClr val="black">
                <a:alpha val="24000"/>
              </a:prstClr>
            </a:outerShdw>
          </a:effectLst>
        </p:spPr>
      </p:pic>
      <p:sp>
        <p:nvSpPr>
          <p:cNvPr id="37" name="TextBox 36"/>
          <p:cNvSpPr txBox="1"/>
          <p:nvPr/>
        </p:nvSpPr>
        <p:spPr>
          <a:xfrm>
            <a:off x="5816600" y="1143001"/>
            <a:ext cx="6108700" cy="1015663"/>
          </a:xfrm>
          <a:prstGeom prst="rect">
            <a:avLst/>
          </a:prstGeom>
          <a:noFill/>
        </p:spPr>
        <p:txBody>
          <a:bodyPr wrap="square" rtlCol="0">
            <a:spAutoFit/>
          </a:bodyPr>
          <a:lstStyle/>
          <a:p>
            <a:pPr rtl="0"/>
            <a:r>
              <a:rPr lang="es-US" sz="2000" dirty="0">
                <a:solidFill>
                  <a:srgbClr val="595959"/>
                </a:solidFill>
              </a:rPr>
              <a:t>Dirigir a los trabajadores que construyen, desmantelan, mueven o alteran los andamios. </a:t>
            </a:r>
          </a:p>
          <a:p>
            <a:pPr rtl="0"/>
            <a:endParaRPr lang="en-US" sz="2000" dirty="0">
              <a:solidFill>
                <a:schemeClr val="bg1">
                  <a:lumMod val="50000"/>
                </a:schemeClr>
              </a:solidFill>
            </a:endParaRPr>
          </a:p>
        </p:txBody>
      </p:sp>
      <p:sp>
        <p:nvSpPr>
          <p:cNvPr id="16" name="TextBox 15"/>
          <p:cNvSpPr txBox="1"/>
          <p:nvPr/>
        </p:nvSpPr>
        <p:spPr>
          <a:xfrm>
            <a:off x="5854700" y="1863091"/>
            <a:ext cx="6083300" cy="1600438"/>
          </a:xfrm>
          <a:prstGeom prst="rect">
            <a:avLst/>
          </a:prstGeom>
          <a:noFill/>
        </p:spPr>
        <p:txBody>
          <a:bodyPr wrap="square" rtlCol="0">
            <a:spAutoFit/>
          </a:bodyPr>
          <a:lstStyle/>
          <a:p>
            <a:pPr rtl="0"/>
            <a:r>
              <a:rPr lang="es-US" sz="2000" dirty="0">
                <a:solidFill>
                  <a:srgbClr val="595959"/>
                </a:solidFill>
              </a:rPr>
              <a:t>Inspeccionar los andamios y los lugares de trabajo en busca de posibles peligros y tomar las medidas correctivas oportunas para resolverlos.</a:t>
            </a:r>
          </a:p>
          <a:p>
            <a:pPr rtl="0"/>
            <a:endParaRPr lang="en-US" sz="1600" dirty="0">
              <a:solidFill>
                <a:srgbClr val="7F7F7F"/>
              </a:solidFill>
            </a:endParaRPr>
          </a:p>
        </p:txBody>
      </p:sp>
      <p:sp>
        <p:nvSpPr>
          <p:cNvPr id="38" name="TextBox 37"/>
          <p:cNvSpPr txBox="1"/>
          <p:nvPr/>
        </p:nvSpPr>
        <p:spPr>
          <a:xfrm>
            <a:off x="5867400" y="5592524"/>
            <a:ext cx="6324600" cy="1015663"/>
          </a:xfrm>
          <a:prstGeom prst="rect">
            <a:avLst/>
          </a:prstGeom>
          <a:noFill/>
        </p:spPr>
        <p:txBody>
          <a:bodyPr wrap="square" rtlCol="0">
            <a:spAutoFit/>
          </a:bodyPr>
          <a:lstStyle/>
          <a:p>
            <a:pPr rtl="0"/>
            <a:r>
              <a:rPr lang="es-US" sz="2000" dirty="0">
                <a:solidFill>
                  <a:srgbClr val="595959"/>
                </a:solidFill>
              </a:rPr>
              <a:t>Determinar si un andamio será estructuralmente sólido si se mezclan componentes de diferentes manufactureros.</a:t>
            </a:r>
          </a:p>
        </p:txBody>
      </p:sp>
      <p:sp>
        <p:nvSpPr>
          <p:cNvPr id="24" name="TextBox 23"/>
          <p:cNvSpPr txBox="1"/>
          <p:nvPr/>
        </p:nvSpPr>
        <p:spPr>
          <a:xfrm>
            <a:off x="495300" y="584200"/>
            <a:ext cx="4076700" cy="369332"/>
          </a:xfrm>
          <a:prstGeom prst="rect">
            <a:avLst/>
          </a:prstGeom>
          <a:noFill/>
        </p:spPr>
        <p:txBody>
          <a:bodyPr wrap="square" rtlCol="0">
            <a:spAutoFit/>
          </a:bodyPr>
          <a:lstStyle/>
          <a:p>
            <a:pPr rtl="0"/>
            <a:endParaRPr lang="en-US"/>
          </a:p>
        </p:txBody>
      </p:sp>
      <p:sp>
        <p:nvSpPr>
          <p:cNvPr id="34" name="TextBox 33"/>
          <p:cNvSpPr txBox="1"/>
          <p:nvPr/>
        </p:nvSpPr>
        <p:spPr>
          <a:xfrm>
            <a:off x="5892800" y="4629150"/>
            <a:ext cx="5664200" cy="1015663"/>
          </a:xfrm>
          <a:prstGeom prst="rect">
            <a:avLst/>
          </a:prstGeom>
          <a:noFill/>
        </p:spPr>
        <p:txBody>
          <a:bodyPr wrap="square" rtlCol="0">
            <a:spAutoFit/>
          </a:bodyPr>
          <a:lstStyle/>
          <a:p>
            <a:pPr rtl="0"/>
            <a:r>
              <a:rPr lang="es-US" sz="2000" dirty="0">
                <a:solidFill>
                  <a:srgbClr val="595959"/>
                </a:solidFill>
              </a:rPr>
              <a:t>Determinar la viabilidad/seguridad de proporcionar protección contra caídas y acceso. </a:t>
            </a:r>
          </a:p>
        </p:txBody>
      </p:sp>
      <p:sp>
        <p:nvSpPr>
          <p:cNvPr id="35" name="TextBox 34"/>
          <p:cNvSpPr txBox="1"/>
          <p:nvPr/>
        </p:nvSpPr>
        <p:spPr>
          <a:xfrm>
            <a:off x="5842000" y="3175000"/>
            <a:ext cx="6146800" cy="1323439"/>
          </a:xfrm>
          <a:prstGeom prst="rect">
            <a:avLst/>
          </a:prstGeom>
          <a:noFill/>
        </p:spPr>
        <p:txBody>
          <a:bodyPr wrap="square" rtlCol="0">
            <a:spAutoFit/>
          </a:bodyPr>
          <a:lstStyle/>
          <a:p>
            <a:pPr rtl="0"/>
            <a:r>
              <a:rPr lang="es-US" sz="2000" dirty="0">
                <a:solidFill>
                  <a:srgbClr val="595959"/>
                </a:solidFill>
              </a:rPr>
              <a:t>Determinar si es seguro trabajar en o desde un andamio durante las tormentas o vientos fuertes y garantizar que los trabajadores estén debidamente protegidos contra las caídas.</a:t>
            </a:r>
          </a:p>
        </p:txBody>
      </p:sp>
      <p:sp>
        <p:nvSpPr>
          <p:cNvPr id="3" name="Rectangle 2">
            <a:extLst>
              <a:ext uri="{FF2B5EF4-FFF2-40B4-BE49-F238E27FC236}">
                <a16:creationId xmlns:a16="http://schemas.microsoft.com/office/drawing/2014/main" id="{AB3BD757-4D37-4948-BD3A-97FF882C673B}"/>
              </a:ext>
            </a:extLst>
          </p:cNvPr>
          <p:cNvSpPr/>
          <p:nvPr/>
        </p:nvSpPr>
        <p:spPr>
          <a:xfrm>
            <a:off x="4982572" y="1143001"/>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2" name="Rectangle 31">
            <a:extLst>
              <a:ext uri="{FF2B5EF4-FFF2-40B4-BE49-F238E27FC236}">
                <a16:creationId xmlns:a16="http://schemas.microsoft.com/office/drawing/2014/main" id="{A3481EC6-BFF7-DF44-9B7C-4058E12D690A}"/>
              </a:ext>
            </a:extLst>
          </p:cNvPr>
          <p:cNvSpPr/>
          <p:nvPr/>
        </p:nvSpPr>
        <p:spPr>
          <a:xfrm>
            <a:off x="5020672" y="1973998"/>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33" name="Rectangle 32">
            <a:extLst>
              <a:ext uri="{FF2B5EF4-FFF2-40B4-BE49-F238E27FC236}">
                <a16:creationId xmlns:a16="http://schemas.microsoft.com/office/drawing/2014/main" id="{899B11CD-7D47-584F-88DC-633F07F96048}"/>
              </a:ext>
            </a:extLst>
          </p:cNvPr>
          <p:cNvSpPr/>
          <p:nvPr/>
        </p:nvSpPr>
        <p:spPr>
          <a:xfrm>
            <a:off x="5058307" y="31659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3" name="Rectangle 42">
            <a:extLst>
              <a:ext uri="{FF2B5EF4-FFF2-40B4-BE49-F238E27FC236}">
                <a16:creationId xmlns:a16="http://schemas.microsoft.com/office/drawing/2014/main" id="{655931E7-EDF9-6946-AB9E-7A8B3C8ADB7E}"/>
              </a:ext>
            </a:extLst>
          </p:cNvPr>
          <p:cNvSpPr/>
          <p:nvPr/>
        </p:nvSpPr>
        <p:spPr>
          <a:xfrm>
            <a:off x="5058306" y="4686300"/>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
        <p:nvSpPr>
          <p:cNvPr id="44" name="Rectangle 43">
            <a:extLst>
              <a:ext uri="{FF2B5EF4-FFF2-40B4-BE49-F238E27FC236}">
                <a16:creationId xmlns:a16="http://schemas.microsoft.com/office/drawing/2014/main" id="{C2A9F8B0-711E-1246-A2C9-9D492CDF21CC}"/>
              </a:ext>
            </a:extLst>
          </p:cNvPr>
          <p:cNvSpPr/>
          <p:nvPr/>
        </p:nvSpPr>
        <p:spPr>
          <a:xfrm>
            <a:off x="5121313" y="5517297"/>
            <a:ext cx="732893" cy="830997"/>
          </a:xfrm>
          <a:prstGeom prst="rect">
            <a:avLst/>
          </a:prstGeom>
        </p:spPr>
        <p:txBody>
          <a:bodyPr wrap="none" rtlCol="0">
            <a:spAutoFit/>
          </a:bodyPr>
          <a:lstStyle/>
          <a:p>
            <a:pPr rtl="0"/>
            <a:r>
              <a:rPr lang="es-US" sz="4800">
                <a:solidFill>
                  <a:srgbClr val="008000"/>
                </a:solidFill>
                <a:latin typeface="Wingdings"/>
                <a:ea typeface="Wingdings"/>
                <a:cs typeface="Wingdings"/>
              </a:rPr>
              <a:t></a:t>
            </a:r>
            <a:endParaRPr lang="en-US" sz="4800" dirty="0">
              <a:solidFill>
                <a:srgbClr val="008000"/>
              </a:solidFill>
            </a:endParaRPr>
          </a:p>
        </p:txBody>
      </p:sp>
    </p:spTree>
    <p:extLst>
      <p:ext uri="{BB962C8B-B14F-4D97-AF65-F5344CB8AC3E}">
        <p14:creationId xmlns:p14="http://schemas.microsoft.com/office/powerpoint/2010/main" val="33726520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2.5"/>
                                          </p:val>
                                        </p:tav>
                                        <p:tav tm="100000">
                                          <p:val>
                                            <p:strVal val="#ppt_w"/>
                                          </p:val>
                                        </p:tav>
                                      </p:tavLst>
                                    </p:anim>
                                    <p:anim calcmode="lin" valueType="num">
                                      <p:cBhvr>
                                        <p:cTn id="8" dur="1000" fill="hold"/>
                                        <p:tgtEl>
                                          <p:spTgt spid="8"/>
                                        </p:tgtEl>
                                        <p:attrNameLst>
                                          <p:attrName>ppt_h</p:attrName>
                                        </p:attrNameLst>
                                      </p:cBhvr>
                                      <p:tavLst>
                                        <p:tav tm="0">
                                          <p:val>
                                            <p:strVal val="#ppt_h*0.01"/>
                                          </p:val>
                                        </p:tav>
                                        <p:tav tm="100000">
                                          <p:val>
                                            <p:strVal val="#ppt_h"/>
                                          </p:val>
                                        </p:tav>
                                      </p:tavLst>
                                    </p:anim>
                                    <p:anim calcmode="lin" valueType="num">
                                      <p:cBhvr>
                                        <p:cTn id="9" dur="1000" fill="hold"/>
                                        <p:tgtEl>
                                          <p:spTgt spid="8"/>
                                        </p:tgtEl>
                                        <p:attrNameLst>
                                          <p:attrName>ppt_x</p:attrName>
                                        </p:attrNameLst>
                                      </p:cBhvr>
                                      <p:tavLst>
                                        <p:tav tm="0">
                                          <p:val>
                                            <p:strVal val="#ppt_x"/>
                                          </p:val>
                                        </p:tav>
                                        <p:tav tm="100000">
                                          <p:val>
                                            <p:strVal val="#ppt_x"/>
                                          </p:val>
                                        </p:tav>
                                      </p:tavLst>
                                    </p:anim>
                                    <p:anim calcmode="lin" valueType="num">
                                      <p:cBhvr>
                                        <p:cTn id="10" dur="1000" fill="hold"/>
                                        <p:tgtEl>
                                          <p:spTgt spid="8"/>
                                        </p:tgtEl>
                                        <p:attrNameLst>
                                          <p:attrName>ppt_y</p:attrName>
                                        </p:attrNameLst>
                                      </p:cBhvr>
                                      <p:tavLst>
                                        <p:tav tm="0">
                                          <p:val>
                                            <p:strVal val="#ppt_h+1"/>
                                          </p:val>
                                        </p:tav>
                                        <p:tav tm="100000">
                                          <p:val>
                                            <p:strVal val="#ppt_y"/>
                                          </p:val>
                                        </p:tav>
                                      </p:tavLst>
                                    </p:anim>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0-#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0-#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childTnLst>
                                </p:cTn>
                              </p:par>
                            </p:childTnLst>
                          </p:cTn>
                        </p:par>
                        <p:par>
                          <p:cTn id="47" fill="hold">
                            <p:stCondLst>
                              <p:cond delay="1000"/>
                            </p:stCondLst>
                            <p:childTnLst>
                              <p:par>
                                <p:cTn id="48" presetID="2" presetClass="entr" presetSubtype="8"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0-#ppt_w/2"/>
                                          </p:val>
                                        </p:tav>
                                        <p:tav tm="100000">
                                          <p:val>
                                            <p:strVal val="#ppt_x"/>
                                          </p:val>
                                        </p:tav>
                                      </p:tavLst>
                                    </p:anim>
                                    <p:anim calcmode="lin" valueType="num">
                                      <p:cBhvr additive="base">
                                        <p:cTn id="51"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0"/>
                                        <p:tgtEl>
                                          <p:spTgt spid="38"/>
                                        </p:tgtEl>
                                      </p:cBhvr>
                                    </p:animEffect>
                                  </p:childTnLst>
                                </p:cTn>
                              </p:par>
                            </p:childTnLst>
                          </p:cTn>
                        </p:par>
                        <p:par>
                          <p:cTn id="57" fill="hold">
                            <p:stCondLst>
                              <p:cond delay="1000"/>
                            </p:stCondLst>
                            <p:childTnLst>
                              <p:par>
                                <p:cTn id="58" presetID="2" presetClass="entr" presetSubtype="8"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500" fill="hold"/>
                                        <p:tgtEl>
                                          <p:spTgt spid="44"/>
                                        </p:tgtEl>
                                        <p:attrNameLst>
                                          <p:attrName>ppt_x</p:attrName>
                                        </p:attrNameLst>
                                      </p:cBhvr>
                                      <p:tavLst>
                                        <p:tav tm="0">
                                          <p:val>
                                            <p:strVal val="0-#ppt_w/2"/>
                                          </p:val>
                                        </p:tav>
                                        <p:tav tm="100000">
                                          <p:val>
                                            <p:strVal val="#ppt_x"/>
                                          </p:val>
                                        </p:tav>
                                      </p:tavLst>
                                    </p:anim>
                                    <p:anim calcmode="lin" valueType="num">
                                      <p:cBhvr additive="base">
                                        <p:cTn id="61"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p:bldP spid="38" grpId="0"/>
      <p:bldP spid="34" grpId="0"/>
      <p:bldP spid="35" grpId="0"/>
      <p:bldP spid="3" grpId="0"/>
      <p:bldP spid="32" grpId="0"/>
      <p:bldP spid="33"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8098562099_f2a30df2ba_k.jpg"/>
          <p:cNvPicPr>
            <a:picLocks noChangeAspect="1"/>
          </p:cNvPicPr>
          <p:nvPr/>
        </p:nvPicPr>
        <p:blipFill>
          <a:blip r:embed="rId3"/>
          <a:srcRect t="28340" b="24323"/>
          <a:stretch>
            <a:fillRect/>
          </a:stretch>
        </p:blipFill>
        <p:spPr>
          <a:xfrm>
            <a:off x="4071421" y="1981624"/>
            <a:ext cx="4070840" cy="2648173"/>
          </a:xfrm>
          <a:prstGeom prst="rect">
            <a:avLst/>
          </a:prstGeom>
          <a:solidFill>
            <a:srgbClr val="86A5DC"/>
          </a:solidFill>
        </p:spPr>
      </p:pic>
      <p:sp>
        <p:nvSpPr>
          <p:cNvPr id="21" name="Rectangle 20"/>
          <p:cNvSpPr/>
          <p:nvPr/>
        </p:nvSpPr>
        <p:spPr>
          <a:xfrm>
            <a:off x="0" y="4800938"/>
            <a:ext cx="12192000" cy="2057062"/>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Rectangle 13"/>
          <p:cNvSpPr/>
          <p:nvPr/>
        </p:nvSpPr>
        <p:spPr>
          <a:xfrm>
            <a:off x="0" y="4620790"/>
            <a:ext cx="12192000" cy="185201"/>
          </a:xfrm>
          <a:prstGeom prst="rect">
            <a:avLst/>
          </a:prstGeom>
          <a:solidFill>
            <a:srgbClr val="93F3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1"/>
          <p:cNvGrpSpPr/>
          <p:nvPr/>
        </p:nvGrpSpPr>
        <p:grpSpPr>
          <a:xfrm>
            <a:off x="0" y="1990633"/>
            <a:ext cx="4071131" cy="2639164"/>
            <a:chOff x="0" y="1990633"/>
            <a:chExt cx="4071131" cy="2639164"/>
          </a:xfrm>
        </p:grpSpPr>
        <p:sp>
          <p:nvSpPr>
            <p:cNvPr id="24" name="Rectangle 23"/>
            <p:cNvSpPr/>
            <p:nvPr/>
          </p:nvSpPr>
          <p:spPr>
            <a:xfrm>
              <a:off x="0" y="1990633"/>
              <a:ext cx="4071131" cy="2639164"/>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4" name="Group 19"/>
            <p:cNvGrpSpPr/>
            <p:nvPr/>
          </p:nvGrpSpPr>
          <p:grpSpPr>
            <a:xfrm>
              <a:off x="207160" y="2199994"/>
              <a:ext cx="3602770" cy="2370553"/>
              <a:chOff x="207160" y="2199994"/>
              <a:chExt cx="3602770" cy="2370553"/>
            </a:xfrm>
          </p:grpSpPr>
          <p:sp>
            <p:nvSpPr>
              <p:cNvPr id="34" name="Rectangle 33"/>
              <p:cNvSpPr/>
              <p:nvPr/>
            </p:nvSpPr>
            <p:spPr>
              <a:xfrm>
                <a:off x="760022" y="2199994"/>
                <a:ext cx="2857758" cy="400110"/>
              </a:xfrm>
              <a:prstGeom prst="rect">
                <a:avLst/>
              </a:prstGeom>
            </p:spPr>
            <p:txBody>
              <a:bodyPr wrap="square" rtlCol="0">
                <a:spAutoFit/>
              </a:bodyPr>
              <a:lstStyle/>
              <a:p>
                <a:pPr rtl="0"/>
                <a:r>
                  <a:rPr lang="es-US" sz="2000" b="1" dirty="0">
                    <a:solidFill>
                      <a:schemeClr val="accent2"/>
                    </a:solidFill>
                    <a:latin typeface="+mj-lt"/>
                  </a:rPr>
                  <a:t>NUESTRA MISIÓN:</a:t>
                </a:r>
              </a:p>
            </p:txBody>
          </p:sp>
          <p:sp>
            <p:nvSpPr>
              <p:cNvPr id="35" name="Rectangle 34"/>
              <p:cNvSpPr/>
              <p:nvPr/>
            </p:nvSpPr>
            <p:spPr>
              <a:xfrm>
                <a:off x="207160" y="2646943"/>
                <a:ext cx="3602770" cy="1923604"/>
              </a:xfrm>
              <a:prstGeom prst="rect">
                <a:avLst/>
              </a:prstGeom>
            </p:spPr>
            <p:txBody>
              <a:bodyPr wrap="square" rtlCol="0">
                <a:spAutoFit/>
              </a:bodyPr>
              <a:lstStyle/>
              <a:p>
                <a:pPr algn="ctr" rtl="0"/>
                <a:r>
                  <a:rPr lang="es-US" sz="1700" dirty="0">
                    <a:solidFill>
                      <a:schemeClr val="tx1">
                        <a:lumMod val="75000"/>
                        <a:lumOff val="25000"/>
                      </a:schemeClr>
                    </a:solidFill>
                  </a:rPr>
                  <a:t>Para garantizar que aquellos que fabrican, instalan, dependen de o gestionan el uso de andamios y equipos de acceso persiguen los más altos estándares de seguridad, destreza y ética.</a:t>
                </a:r>
                <a:endParaRPr lang="id-ID" sz="1700" dirty="0">
                  <a:solidFill>
                    <a:schemeClr val="tx1">
                      <a:lumMod val="75000"/>
                      <a:lumOff val="25000"/>
                    </a:schemeClr>
                  </a:solidFill>
                </a:endParaRPr>
              </a:p>
            </p:txBody>
          </p:sp>
        </p:grpSp>
      </p:grpSp>
      <p:sp>
        <p:nvSpPr>
          <p:cNvPr id="36" name="TextBox 34"/>
          <p:cNvSpPr txBox="1"/>
          <p:nvPr/>
        </p:nvSpPr>
        <p:spPr>
          <a:xfrm>
            <a:off x="368300" y="5087631"/>
            <a:ext cx="11226800" cy="1323439"/>
          </a:xfrm>
          <a:prstGeom prst="rect">
            <a:avLst/>
          </a:prstGeom>
          <a:noFill/>
        </p:spPr>
        <p:txBody>
          <a:bodyPr wrap="square" rtlCol="0" anchor="t">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rtl="0"/>
            <a:r>
              <a:rPr lang="es-US" sz="2000" dirty="0">
                <a:solidFill>
                  <a:srgbClr val="FFFFFF"/>
                </a:solidFill>
              </a:rPr>
              <a:t>La Asociación de la industria del andamio y acceso (SAIA) es el líder mundial en la promoción y el apoyo del uso seguro de los andamios y el equipo de acceso. SAIA ha brindado educación sobre seguridad a miles de contratistas mediante sus renombrados seminarios y cursos de capacitación. </a:t>
            </a:r>
          </a:p>
        </p:txBody>
      </p:sp>
      <p:sp>
        <p:nvSpPr>
          <p:cNvPr id="2" name="Isosceles Triangle 1"/>
          <p:cNvSpPr/>
          <p:nvPr/>
        </p:nvSpPr>
        <p:spPr>
          <a:xfrm rot="16200000">
            <a:off x="3499101" y="3049151"/>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sp>
        <p:nvSpPr>
          <p:cNvPr id="13" name="Isosceles Triangle 12"/>
          <p:cNvSpPr/>
          <p:nvPr/>
        </p:nvSpPr>
        <p:spPr>
          <a:xfrm rot="5400000" flipH="1">
            <a:off x="8021740" y="3049152"/>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rtl="0"/>
            <a:endParaRPr lang="id-ID"/>
          </a:p>
        </p:txBody>
      </p:sp>
      <p:grpSp>
        <p:nvGrpSpPr>
          <p:cNvPr id="5" name="Group 18"/>
          <p:cNvGrpSpPr/>
          <p:nvPr/>
        </p:nvGrpSpPr>
        <p:grpSpPr>
          <a:xfrm>
            <a:off x="8318500" y="1972960"/>
            <a:ext cx="3721100" cy="2544014"/>
            <a:chOff x="8318500" y="1972960"/>
            <a:chExt cx="3721100" cy="2544014"/>
          </a:xfrm>
        </p:grpSpPr>
        <p:pic>
          <p:nvPicPr>
            <p:cNvPr id="15" name="Picture 14"/>
            <p:cNvPicPr>
              <a:picLocks noChangeAspect="1"/>
            </p:cNvPicPr>
            <p:nvPr/>
          </p:nvPicPr>
          <p:blipFill>
            <a:blip r:embed="rId4"/>
            <a:srcRect b="15310"/>
            <a:stretch>
              <a:fillRect/>
            </a:stretch>
          </p:blipFill>
          <p:spPr>
            <a:xfrm>
              <a:off x="8864601" y="1972960"/>
              <a:ext cx="2704890" cy="1456040"/>
            </a:xfrm>
            <a:prstGeom prst="rect">
              <a:avLst/>
            </a:prstGeom>
          </p:spPr>
        </p:pic>
        <p:sp>
          <p:nvSpPr>
            <p:cNvPr id="17" name="Rectangle 16"/>
            <p:cNvSpPr/>
            <p:nvPr/>
          </p:nvSpPr>
          <p:spPr>
            <a:xfrm>
              <a:off x="8318500" y="3378201"/>
              <a:ext cx="3721100" cy="1138773"/>
            </a:xfrm>
            <a:prstGeom prst="rect">
              <a:avLst/>
            </a:prstGeom>
          </p:spPr>
          <p:txBody>
            <a:bodyPr wrap="square" rtlCol="0">
              <a:spAutoFit/>
            </a:bodyPr>
            <a:lstStyle/>
            <a:p>
              <a:pPr algn="ctr" rtl="0"/>
              <a:r>
                <a:rPr lang="es-US" sz="1700" dirty="0"/>
                <a:t>SAIA brinda capacitación sobre seguridad a miles de contratistas mediante su programa de capacitación, SAIA </a:t>
              </a:r>
              <a:r>
                <a:rPr lang="es-US" sz="1700" dirty="0" err="1"/>
                <a:t>University</a:t>
              </a:r>
              <a:r>
                <a:rPr lang="es-US" sz="1700" dirty="0"/>
                <a:t>.</a:t>
              </a:r>
              <a:endParaRPr lang="id-ID" sz="1700" dirty="0"/>
            </a:p>
          </p:txBody>
        </p:sp>
      </p:grpSp>
      <p:pic>
        <p:nvPicPr>
          <p:cNvPr id="16" name="Picture 15">
            <a:extLst>
              <a:ext uri="{FF2B5EF4-FFF2-40B4-BE49-F238E27FC236}">
                <a16:creationId xmlns:a16="http://schemas.microsoft.com/office/drawing/2014/main" id="{06C256AB-EAAB-5040-B411-3688E6BA7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039" y="493871"/>
            <a:ext cx="10367341" cy="1066824"/>
          </a:xfrm>
          <a:prstGeom prst="rect">
            <a:avLst/>
          </a:prstGeom>
        </p:spPr>
      </p:pic>
    </p:spTree>
    <p:extLst>
      <p:ext uri="{BB962C8B-B14F-4D97-AF65-F5344CB8AC3E}">
        <p14:creationId xmlns:p14="http://schemas.microsoft.com/office/powerpoint/2010/main" val="3537639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3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885775" y="952501"/>
            <a:ext cx="9771520" cy="5905500"/>
          </a:xfrm>
          <a:prstGeom prst="rect">
            <a:avLst/>
          </a:prstGeom>
        </p:spPr>
      </p:pic>
      <p:sp>
        <p:nvSpPr>
          <p:cNvPr id="10" name="TextBox 9"/>
          <p:cNvSpPr txBox="1"/>
          <p:nvPr/>
        </p:nvSpPr>
        <p:spPr>
          <a:xfrm>
            <a:off x="470200" y="490259"/>
            <a:ext cx="11073865" cy="830997"/>
          </a:xfrm>
          <a:prstGeom prst="rect">
            <a:avLst/>
          </a:prstGeom>
          <a:noFill/>
        </p:spPr>
        <p:txBody>
          <a:bodyPr wrap="none" rtlCol="0">
            <a:spAutoFit/>
          </a:bodyPr>
          <a:lstStyle/>
          <a:p>
            <a:pPr algn="ctr" rtl="0"/>
            <a:r>
              <a:rPr lang="es-US" sz="4700" cap="all" dirty="0">
                <a:solidFill>
                  <a:schemeClr val="tx2"/>
                </a:solidFill>
                <a:latin typeface="+mj-lt"/>
              </a:rPr>
              <a:t>Reglamentos, CÓDIGOS Y NORMAS</a:t>
            </a:r>
            <a:endParaRPr lang="en-US" sz="4700" cap="all" dirty="0">
              <a:solidFill>
                <a:schemeClr val="tx2"/>
              </a:solidFill>
              <a:latin typeface="+mj-lt"/>
            </a:endParaRPr>
          </a:p>
        </p:txBody>
      </p:sp>
    </p:spTree>
    <p:extLst>
      <p:ext uri="{BB962C8B-B14F-4D97-AF65-F5344CB8AC3E}">
        <p14:creationId xmlns:p14="http://schemas.microsoft.com/office/powerpoint/2010/main" val="9262679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394" y="680759"/>
            <a:ext cx="9687267" cy="1323439"/>
          </a:xfrm>
          <a:prstGeom prst="rect">
            <a:avLst/>
          </a:prstGeom>
          <a:noFill/>
        </p:spPr>
        <p:txBody>
          <a:bodyPr wrap="none" rtlCol="0">
            <a:spAutoFit/>
          </a:bodyPr>
          <a:lstStyle/>
          <a:p>
            <a:pPr algn="ctr" rtl="0"/>
            <a:r>
              <a:rPr lang="es-US" sz="4000" cap="all" dirty="0">
                <a:solidFill>
                  <a:schemeClr val="tx2"/>
                </a:solidFill>
                <a:latin typeface="+mj-lt"/>
              </a:rPr>
              <a:t>Los cinco peligros más comunes </a:t>
            </a:r>
            <a:br>
              <a:rPr lang="es-US" sz="4000" cap="all" dirty="0">
                <a:solidFill>
                  <a:schemeClr val="tx2"/>
                </a:solidFill>
                <a:latin typeface="+mj-lt"/>
              </a:rPr>
            </a:br>
            <a:r>
              <a:rPr lang="es-US" sz="4000" cap="all" dirty="0">
                <a:solidFill>
                  <a:schemeClr val="tx2"/>
                </a:solidFill>
                <a:latin typeface="+mj-lt"/>
              </a:rPr>
              <a:t>de los andamios</a:t>
            </a:r>
            <a:endParaRPr lang="en-US" sz="4000" cap="all" dirty="0">
              <a:solidFill>
                <a:schemeClr val="tx2"/>
              </a:solidFill>
              <a:latin typeface="+mj-lt"/>
            </a:endParaRPr>
          </a:p>
        </p:txBody>
      </p:sp>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pic>
        <p:nvPicPr>
          <p:cNvPr id="43" name="Picture 42" descr="ICON - FUSES - Struck by.psd"/>
          <p:cNvPicPr>
            <a:picLocks noChangeAspect="1"/>
          </p:cNvPicPr>
          <p:nvPr/>
        </p:nvPicPr>
        <p:blipFill>
          <a:blip r:embed="rId5"/>
          <a:stretch>
            <a:fillRect/>
          </a:stretch>
        </p:blipFill>
        <p:spPr>
          <a:xfrm>
            <a:off x="9766735" y="2226564"/>
            <a:ext cx="1469136" cy="1944624"/>
          </a:xfrm>
          <a:prstGeom prst="rect">
            <a:avLst/>
          </a:prstGeom>
        </p:spPr>
      </p:pic>
      <p:pic>
        <p:nvPicPr>
          <p:cNvPr id="44" name="Picture 43" descr="ICON- FUSES - Electrocution.psd"/>
          <p:cNvPicPr>
            <a:picLocks noChangeAspect="1"/>
          </p:cNvPicPr>
          <p:nvPr/>
        </p:nvPicPr>
        <p:blipFill>
          <a:blip r:embed="rId6"/>
          <a:stretch>
            <a:fillRect/>
          </a:stretch>
        </p:blipFill>
        <p:spPr>
          <a:xfrm>
            <a:off x="5218103" y="2251271"/>
            <a:ext cx="1520952" cy="2008632"/>
          </a:xfrm>
          <a:prstGeom prst="rect">
            <a:avLst/>
          </a:prstGeom>
        </p:spPr>
      </p:pic>
      <p:pic>
        <p:nvPicPr>
          <p:cNvPr id="45" name="Picture 44" descr="ICON - FUSES - Scaffold Collapse.psd"/>
          <p:cNvPicPr>
            <a:picLocks noChangeAspect="1"/>
          </p:cNvPicPr>
          <p:nvPr/>
        </p:nvPicPr>
        <p:blipFill>
          <a:blip r:embed="rId7"/>
          <a:stretch>
            <a:fillRect/>
          </a:stretch>
        </p:blipFill>
        <p:spPr>
          <a:xfrm>
            <a:off x="7573264" y="2251271"/>
            <a:ext cx="1392936" cy="1972056"/>
          </a:xfrm>
          <a:prstGeom prst="rect">
            <a:avLst/>
          </a:prstGeom>
        </p:spPr>
      </p:pic>
      <p:sp>
        <p:nvSpPr>
          <p:cNvPr id="13" name="TextBox 12"/>
          <p:cNvSpPr txBox="1"/>
          <p:nvPr/>
        </p:nvSpPr>
        <p:spPr>
          <a:xfrm>
            <a:off x="1257300" y="44450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4" name="TextBox 13"/>
          <p:cNvSpPr txBox="1"/>
          <p:nvPr/>
        </p:nvSpPr>
        <p:spPr>
          <a:xfrm>
            <a:off x="3225800" y="4470400"/>
            <a:ext cx="1117600" cy="1184940"/>
          </a:xfrm>
          <a:prstGeom prst="rect">
            <a:avLst/>
          </a:prstGeom>
          <a:noFill/>
        </p:spPr>
        <p:txBody>
          <a:bodyPr wrap="square" rtlCol="0">
            <a:spAutoFit/>
          </a:bodyPr>
          <a:lstStyle/>
          <a:p>
            <a:pPr rtl="0"/>
            <a:r>
              <a:rPr lang="es-US" sz="7100" dirty="0">
                <a:solidFill>
                  <a:srgbClr val="595959"/>
                </a:solidFill>
              </a:rPr>
              <a:t>A</a:t>
            </a:r>
          </a:p>
        </p:txBody>
      </p:sp>
      <p:sp>
        <p:nvSpPr>
          <p:cNvPr id="15" name="TextBox 14"/>
          <p:cNvSpPr txBox="1"/>
          <p:nvPr/>
        </p:nvSpPr>
        <p:spPr>
          <a:xfrm>
            <a:off x="5562600" y="4457700"/>
            <a:ext cx="1117600" cy="1184940"/>
          </a:xfrm>
          <a:prstGeom prst="rect">
            <a:avLst/>
          </a:prstGeom>
          <a:noFill/>
        </p:spPr>
        <p:txBody>
          <a:bodyPr wrap="square" rtlCol="0">
            <a:spAutoFit/>
          </a:bodyPr>
          <a:lstStyle/>
          <a:p>
            <a:pPr rtl="0"/>
            <a:r>
              <a:rPr lang="es-US" sz="7100">
                <a:solidFill>
                  <a:srgbClr val="595959"/>
                </a:solidFill>
              </a:rPr>
              <a:t>S</a:t>
            </a:r>
          </a:p>
        </p:txBody>
      </p:sp>
      <p:sp>
        <p:nvSpPr>
          <p:cNvPr id="16" name="TextBox 15"/>
          <p:cNvSpPr txBox="1"/>
          <p:nvPr/>
        </p:nvSpPr>
        <p:spPr>
          <a:xfrm>
            <a:off x="7848600" y="4470400"/>
            <a:ext cx="1117600" cy="1184940"/>
          </a:xfrm>
          <a:prstGeom prst="rect">
            <a:avLst/>
          </a:prstGeom>
          <a:noFill/>
        </p:spPr>
        <p:txBody>
          <a:bodyPr wrap="square" rtlCol="0">
            <a:spAutoFit/>
          </a:bodyPr>
          <a:lstStyle/>
          <a:p>
            <a:pPr rtl="0"/>
            <a:r>
              <a:rPr lang="es-US" sz="7100" dirty="0">
                <a:solidFill>
                  <a:srgbClr val="595959"/>
                </a:solidFill>
              </a:rPr>
              <a:t>C</a:t>
            </a:r>
          </a:p>
        </p:txBody>
      </p:sp>
      <p:sp>
        <p:nvSpPr>
          <p:cNvPr id="17" name="TextBox 16"/>
          <p:cNvSpPr txBox="1"/>
          <p:nvPr/>
        </p:nvSpPr>
        <p:spPr>
          <a:xfrm>
            <a:off x="10083800" y="4457700"/>
            <a:ext cx="1117600" cy="1184940"/>
          </a:xfrm>
          <a:prstGeom prst="rect">
            <a:avLst/>
          </a:prstGeom>
          <a:noFill/>
        </p:spPr>
        <p:txBody>
          <a:bodyPr wrap="square" rtlCol="0">
            <a:spAutoFit/>
          </a:bodyPr>
          <a:lstStyle/>
          <a:p>
            <a:pPr rtl="0"/>
            <a:r>
              <a:rPr lang="es-US" sz="7100" dirty="0">
                <a:solidFill>
                  <a:srgbClr val="595959"/>
                </a:solidFill>
              </a:rPr>
              <a:t>O</a:t>
            </a:r>
          </a:p>
        </p:txBody>
      </p:sp>
    </p:spTree>
    <p:extLst>
      <p:ext uri="{BB962C8B-B14F-4D97-AF65-F5344CB8AC3E}">
        <p14:creationId xmlns:p14="http://schemas.microsoft.com/office/powerpoint/2010/main" val="351919617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 FUSES Fall.psd"/>
          <p:cNvPicPr>
            <a:picLocks noChangeAspect="1"/>
          </p:cNvPicPr>
          <p:nvPr/>
        </p:nvPicPr>
        <p:blipFill>
          <a:blip r:embed="rId3"/>
          <a:stretch>
            <a:fillRect/>
          </a:stretch>
        </p:blipFill>
        <p:spPr>
          <a:xfrm>
            <a:off x="312928" y="302261"/>
            <a:ext cx="1021196" cy="1431477"/>
          </a:xfrm>
          <a:prstGeom prst="rect">
            <a:avLst/>
          </a:prstGeom>
        </p:spPr>
      </p:pic>
      <p:sp>
        <p:nvSpPr>
          <p:cNvPr id="4" name="TextBox 3"/>
          <p:cNvSpPr txBox="1"/>
          <p:nvPr/>
        </p:nvSpPr>
        <p:spPr>
          <a:xfrm>
            <a:off x="1448447" y="375959"/>
            <a:ext cx="2499402"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aídas</a:t>
            </a:r>
            <a:endParaRPr lang="en-US" sz="4800" cap="all" dirty="0">
              <a:solidFill>
                <a:schemeClr val="tx2"/>
              </a:solidFill>
              <a:latin typeface="+mj-lt"/>
            </a:endParaRPr>
          </a:p>
        </p:txBody>
      </p:sp>
      <p:sp>
        <p:nvSpPr>
          <p:cNvPr id="5" name="TextBox 4"/>
          <p:cNvSpPr txBox="1"/>
          <p:nvPr/>
        </p:nvSpPr>
        <p:spPr>
          <a:xfrm>
            <a:off x="355600" y="1879600"/>
            <a:ext cx="5359400" cy="3877985"/>
          </a:xfrm>
          <a:prstGeom prst="rect">
            <a:avLst/>
          </a:prstGeom>
          <a:noFill/>
        </p:spPr>
        <p:txBody>
          <a:bodyPr wrap="square" rtlCol="0">
            <a:spAutoFit/>
          </a:bodyPr>
          <a:lstStyle/>
          <a:p>
            <a:pPr marL="198000" indent="-198000" rtl="0">
              <a:spcAft>
                <a:spcPts val="1200"/>
              </a:spcAft>
              <a:buFont typeface="Arial"/>
              <a:buChar char="•"/>
            </a:pPr>
            <a:r>
              <a:rPr lang="es-US" sz="2400" dirty="0">
                <a:solidFill>
                  <a:schemeClr val="tx1">
                    <a:lumMod val="65000"/>
                    <a:lumOff val="35000"/>
                  </a:schemeClr>
                </a:solidFill>
              </a:rPr>
              <a:t>El peligro más común de los  andamios</a:t>
            </a:r>
          </a:p>
          <a:p>
            <a:pPr marL="198000" indent="-198000" rtl="0">
              <a:spcAft>
                <a:spcPts val="1200"/>
              </a:spcAft>
              <a:buFont typeface="Arial"/>
              <a:buChar char="•"/>
            </a:pPr>
            <a:r>
              <a:rPr lang="es-US" sz="2400" dirty="0">
                <a:solidFill>
                  <a:schemeClr val="tx1">
                    <a:lumMod val="65000"/>
                    <a:lumOff val="35000"/>
                  </a:schemeClr>
                </a:solidFill>
              </a:rPr>
              <a:t>Las caídas desde las alturas son la principal causa de muerte en la construcción</a:t>
            </a:r>
          </a:p>
          <a:p>
            <a:pPr marL="198000" indent="-198000" rtl="0">
              <a:spcAft>
                <a:spcPts val="1200"/>
              </a:spcAft>
              <a:buFont typeface="Arial"/>
              <a:buChar char="•"/>
            </a:pPr>
            <a:r>
              <a:rPr lang="es-US" sz="2400" dirty="0">
                <a:solidFill>
                  <a:schemeClr val="tx1">
                    <a:lumMod val="65000"/>
                    <a:lumOff val="35000"/>
                  </a:schemeClr>
                </a:solidFill>
              </a:rPr>
              <a:t>Las caídas en el mismo nivel (resbalones y  tropiezos) son las principales causas de lesiones</a:t>
            </a:r>
          </a:p>
          <a:p>
            <a:pPr marL="198000" indent="-198000" rtl="0">
              <a:spcAft>
                <a:spcPts val="1200"/>
              </a:spcAft>
            </a:pPr>
            <a:endParaRPr lang="en-US" sz="2400" dirty="0"/>
          </a:p>
        </p:txBody>
      </p:sp>
      <p:pic>
        <p:nvPicPr>
          <p:cNvPr id="7" name="Picture 6" descr="high_fall.jpg"/>
          <p:cNvPicPr>
            <a:picLocks noChangeAspect="1"/>
          </p:cNvPicPr>
          <p:nvPr/>
        </p:nvPicPr>
        <p:blipFill>
          <a:blip r:embed="rId4"/>
          <a:stretch>
            <a:fillRect/>
          </a:stretch>
        </p:blipFill>
        <p:spPr>
          <a:xfrm>
            <a:off x="5880100" y="723900"/>
            <a:ext cx="5245100" cy="524510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8" name="Straight Connector 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88300" y="1651000"/>
            <a:ext cx="6985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1054100" y="520700"/>
            <a:ext cx="4419600" cy="2308324"/>
          </a:xfrm>
          <a:prstGeom prst="rect">
            <a:avLst/>
          </a:prstGeom>
          <a:noFill/>
        </p:spPr>
        <p:txBody>
          <a:bodyPr wrap="square" rtlCol="0">
            <a:spAutoFit/>
          </a:bodyPr>
          <a:lstStyle/>
          <a:p>
            <a:pPr rtl="0"/>
            <a:r>
              <a:rPr lang="es-US" sz="4800">
                <a:solidFill>
                  <a:schemeClr val="tx2">
                    <a:lumMod val="75000"/>
                  </a:schemeClr>
                </a:solidFill>
              </a:rPr>
              <a:t>PROTECCIÓN PERSONAL CONTRA CAÍDAS</a:t>
            </a:r>
          </a:p>
        </p:txBody>
      </p:sp>
      <p:sp>
        <p:nvSpPr>
          <p:cNvPr id="4" name="Rectangle 3"/>
          <p:cNvSpPr/>
          <p:nvPr/>
        </p:nvSpPr>
        <p:spPr>
          <a:xfrm>
            <a:off x="7734300" y="8128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Rectangle 10"/>
          <p:cNvSpPr/>
          <p:nvPr/>
        </p:nvSpPr>
        <p:spPr>
          <a:xfrm>
            <a:off x="8394700" y="59309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a:off x="8369300" y="4965700"/>
            <a:ext cx="10541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Rectangle 17"/>
          <p:cNvSpPr/>
          <p:nvPr/>
        </p:nvSpPr>
        <p:spPr>
          <a:xfrm>
            <a:off x="8877300" y="3251200"/>
            <a:ext cx="7366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32733" y="635879"/>
            <a:ext cx="3996759" cy="5688721"/>
          </a:xfrm>
          <a:prstGeom prst="rect">
            <a:avLst/>
          </a:prstGeom>
          <a:noFill/>
          <a:ln w="9525">
            <a:noFill/>
            <a:miter lim="800000"/>
            <a:headEnd/>
            <a:tailEnd/>
          </a:ln>
          <a:effec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relacionados </a:t>
            </a:r>
            <a:br>
              <a:rPr lang="es-US" sz="2400" cap="all" dirty="0">
                <a:solidFill>
                  <a:srgbClr val="595959"/>
                </a:solidFill>
              </a:rPr>
            </a:br>
            <a:r>
              <a:rPr lang="es-US" sz="2400" cap="all" dirty="0">
                <a:solidFill>
                  <a:srgbClr val="595959"/>
                </a:solidFill>
              </a:rPr>
              <a:t>con las caídas</a:t>
            </a:r>
            <a:r>
              <a:rPr lang="es-US" sz="2400" dirty="0">
                <a:solidFill>
                  <a:srgbClr val="595959"/>
                </a:solidFill>
              </a:rPr>
              <a:t> de su jurisdicción local, en el espacio provisto en la página 44 de su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D3CE868E-18CD-E244-96F8-57F466E16AB3}"/>
              </a:ext>
            </a:extLst>
          </p:cNvPr>
          <p:cNvGrpSpPr/>
          <p:nvPr/>
        </p:nvGrpSpPr>
        <p:grpSpPr>
          <a:xfrm>
            <a:off x="501650" y="239836"/>
            <a:ext cx="9074116" cy="1517733"/>
            <a:chOff x="501650" y="239836"/>
            <a:chExt cx="9074116" cy="1517733"/>
          </a:xfrm>
        </p:grpSpPr>
        <p:pic>
          <p:nvPicPr>
            <p:cNvPr id="3" name="Picture 2">
              <a:extLst>
                <a:ext uri="{FF2B5EF4-FFF2-40B4-BE49-F238E27FC236}">
                  <a16:creationId xmlns:a16="http://schemas.microsoft.com/office/drawing/2014/main" id="{62BE5341-E062-EA49-BEDE-E4C7AD976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8" name="TextBox 7">
              <a:extLst>
                <a:ext uri="{FF2B5EF4-FFF2-40B4-BE49-F238E27FC236}">
                  <a16:creationId xmlns:a16="http://schemas.microsoft.com/office/drawing/2014/main" id="{11CE8DD9-407E-074B-BB17-D52A77B71275}"/>
                </a:ext>
              </a:extLst>
            </p:cNvPr>
            <p:cNvSpPr txBox="1"/>
            <p:nvPr/>
          </p:nvSpPr>
          <p:spPr>
            <a:xfrm>
              <a:off x="2099039" y="239836"/>
              <a:ext cx="7476727" cy="1446550"/>
            </a:xfrm>
            <a:prstGeom prst="rect">
              <a:avLst/>
            </a:prstGeom>
            <a:noFill/>
          </p:spPr>
          <p:txBody>
            <a:bodyPr wrap="non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4576" y="287059"/>
            <a:ext cx="6061275" cy="830997"/>
          </a:xfrm>
          <a:prstGeom prst="rect">
            <a:avLst/>
          </a:prstGeom>
          <a:noFill/>
        </p:spPr>
        <p:txBody>
          <a:bodyPr wrap="none" rtlCol="0">
            <a:spAutoFit/>
          </a:bodyPr>
          <a:lstStyle/>
          <a:p>
            <a:pPr rtl="0"/>
            <a:r>
              <a:rPr lang="es-US" sz="4800" b="1" cap="all" dirty="0">
                <a:solidFill>
                  <a:schemeClr val="tx2"/>
                </a:solidFill>
                <a:latin typeface="+mj-lt"/>
              </a:rPr>
              <a:t>A</a:t>
            </a:r>
            <a:r>
              <a:rPr lang="es-US" sz="4800" cap="all" dirty="0">
                <a:solidFill>
                  <a:schemeClr val="tx2"/>
                </a:solidFill>
                <a:latin typeface="+mj-lt"/>
              </a:rPr>
              <a:t>cceso inseguro</a:t>
            </a:r>
            <a:endParaRPr lang="en-US" sz="4800" cap="all" dirty="0">
              <a:solidFill>
                <a:schemeClr val="tx2"/>
              </a:solidFill>
              <a:latin typeface="+mj-lt"/>
            </a:endParaRPr>
          </a:p>
        </p:txBody>
      </p:sp>
      <p:pic>
        <p:nvPicPr>
          <p:cNvPr id="5" name="Picture 4" descr="ICON - FUSES - Unsafe Access.psd"/>
          <p:cNvPicPr>
            <a:picLocks noChangeAspect="1"/>
          </p:cNvPicPr>
          <p:nvPr/>
        </p:nvPicPr>
        <p:blipFill>
          <a:blip r:embed="rId3"/>
          <a:stretch>
            <a:fillRect/>
          </a:stretch>
        </p:blipFill>
        <p:spPr>
          <a:xfrm>
            <a:off x="256033" y="169163"/>
            <a:ext cx="1025282" cy="1433601"/>
          </a:xfrm>
          <a:prstGeom prst="rect">
            <a:avLst/>
          </a:prstGeom>
        </p:spPr>
      </p:pic>
      <p:pic>
        <p:nvPicPr>
          <p:cNvPr id="6" name="Picture 5"/>
          <p:cNvPicPr>
            <a:picLocks noChangeAspect="1"/>
          </p:cNvPicPr>
          <p:nvPr/>
        </p:nvPicPr>
        <p:blipFill>
          <a:blip r:embed="rId4"/>
          <a:srcRect l="48968" t="7803" r="7132" b="29281"/>
          <a:stretch>
            <a:fillRect/>
          </a:stretch>
        </p:blipFill>
        <p:spPr>
          <a:xfrm>
            <a:off x="6541136" y="1117600"/>
            <a:ext cx="4843659" cy="4889500"/>
          </a:xfrm>
          <a:prstGeom prst="rect">
            <a:avLst/>
          </a:prstGeom>
        </p:spPr>
      </p:pic>
      <p:sp>
        <p:nvSpPr>
          <p:cNvPr id="7" name="TextBox 6"/>
          <p:cNvSpPr txBox="1"/>
          <p:nvPr/>
        </p:nvSpPr>
        <p:spPr>
          <a:xfrm>
            <a:off x="469900" y="1320800"/>
            <a:ext cx="5613400" cy="4385816"/>
          </a:xfrm>
          <a:prstGeom prst="rect">
            <a:avLst/>
          </a:prstGeom>
          <a:noFill/>
        </p:spPr>
        <p:txBody>
          <a:bodyPr wrap="square" rtlCol="0">
            <a:spAutoFit/>
          </a:bodyPr>
          <a:lstStyle/>
          <a:p>
            <a:pPr rtl="0"/>
            <a:endParaRPr lang="en-US" sz="2200" dirty="0">
              <a:solidFill>
                <a:srgbClr val="7F7F7F"/>
              </a:solidFill>
            </a:endParaRPr>
          </a:p>
          <a:p>
            <a:pPr marL="268288" indent="-268288" rtl="0">
              <a:spcAft>
                <a:spcPts val="1200"/>
              </a:spcAft>
              <a:buFont typeface="Arial"/>
              <a:buChar char="•"/>
            </a:pPr>
            <a:r>
              <a:rPr lang="es-US" sz="2400" dirty="0">
                <a:solidFill>
                  <a:srgbClr val="595959"/>
                </a:solidFill>
              </a:rPr>
              <a:t>Los ejemplos de </a:t>
            </a:r>
            <a:r>
              <a:rPr lang="es-US" sz="2400" cap="all" dirty="0">
                <a:solidFill>
                  <a:srgbClr val="595959"/>
                </a:solidFill>
              </a:rPr>
              <a:t>acceso inseguro</a:t>
            </a:r>
            <a:r>
              <a:rPr lang="es-US" sz="2400" dirty="0">
                <a:solidFill>
                  <a:srgbClr val="595959"/>
                </a:solidFill>
              </a:rPr>
              <a:t> incluyen:</a:t>
            </a:r>
          </a:p>
          <a:p>
            <a:pPr marL="623888" lvl="1" indent="-166688" rtl="0">
              <a:spcAft>
                <a:spcPts val="600"/>
              </a:spcAft>
              <a:buFont typeface="Arial"/>
              <a:buChar char="•"/>
            </a:pPr>
            <a:r>
              <a:rPr lang="es-US" sz="2400" dirty="0">
                <a:solidFill>
                  <a:srgbClr val="595959"/>
                </a:solidFill>
              </a:rPr>
              <a:t>trepar crucetas u otras partes del andamio que no están destinadas a  ser trepadas;</a:t>
            </a:r>
          </a:p>
          <a:p>
            <a:pPr marL="623888" lvl="1" indent="-166688" rtl="0">
              <a:spcAft>
                <a:spcPts val="600"/>
              </a:spcAft>
              <a:buFont typeface="Arial"/>
              <a:buChar char="•"/>
            </a:pPr>
            <a:r>
              <a:rPr lang="es-US" sz="2400" dirty="0">
                <a:solidFill>
                  <a:srgbClr val="595959"/>
                </a:solidFill>
              </a:rPr>
              <a:t>escaleras con peldaños demasiado separados; </a:t>
            </a:r>
          </a:p>
          <a:p>
            <a:pPr marL="623888" lvl="1" indent="-166688" rtl="0">
              <a:spcAft>
                <a:spcPts val="600"/>
              </a:spcAft>
              <a:buFont typeface="Arial"/>
              <a:buChar char="•"/>
            </a:pPr>
            <a:r>
              <a:rPr lang="es-US" sz="2400" dirty="0">
                <a:solidFill>
                  <a:srgbClr val="595959"/>
                </a:solidFill>
              </a:rPr>
              <a:t>sostener algo mientras se trepa</a:t>
            </a:r>
          </a:p>
          <a:p>
            <a:pPr rtl="0"/>
            <a:endParaRPr lang="en-US" sz="2200" dirty="0"/>
          </a:p>
          <a:p>
            <a:pPr rtl="0"/>
            <a:endParaRPr lang="en-US" dirty="0"/>
          </a:p>
        </p:txBody>
      </p:sp>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el ACCESO</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904D1302-652B-024E-94FE-638E0E78CD58}"/>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4A1F7E2C-6270-1843-9321-EF2E277D1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F93ADE9D-8F5F-FA4E-AC3B-3AE73D600326}"/>
                </a:ext>
              </a:extLst>
            </p:cNvPr>
            <p:cNvSpPr txBox="1"/>
            <p:nvPr/>
          </p:nvSpPr>
          <p:spPr>
            <a:xfrm>
              <a:off x="1929161" y="239836"/>
              <a:ext cx="852753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4454" y="375959"/>
            <a:ext cx="7484741" cy="830997"/>
          </a:xfrm>
          <a:prstGeom prst="rect">
            <a:avLst/>
          </a:prstGeom>
          <a:noFill/>
        </p:spPr>
        <p:txBody>
          <a:bodyPr wrap="none" rtlCol="0">
            <a:spAutoFit/>
          </a:bodyPr>
          <a:lstStyle/>
          <a:p>
            <a:pPr rtl="0"/>
            <a:r>
              <a:rPr lang="es-US" sz="4800" cap="all" dirty="0">
                <a:solidFill>
                  <a:schemeClr val="tx2">
                    <a:lumMod val="75000"/>
                  </a:schemeClr>
                </a:solidFill>
                <a:latin typeface="+mj-lt"/>
              </a:rPr>
              <a:t>Electrocución (“</a:t>
            </a:r>
            <a:r>
              <a:rPr lang="es-US" sz="4800" b="1" cap="all" dirty="0">
                <a:solidFill>
                  <a:schemeClr val="tx2">
                    <a:lumMod val="75000"/>
                  </a:schemeClr>
                </a:solidFill>
                <a:latin typeface="+mj-lt"/>
              </a:rPr>
              <a:t>SSS</a:t>
            </a:r>
            <a:r>
              <a:rPr lang="es-US" sz="4800" cap="all" dirty="0">
                <a:solidFill>
                  <a:schemeClr val="tx2">
                    <a:lumMod val="75000"/>
                  </a:schemeClr>
                </a:solidFill>
                <a:latin typeface="+mj-lt"/>
              </a:rPr>
              <a:t>”)</a:t>
            </a:r>
            <a:endParaRPr lang="en-US" sz="4800" cap="all" dirty="0">
              <a:solidFill>
                <a:schemeClr val="tx2">
                  <a:lumMod val="75000"/>
                </a:schemeClr>
              </a:solidFill>
              <a:latin typeface="+mj-lt"/>
            </a:endParaRPr>
          </a:p>
        </p:txBody>
      </p:sp>
      <p:pic>
        <p:nvPicPr>
          <p:cNvPr id="5" name="Picture 4" descr="ICON- FUSES - Electrocution.psd"/>
          <p:cNvPicPr>
            <a:picLocks noChangeAspect="1"/>
          </p:cNvPicPr>
          <p:nvPr/>
        </p:nvPicPr>
        <p:blipFill>
          <a:blip r:embed="rId3"/>
          <a:stretch>
            <a:fillRect/>
          </a:stretch>
        </p:blipFill>
        <p:spPr>
          <a:xfrm>
            <a:off x="382524" y="265684"/>
            <a:ext cx="1191000" cy="1572883"/>
          </a:xfrm>
          <a:prstGeom prst="rect">
            <a:avLst/>
          </a:prstGeom>
        </p:spPr>
      </p:pic>
      <p:pic>
        <p:nvPicPr>
          <p:cNvPr id="7" name="Picture 6" descr="Electrocution.jpg"/>
          <p:cNvPicPr>
            <a:picLocks noChangeAspect="1"/>
          </p:cNvPicPr>
          <p:nvPr/>
        </p:nvPicPr>
        <p:blipFill>
          <a:blip r:embed="rId4"/>
          <a:srcRect l="22011" r="16757"/>
          <a:stretch>
            <a:fillRect/>
          </a:stretch>
        </p:blipFill>
        <p:spPr>
          <a:xfrm>
            <a:off x="6604000" y="1143000"/>
            <a:ext cx="5216998" cy="4914900"/>
          </a:xfrm>
          <a:prstGeom prst="rect">
            <a:avLst/>
          </a:prstGeom>
        </p:spPr>
      </p:pic>
      <p:sp>
        <p:nvSpPr>
          <p:cNvPr id="8" name="TextBox 7"/>
          <p:cNvSpPr txBox="1"/>
          <p:nvPr/>
        </p:nvSpPr>
        <p:spPr>
          <a:xfrm>
            <a:off x="555879" y="1874121"/>
            <a:ext cx="5880100" cy="4416594"/>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La electrocución es un peligro común en los andamios. </a:t>
            </a:r>
          </a:p>
          <a:p>
            <a:pPr marL="198000" indent="-198000" rtl="0">
              <a:spcAft>
                <a:spcPts val="600"/>
              </a:spcAft>
              <a:buFont typeface="Arial"/>
              <a:buChar char="•"/>
            </a:pPr>
            <a:r>
              <a:rPr lang="es-US" sz="2000" dirty="0">
                <a:solidFill>
                  <a:srgbClr val="595959"/>
                </a:solidFill>
              </a:rPr>
              <a:t>Un cable puede pasar corriente sin tocar el andamio.</a:t>
            </a:r>
          </a:p>
          <a:p>
            <a:pPr marL="198000" indent="-198000" rtl="0">
              <a:spcAft>
                <a:spcPts val="600"/>
              </a:spcAft>
              <a:buFont typeface="Arial"/>
              <a:buChar char="•"/>
            </a:pPr>
            <a:r>
              <a:rPr lang="es-US" sz="2000" dirty="0">
                <a:solidFill>
                  <a:srgbClr val="595959"/>
                </a:solidFill>
              </a:rPr>
              <a:t>Manténgase a una distancia segura de la línea eléctrica.</a:t>
            </a:r>
          </a:p>
          <a:p>
            <a:pPr marL="198000" indent="-198000" rtl="0">
              <a:spcAft>
                <a:spcPts val="600"/>
              </a:spcAft>
              <a:buFont typeface="Arial"/>
              <a:buChar char="•"/>
            </a:pPr>
            <a:r>
              <a:rPr lang="es-US" sz="2000" dirty="0">
                <a:solidFill>
                  <a:srgbClr val="595959"/>
                </a:solidFill>
              </a:rPr>
              <a:t>Los andamios que hacen contacto accidental  con las líneas eléctricas han causado muchas  muertes. </a:t>
            </a:r>
          </a:p>
          <a:p>
            <a:pPr marL="198000" indent="-198000" rtl="0">
              <a:spcAft>
                <a:spcPts val="600"/>
              </a:spcAft>
              <a:buFont typeface="Arial"/>
              <a:buChar char="•"/>
            </a:pPr>
            <a:r>
              <a:rPr lang="es-US" sz="2000" dirty="0">
                <a:solidFill>
                  <a:srgbClr val="595959"/>
                </a:solidFill>
              </a:rPr>
              <a:t>Antes de desplazar un andamio rodante, compruebe la trayectoria de desplazamiento.</a:t>
            </a:r>
          </a:p>
          <a:p>
            <a:pPr marL="198000" indent="-198000" rtl="0">
              <a:spcAft>
                <a:spcPts val="600"/>
              </a:spcAft>
            </a:pPr>
            <a:endParaRPr lang="en-US" sz="1600" dirty="0"/>
          </a:p>
        </p:txBody>
      </p:sp>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1" nodeType="after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ELECTRICIDAD,</a:t>
            </a:r>
            <a:r>
              <a:rPr lang="es-US" sz="2400" dirty="0">
                <a:solidFill>
                  <a:srgbClr val="595959"/>
                </a:solidFill>
              </a:rPr>
              <a:t> en el espacio provisto en la página 40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355A8D76-1950-8146-B3B4-FF5E72B06630}"/>
              </a:ext>
            </a:extLst>
          </p:cNvPr>
          <p:cNvGrpSpPr/>
          <p:nvPr/>
        </p:nvGrpSpPr>
        <p:grpSpPr>
          <a:xfrm>
            <a:off x="501650" y="317328"/>
            <a:ext cx="9955045" cy="1517733"/>
            <a:chOff x="501650" y="239836"/>
            <a:chExt cx="9955045" cy="1517733"/>
          </a:xfrm>
        </p:grpSpPr>
        <p:pic>
          <p:nvPicPr>
            <p:cNvPr id="8" name="Picture 7">
              <a:extLst>
                <a:ext uri="{FF2B5EF4-FFF2-40B4-BE49-F238E27FC236}">
                  <a16:creationId xmlns:a16="http://schemas.microsoft.com/office/drawing/2014/main" id="{DFFBDC0A-E5ED-834D-857D-DBA98A187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727B0E39-0EC1-9547-862F-4CEB742CD580}"/>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914" y="366182"/>
            <a:ext cx="7641836" cy="830997"/>
          </a:xfrm>
          <a:prstGeom prst="rect">
            <a:avLst/>
          </a:prstGeom>
          <a:noFill/>
        </p:spPr>
        <p:txBody>
          <a:bodyPr wrap="none" rtlCol="0">
            <a:spAutoFit/>
          </a:bodyPr>
          <a:lstStyle/>
          <a:p>
            <a:pPr rtl="0"/>
            <a:r>
              <a:rPr lang="es-US" sz="4800" b="1" cap="all" dirty="0">
                <a:solidFill>
                  <a:schemeClr val="tx2"/>
                </a:solidFill>
                <a:latin typeface="+mj-lt"/>
              </a:rPr>
              <a:t>C</a:t>
            </a:r>
            <a:r>
              <a:rPr lang="es-US" sz="4800" cap="all" dirty="0">
                <a:solidFill>
                  <a:schemeClr val="tx2"/>
                </a:solidFill>
                <a:latin typeface="+mj-lt"/>
              </a:rPr>
              <a:t>olapso del andamio</a:t>
            </a:r>
            <a:endParaRPr lang="en-US" sz="4800" cap="all" dirty="0">
              <a:solidFill>
                <a:schemeClr val="tx2"/>
              </a:solidFill>
              <a:latin typeface="+mj-lt"/>
            </a:endParaRPr>
          </a:p>
        </p:txBody>
      </p:sp>
      <p:pic>
        <p:nvPicPr>
          <p:cNvPr id="5" name="Picture 4" descr="ICON - FUSES - Scaffold Collapse.psd"/>
          <p:cNvPicPr>
            <a:picLocks noChangeAspect="1"/>
          </p:cNvPicPr>
          <p:nvPr/>
        </p:nvPicPr>
        <p:blipFill>
          <a:blip r:embed="rId3"/>
          <a:stretch>
            <a:fillRect/>
          </a:stretch>
        </p:blipFill>
        <p:spPr>
          <a:xfrm>
            <a:off x="422593" y="258572"/>
            <a:ext cx="1150930" cy="1629436"/>
          </a:xfrm>
          <a:prstGeom prst="rect">
            <a:avLst/>
          </a:prstGeom>
        </p:spPr>
      </p:pic>
      <p:pic>
        <p:nvPicPr>
          <p:cNvPr id="6" name="Picture 5"/>
          <p:cNvPicPr>
            <a:picLocks noChangeAspect="1"/>
          </p:cNvPicPr>
          <p:nvPr/>
        </p:nvPicPr>
        <p:blipFill>
          <a:blip r:embed="rId4"/>
          <a:srcRect l="9526" r="22595"/>
          <a:stretch>
            <a:fillRect/>
          </a:stretch>
        </p:blipFill>
        <p:spPr>
          <a:xfrm>
            <a:off x="6782954" y="1151053"/>
            <a:ext cx="5069531" cy="4944947"/>
          </a:xfrm>
          <a:prstGeom prst="rect">
            <a:avLst/>
          </a:prstGeom>
        </p:spPr>
      </p:pic>
      <p:sp>
        <p:nvSpPr>
          <p:cNvPr id="7" name="TextBox 6"/>
          <p:cNvSpPr txBox="1"/>
          <p:nvPr/>
        </p:nvSpPr>
        <p:spPr>
          <a:xfrm>
            <a:off x="365378" y="1988421"/>
            <a:ext cx="6441821" cy="4462760"/>
          </a:xfrm>
          <a:prstGeom prst="rect">
            <a:avLst/>
          </a:prstGeom>
          <a:noFill/>
        </p:spPr>
        <p:txBody>
          <a:bodyPr wrap="square" rtlCol="0">
            <a:spAutoFit/>
          </a:bodyPr>
          <a:lstStyle/>
          <a:p>
            <a:pPr marL="177800" indent="-177800" rtl="0">
              <a:buFont typeface="Arial"/>
              <a:buChar char="•"/>
            </a:pPr>
            <a:r>
              <a:rPr lang="es-US" sz="2400" dirty="0">
                <a:solidFill>
                  <a:schemeClr val="tx1">
                    <a:lumMod val="65000"/>
                    <a:lumOff val="35000"/>
                  </a:schemeClr>
                </a:solidFill>
              </a:rPr>
              <a:t>Los andamios colapsan por muchas razones: </a:t>
            </a:r>
          </a:p>
          <a:p>
            <a:pPr marL="714375" lvl="1" indent="-257175" rtl="0">
              <a:buFont typeface="Arial"/>
              <a:buChar char="•"/>
            </a:pPr>
            <a:r>
              <a:rPr lang="es-US" sz="2400" dirty="0">
                <a:solidFill>
                  <a:schemeClr val="tx1">
                    <a:lumMod val="65000"/>
                    <a:lumOff val="35000"/>
                  </a:schemeClr>
                </a:solidFill>
              </a:rPr>
              <a:t>sobrecarga; </a:t>
            </a:r>
          </a:p>
          <a:p>
            <a:pPr marL="714375" lvl="1" indent="-257175" rtl="0">
              <a:buFont typeface="Arial"/>
              <a:buChar char="•"/>
            </a:pPr>
            <a:r>
              <a:rPr lang="es-US" sz="2400" dirty="0">
                <a:solidFill>
                  <a:schemeClr val="tx1">
                    <a:lumMod val="65000"/>
                    <a:lumOff val="35000"/>
                  </a:schemeClr>
                </a:solidFill>
              </a:rPr>
              <a:t>construcción inadecuada;</a:t>
            </a:r>
          </a:p>
          <a:p>
            <a:pPr marL="714375" lvl="1" indent="-257175" rtl="0">
              <a:buFont typeface="Arial"/>
              <a:buChar char="•"/>
            </a:pPr>
            <a:r>
              <a:rPr lang="es-US" sz="2400" dirty="0" err="1">
                <a:solidFill>
                  <a:schemeClr val="tx1">
                    <a:lumMod val="65000"/>
                    <a:lumOff val="35000"/>
                  </a:schemeClr>
                </a:solidFill>
              </a:rPr>
              <a:t>arriostramiento</a:t>
            </a:r>
            <a:r>
              <a:rPr lang="es-US" sz="2400" dirty="0">
                <a:solidFill>
                  <a:schemeClr val="tx1">
                    <a:lumMod val="65000"/>
                    <a:lumOff val="35000"/>
                  </a:schemeClr>
                </a:solidFill>
              </a:rPr>
              <a:t> inadecuado; </a:t>
            </a:r>
          </a:p>
          <a:p>
            <a:pPr marL="714375" lvl="1" indent="-257175" rtl="0">
              <a:buFont typeface="Arial"/>
              <a:buChar char="•"/>
            </a:pPr>
            <a:r>
              <a:rPr lang="es-US" sz="2400" dirty="0">
                <a:solidFill>
                  <a:schemeClr val="tx1">
                    <a:lumMod val="65000"/>
                    <a:lumOff val="35000"/>
                  </a:schemeClr>
                </a:solidFill>
              </a:rPr>
              <a:t>base inadecuada;</a:t>
            </a:r>
          </a:p>
          <a:p>
            <a:pPr marL="714375" lvl="1" indent="-257175" rtl="0">
              <a:buFont typeface="Arial"/>
              <a:buChar char="•"/>
            </a:pPr>
            <a:r>
              <a:rPr lang="es-US" sz="2400" dirty="0">
                <a:solidFill>
                  <a:schemeClr val="tx1">
                    <a:lumMod val="65000"/>
                    <a:lumOff val="35000"/>
                  </a:schemeClr>
                </a:solidFill>
              </a:rPr>
              <a:t>atado/amarrado incorrecto;</a:t>
            </a:r>
          </a:p>
          <a:p>
            <a:pPr marL="714375" lvl="1" indent="-257175" rtl="0">
              <a:buFont typeface="Arial"/>
              <a:buChar char="•"/>
            </a:pPr>
            <a:r>
              <a:rPr lang="es-US" sz="2400" dirty="0">
                <a:solidFill>
                  <a:schemeClr val="tx1">
                    <a:lumMod val="65000"/>
                    <a:lumOff val="35000"/>
                  </a:schemeClr>
                </a:solidFill>
              </a:rPr>
              <a:t>uso de componentes dañados </a:t>
            </a:r>
            <a:br>
              <a:rPr lang="es-US" sz="2400" dirty="0">
                <a:solidFill>
                  <a:schemeClr val="tx1">
                    <a:lumMod val="65000"/>
                    <a:lumOff val="35000"/>
                  </a:schemeClr>
                </a:solidFill>
              </a:rPr>
            </a:br>
            <a:r>
              <a:rPr lang="es-US" sz="2400" dirty="0">
                <a:solidFill>
                  <a:schemeClr val="tx1">
                    <a:lumMod val="65000"/>
                    <a:lumOff val="35000"/>
                  </a:schemeClr>
                </a:solidFill>
              </a:rPr>
              <a:t>o mal mantenidos; </a:t>
            </a:r>
          </a:p>
          <a:p>
            <a:pPr marL="714375" lvl="1" indent="-257175" rtl="0">
              <a:buFont typeface="Arial"/>
              <a:buChar char="•"/>
            </a:pPr>
            <a:r>
              <a:rPr lang="es-US" sz="2400" dirty="0">
                <a:solidFill>
                  <a:schemeClr val="tx1">
                    <a:lumMod val="65000"/>
                    <a:lumOff val="35000"/>
                  </a:schemeClr>
                </a:solidFill>
              </a:rPr>
              <a:t>condiciones climáticas extremas (vientos fuertes).</a:t>
            </a:r>
          </a:p>
          <a:p>
            <a:pPr rtl="0">
              <a:buFont typeface="Arial"/>
              <a:buChar char="•"/>
            </a:pPr>
            <a:endParaRPr lang="en-US" sz="2000" dirty="0">
              <a:solidFill>
                <a:schemeClr val="tx1">
                  <a:lumMod val="50000"/>
                  <a:lumOff val="50000"/>
                </a:schemeClr>
              </a:solidFill>
            </a:endParaRPr>
          </a:p>
        </p:txBody>
      </p:sp>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272791" y="673852"/>
            <a:ext cx="9652001" cy="1184940"/>
          </a:xfrm>
          <a:prstGeom prst="rect">
            <a:avLst/>
          </a:prstGeom>
          <a:noFill/>
        </p:spPr>
        <p:txBody>
          <a:bodyPr wrap="none" rtlCol="0">
            <a:spAutoFit/>
          </a:bodyPr>
          <a:lstStyle/>
          <a:p>
            <a:pPr rtl="0"/>
            <a:r>
              <a:rPr lang="es-US" sz="4300" cap="all" dirty="0">
                <a:solidFill>
                  <a:srgbClr val="212F3C"/>
                </a:solidFill>
                <a:latin typeface="+mj-lt"/>
                <a:ea typeface="Open Sans" panose="020B0606030504020204" pitchFamily="34" charset="0"/>
                <a:cs typeface="Open Sans" panose="020B0606030504020204" pitchFamily="34" charset="0"/>
              </a:rPr>
              <a:t>Bienvenido</a:t>
            </a:r>
            <a:r>
              <a:rPr lang="es-US" sz="4400" cap="all" dirty="0">
                <a:solidFill>
                  <a:srgbClr val="212F3C"/>
                </a:solidFill>
                <a:latin typeface="+mj-lt"/>
                <a:ea typeface="Open Sans" panose="020B0606030504020204" pitchFamily="34" charset="0"/>
                <a:cs typeface="Open Sans" panose="020B0606030504020204" pitchFamily="34" charset="0"/>
              </a:rPr>
              <a:t> </a:t>
            </a:r>
            <a:r>
              <a:rPr lang="es-US" sz="2700" dirty="0">
                <a:solidFill>
                  <a:srgbClr val="595959"/>
                </a:solidFill>
              </a:rPr>
              <a:t>a la capacitación de una persona</a:t>
            </a:r>
            <a:br>
              <a:rPr lang="es-US" sz="2700" dirty="0">
                <a:solidFill>
                  <a:srgbClr val="595959"/>
                </a:solidFill>
              </a:rPr>
            </a:br>
            <a:r>
              <a:rPr lang="es-US" sz="2700" dirty="0">
                <a:solidFill>
                  <a:srgbClr val="595959"/>
                </a:solidFill>
              </a:rPr>
              <a:t>competente de SAIA</a:t>
            </a:r>
            <a:endParaRPr lang="id-ID" sz="2700" cap="all" dirty="0">
              <a:solidFill>
                <a:srgbClr val="595959"/>
              </a:solidFill>
              <a:latin typeface="+mj-lt"/>
              <a:ea typeface="Open Sans" panose="020B0606030504020204" pitchFamily="34" charset="0"/>
              <a:cs typeface="Open Sans" panose="020B0606030504020204" pitchFamily="34" charset="0"/>
            </a:endParaRPr>
          </a:p>
        </p:txBody>
      </p:sp>
      <p:sp>
        <p:nvSpPr>
          <p:cNvPr id="25" name="Rectangle 24"/>
          <p:cNvSpPr/>
          <p:nvPr/>
        </p:nvSpPr>
        <p:spPr>
          <a:xfrm>
            <a:off x="1313638" y="1898701"/>
            <a:ext cx="9858956" cy="2262158"/>
          </a:xfrm>
          <a:prstGeom prst="rect">
            <a:avLst/>
          </a:prstGeom>
        </p:spPr>
        <p:txBody>
          <a:bodyPr wrap="square" rtlCol="0">
            <a:spAutoFit/>
          </a:bodyPr>
          <a:lstStyle/>
          <a:p>
            <a:pPr algn="just" rtl="0"/>
            <a:r>
              <a:rPr lang="es-US" sz="2100" dirty="0">
                <a:solidFill>
                  <a:srgbClr val="595959"/>
                </a:solidFill>
              </a:rPr>
              <a:t>Este curso está diseñado para proporcionarle el conocimiento y las habilidades que requiere una persona competente. </a:t>
            </a:r>
            <a:r>
              <a:rPr lang="es-US" sz="2100" i="1" u="sng" dirty="0">
                <a:solidFill>
                  <a:srgbClr val="595959"/>
                </a:solidFill>
              </a:rPr>
              <a:t>Solo su empleador</a:t>
            </a:r>
            <a:r>
              <a:rPr lang="es-US" sz="2100" dirty="0">
                <a:solidFill>
                  <a:srgbClr val="595959"/>
                </a:solidFill>
              </a:rPr>
              <a:t> </a:t>
            </a:r>
            <a:r>
              <a:rPr lang="es-US" sz="2100" i="1" dirty="0">
                <a:solidFill>
                  <a:srgbClr val="595959"/>
                </a:solidFill>
              </a:rPr>
              <a:t>tiene la autoridad para designarlo como su persona competente.</a:t>
            </a:r>
          </a:p>
          <a:p>
            <a:pPr algn="just" rtl="0"/>
            <a:endParaRPr lang="id-ID" sz="1200" dirty="0">
              <a:solidFill>
                <a:srgbClr val="595959"/>
              </a:solidFill>
            </a:endParaRPr>
          </a:p>
          <a:p>
            <a:pPr algn="just" rtl="0"/>
            <a:r>
              <a:rPr lang="es-US" sz="2100" dirty="0">
                <a:solidFill>
                  <a:srgbClr val="595959"/>
                </a:solidFill>
              </a:rPr>
              <a:t>Una persona competente es alguien capaz de identificar los riesgos existentes y predecibles y tiene autoridad para tomar medidas correctivas rápidas para eliminarlos.</a:t>
            </a:r>
            <a:endParaRPr lang="id-ID" sz="2100" dirty="0">
              <a:solidFill>
                <a:srgbClr val="595959"/>
              </a:solidFill>
            </a:endParaRPr>
          </a:p>
        </p:txBody>
      </p:sp>
      <p:sp>
        <p:nvSpPr>
          <p:cNvPr id="3" name="Rectangle 2"/>
          <p:cNvSpPr/>
          <p:nvPr/>
        </p:nvSpPr>
        <p:spPr>
          <a:xfrm rot="16200000">
            <a:off x="2753416" y="5547413"/>
            <a:ext cx="58917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6" name="Rectangle 45"/>
          <p:cNvSpPr/>
          <p:nvPr/>
        </p:nvSpPr>
        <p:spPr>
          <a:xfrm rot="16200000">
            <a:off x="6832601" y="5562600"/>
            <a:ext cx="558800"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7" name="Rectangle 46"/>
          <p:cNvSpPr/>
          <p:nvPr/>
        </p:nvSpPr>
        <p:spPr>
          <a:xfrm rot="16200000">
            <a:off x="8864601" y="5562599"/>
            <a:ext cx="558800"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8" name="Rectangle 47"/>
          <p:cNvSpPr/>
          <p:nvPr/>
        </p:nvSpPr>
        <p:spPr>
          <a:xfrm rot="16200000">
            <a:off x="10883900" y="5549899"/>
            <a:ext cx="584200"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9" name="Rectangle 48"/>
          <p:cNvSpPr/>
          <p:nvPr/>
        </p:nvSpPr>
        <p:spPr>
          <a:xfrm rot="16200000">
            <a:off x="723901" y="5549899"/>
            <a:ext cx="584199"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6" name="Straight Connector 75"/>
          <p:cNvCxnSpPr/>
          <p:nvPr/>
        </p:nvCxnSpPr>
        <p:spPr>
          <a:xfrm>
            <a:off x="669303" y="4185501"/>
            <a:ext cx="4402317" cy="0"/>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071620" y="4185501"/>
            <a:ext cx="0" cy="876692"/>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69303" y="838986"/>
            <a:ext cx="0" cy="3346515"/>
          </a:xfrm>
          <a:prstGeom prst="line">
            <a:avLst/>
          </a:prstGeom>
          <a:ln w="15875">
            <a:solidFill>
              <a:srgbClr val="93F300"/>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12667" y="4021667"/>
            <a:ext cx="184666" cy="369332"/>
          </a:xfrm>
          <a:prstGeom prst="rect">
            <a:avLst/>
          </a:prstGeom>
          <a:noFill/>
        </p:spPr>
        <p:txBody>
          <a:bodyPr wrap="none" rtlCol="0">
            <a:spAutoFit/>
          </a:bodyPr>
          <a:lstStyle/>
          <a:p>
            <a:pPr rtl="0"/>
            <a:endParaRPr lang="en-US" dirty="0"/>
          </a:p>
        </p:txBody>
      </p:sp>
      <p:grpSp>
        <p:nvGrpSpPr>
          <p:cNvPr id="18" name="Group 17"/>
          <p:cNvGrpSpPr/>
          <p:nvPr/>
        </p:nvGrpSpPr>
        <p:grpSpPr>
          <a:xfrm>
            <a:off x="4064001" y="5062194"/>
            <a:ext cx="2032000" cy="1795806"/>
            <a:chOff x="4064001" y="5062194"/>
            <a:chExt cx="2032000" cy="1795806"/>
          </a:xfrm>
        </p:grpSpPr>
        <p:sp>
          <p:nvSpPr>
            <p:cNvPr id="45" name="Rectangle 44"/>
            <p:cNvSpPr/>
            <p:nvPr/>
          </p:nvSpPr>
          <p:spPr>
            <a:xfrm rot="16200000">
              <a:off x="4182098" y="4944097"/>
              <a:ext cx="179580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1"/>
                </a:solidFill>
              </a:endParaRPr>
            </a:p>
          </p:txBody>
        </p:sp>
        <p:pic>
          <p:nvPicPr>
            <p:cNvPr id="29" name="Picture 28" descr="Hand-icon.png"/>
            <p:cNvPicPr>
              <a:picLocks noChangeAspect="1"/>
            </p:cNvPicPr>
            <p:nvPr/>
          </p:nvPicPr>
          <p:blipFill>
            <a:blip r:embed="rId3"/>
            <a:stretch>
              <a:fillRect/>
            </a:stretch>
          </p:blipFill>
          <p:spPr>
            <a:xfrm>
              <a:off x="4546600" y="5511800"/>
              <a:ext cx="977900" cy="977900"/>
            </a:xfrm>
            <a:prstGeom prst="rect">
              <a:avLst/>
            </a:prstGeom>
          </p:spPr>
        </p:pic>
      </p:grpSp>
      <p:pic>
        <p:nvPicPr>
          <p:cNvPr id="17" name="Picture 16"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838950" y="5530850"/>
            <a:ext cx="4813300" cy="495300"/>
          </a:xfrm>
          <a:prstGeom prst="rect">
            <a:avLst/>
          </a:prstGeom>
        </p:spPr>
      </p:pic>
    </p:spTree>
    <p:extLst>
      <p:ext uri="{BB962C8B-B14F-4D97-AF65-F5344CB8AC3E}">
        <p14:creationId xmlns:p14="http://schemas.microsoft.com/office/powerpoint/2010/main" val="24972703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7"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78"/>
                                        </p:tgtEl>
                                        <p:attrNameLst>
                                          <p:attrName>style.visibility</p:attrName>
                                        </p:attrNameLst>
                                      </p:cBhvr>
                                      <p:to>
                                        <p:strVal val="visible"/>
                                      </p:to>
                                    </p:set>
                                    <p:animEffect transition="in" filter="wipe(down)">
                                      <p:cBhvr>
                                        <p:cTn id="36" dur="500"/>
                                        <p:tgtEl>
                                          <p:spTgt spid="78"/>
                                        </p:tgtEl>
                                      </p:cBhvr>
                                    </p:animEffect>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right)">
                                      <p:cBhvr>
                                        <p:cTn id="40" dur="500"/>
                                        <p:tgtEl>
                                          <p:spTgt spid="76"/>
                                        </p:tgtEl>
                                      </p:cBhvr>
                                    </p:animEffect>
                                  </p:childTnLst>
                                </p:cTn>
                              </p:par>
                            </p:childTnLst>
                          </p:cTn>
                        </p:par>
                        <p:par>
                          <p:cTn id="41" fill="hold">
                            <p:stCondLst>
                              <p:cond delay="2000"/>
                            </p:stCondLst>
                            <p:childTnLst>
                              <p:par>
                                <p:cTn id="42" presetID="22" presetClass="entr" presetSubtype="4"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wipe(down)">
                                      <p:cBhvr>
                                        <p:cTn id="44" dur="500"/>
                                        <p:tgtEl>
                                          <p:spTgt spid="8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 grpId="0" animBg="1"/>
      <p:bldP spid="46" grpId="0" animBg="1"/>
      <p:bldP spid="47"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599" y="2298700"/>
            <a:ext cx="11079357" cy="1200329"/>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locales importantes relacionados con el colapso de andamios,</a:t>
            </a:r>
            <a:r>
              <a:rPr lang="es-US" sz="2400" dirty="0">
                <a:solidFill>
                  <a:srgbClr val="595959"/>
                </a:solidFill>
              </a:rPr>
              <a:t> en el espacio provisto en la página 41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57D3AA7C-674B-AE48-B96D-AF8B01AA0357}"/>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D6938C22-52EC-E847-90A8-F85B2B1DD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3A746CCD-5D41-DF4A-A6CD-AFE5B9C2CAB8}"/>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6797" y="325159"/>
            <a:ext cx="10312438" cy="769441"/>
          </a:xfrm>
          <a:prstGeom prst="rect">
            <a:avLst/>
          </a:prstGeom>
          <a:noFill/>
        </p:spPr>
        <p:txBody>
          <a:bodyPr wrap="none" rtlCol="0">
            <a:spAutoFit/>
          </a:bodyPr>
          <a:lstStyle/>
          <a:p>
            <a:pPr rtl="0"/>
            <a:r>
              <a:rPr lang="es-US" sz="4400" cap="all" dirty="0">
                <a:solidFill>
                  <a:srgbClr val="44546A"/>
                </a:solidFill>
                <a:latin typeface="+mj-lt"/>
              </a:rPr>
              <a:t>Golpe por la caída de un </a:t>
            </a:r>
            <a:r>
              <a:rPr lang="es-US" sz="4400" b="1" cap="all" dirty="0">
                <a:solidFill>
                  <a:srgbClr val="44546A"/>
                </a:solidFill>
                <a:latin typeface="+mj-lt"/>
              </a:rPr>
              <a:t>o</a:t>
            </a:r>
            <a:r>
              <a:rPr lang="es-US" sz="4400" cap="all" dirty="0">
                <a:solidFill>
                  <a:srgbClr val="44546A"/>
                </a:solidFill>
                <a:latin typeface="+mj-lt"/>
              </a:rPr>
              <a:t>bjeto</a:t>
            </a:r>
            <a:endParaRPr lang="en-US" sz="4400" cap="all" dirty="0">
              <a:solidFill>
                <a:srgbClr val="44546A"/>
              </a:solidFill>
              <a:latin typeface="+mj-lt"/>
            </a:endParaRPr>
          </a:p>
        </p:txBody>
      </p:sp>
      <p:pic>
        <p:nvPicPr>
          <p:cNvPr id="6" name="Picture 5" descr="ICON - FUSES - Struck by.psd"/>
          <p:cNvPicPr>
            <a:picLocks noChangeAspect="1"/>
          </p:cNvPicPr>
          <p:nvPr/>
        </p:nvPicPr>
        <p:blipFill>
          <a:blip r:embed="rId3"/>
          <a:stretch>
            <a:fillRect/>
          </a:stretch>
        </p:blipFill>
        <p:spPr>
          <a:xfrm>
            <a:off x="344932" y="246888"/>
            <a:ext cx="1079976" cy="1429512"/>
          </a:xfrm>
          <a:prstGeom prst="rect">
            <a:avLst/>
          </a:prstGeom>
        </p:spPr>
      </p:pic>
      <p:sp>
        <p:nvSpPr>
          <p:cNvPr id="7" name="TextBox 6"/>
          <p:cNvSpPr txBox="1"/>
          <p:nvPr/>
        </p:nvSpPr>
        <p:spPr>
          <a:xfrm>
            <a:off x="520700" y="1841500"/>
            <a:ext cx="5905500" cy="4339650"/>
          </a:xfrm>
          <a:prstGeom prst="rect">
            <a:avLst/>
          </a:prstGeom>
          <a:noFill/>
        </p:spPr>
        <p:txBody>
          <a:bodyPr wrap="square" rtlCol="0">
            <a:spAutoFit/>
          </a:bodyPr>
          <a:lstStyle/>
          <a:p>
            <a:pPr marL="198000" indent="-198000" rtl="0">
              <a:buFont typeface="Arial"/>
              <a:buChar char="•"/>
            </a:pPr>
            <a:r>
              <a:rPr lang="es-US" sz="2300" dirty="0">
                <a:solidFill>
                  <a:srgbClr val="595959"/>
                </a:solidFill>
              </a:rPr>
              <a:t>Las herramientas y los materiales </a:t>
            </a:r>
            <a:br>
              <a:rPr lang="es-US" sz="2300" dirty="0">
                <a:solidFill>
                  <a:srgbClr val="595959"/>
                </a:solidFill>
              </a:rPr>
            </a:br>
            <a:r>
              <a:rPr lang="es-US" sz="2300" dirty="0">
                <a:solidFill>
                  <a:srgbClr val="595959"/>
                </a:solidFill>
              </a:rPr>
              <a:t>se pueden  caer o resbalar del  andamio, o ser pateados por accidente.</a:t>
            </a:r>
          </a:p>
          <a:p>
            <a:pPr marL="198000" indent="-198000" rtl="0">
              <a:buFont typeface="Arial"/>
              <a:buChar char="•"/>
            </a:pPr>
            <a:r>
              <a:rPr lang="es-US" sz="2300" dirty="0">
                <a:solidFill>
                  <a:srgbClr val="595959"/>
                </a:solidFill>
              </a:rPr>
              <a:t>Los objetos que caen pueden  </a:t>
            </a:r>
            <a:br>
              <a:rPr lang="es-US" sz="2300" dirty="0">
                <a:solidFill>
                  <a:srgbClr val="595959"/>
                </a:solidFill>
              </a:rPr>
            </a:br>
            <a:r>
              <a:rPr lang="es-US" sz="2300" dirty="0">
                <a:solidFill>
                  <a:srgbClr val="595959"/>
                </a:solidFill>
              </a:rPr>
              <a:t>causar daños materiales, lesiones </a:t>
            </a:r>
            <a:br>
              <a:rPr lang="es-US" sz="2300" dirty="0">
                <a:solidFill>
                  <a:srgbClr val="595959"/>
                </a:solidFill>
              </a:rPr>
            </a:br>
            <a:r>
              <a:rPr lang="es-US" sz="2300" dirty="0">
                <a:solidFill>
                  <a:srgbClr val="595959"/>
                </a:solidFill>
              </a:rPr>
              <a:t>o la  muerte. </a:t>
            </a:r>
          </a:p>
          <a:p>
            <a:pPr marL="198000" indent="-198000" rtl="0">
              <a:buFont typeface="Arial"/>
              <a:buChar char="•"/>
            </a:pPr>
            <a:r>
              <a:rPr lang="es-US" sz="2300" dirty="0">
                <a:solidFill>
                  <a:srgbClr val="595959"/>
                </a:solidFill>
              </a:rPr>
              <a:t>Los constructores de andamios pueden utilizar varios tipos de restricción, protección, o cercar las áreas donde puedan caer los objetos.</a:t>
            </a:r>
          </a:p>
          <a:p>
            <a:pPr marL="198000" indent="-198000" rtl="0"/>
            <a:endParaRPr lang="en-US" sz="2300" dirty="0"/>
          </a:p>
        </p:txBody>
      </p:sp>
      <p:pic>
        <p:nvPicPr>
          <p:cNvPr id="9" name="Picture 8" descr="falling-bricks.jpg"/>
          <p:cNvPicPr>
            <a:picLocks noChangeAspect="1"/>
          </p:cNvPicPr>
          <p:nvPr/>
        </p:nvPicPr>
        <p:blipFill>
          <a:blip r:embed="rId4"/>
          <a:srcRect r="32806"/>
          <a:stretch>
            <a:fillRect/>
          </a:stretch>
        </p:blipFill>
        <p:spPr>
          <a:xfrm>
            <a:off x="6654800" y="1327150"/>
            <a:ext cx="4724400" cy="4710505"/>
          </a:xfrm>
          <a:prstGeom prst="rect">
            <a:avLst/>
          </a:prstGeom>
        </p:spPr>
      </p:pic>
      <p:pic>
        <p:nvPicPr>
          <p:cNvPr id="8" name="Picture 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 name="TextBox 6"/>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dirty="0">
                <a:solidFill>
                  <a:srgbClr val="595959"/>
                </a:solidFill>
              </a:rPr>
              <a:t>Tome nota de los </a:t>
            </a:r>
            <a:r>
              <a:rPr lang="es-US" sz="2400" cap="all" dirty="0">
                <a:solidFill>
                  <a:srgbClr val="595959"/>
                </a:solidFill>
              </a:rPr>
              <a:t>reglamentos importantes de su jurisdicción local relacionados con la CAÍDA DE LOS OBJETOS,</a:t>
            </a:r>
            <a:r>
              <a:rPr lang="es-US" sz="2400" dirty="0">
                <a:solidFill>
                  <a:srgbClr val="595959"/>
                </a:solidFill>
              </a:rPr>
              <a:t> en el espacio provisto en la página 39 de la Guía de estudio de los </a:t>
            </a:r>
            <a:r>
              <a:rPr lang="es-US" sz="2400" i="1" dirty="0">
                <a:solidFill>
                  <a:srgbClr val="595959"/>
                </a:solidFill>
              </a:rPr>
              <a:t>fundamentos de los andamios</a:t>
            </a:r>
            <a:r>
              <a:rPr lang="es-US" sz="2400" dirty="0">
                <a:solidFill>
                  <a:srgbClr val="595959"/>
                </a:solidFill>
              </a:rPr>
              <a:t>.</a:t>
            </a:r>
          </a:p>
        </p:txBody>
      </p:sp>
      <p:grpSp>
        <p:nvGrpSpPr>
          <p:cNvPr id="6" name="Group 5">
            <a:extLst>
              <a:ext uri="{FF2B5EF4-FFF2-40B4-BE49-F238E27FC236}">
                <a16:creationId xmlns:a16="http://schemas.microsoft.com/office/drawing/2014/main" id="{EF610A34-60A4-CF49-A99B-2CE314D7BD98}"/>
              </a:ext>
            </a:extLst>
          </p:cNvPr>
          <p:cNvGrpSpPr/>
          <p:nvPr/>
        </p:nvGrpSpPr>
        <p:grpSpPr>
          <a:xfrm>
            <a:off x="501650" y="239836"/>
            <a:ext cx="10100009" cy="1517733"/>
            <a:chOff x="501650" y="239836"/>
            <a:chExt cx="10100009" cy="1517733"/>
          </a:xfrm>
        </p:grpSpPr>
        <p:pic>
          <p:nvPicPr>
            <p:cNvPr id="8" name="Picture 7">
              <a:extLst>
                <a:ext uri="{FF2B5EF4-FFF2-40B4-BE49-F238E27FC236}">
                  <a16:creationId xmlns:a16="http://schemas.microsoft.com/office/drawing/2014/main" id="{BCBD7061-0015-9646-B06C-615BB0156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A65C41E0-1B8E-4146-BFA1-C4EDADA95621}"/>
                </a:ext>
              </a:extLst>
            </p:cNvPr>
            <p:cNvSpPr txBox="1"/>
            <p:nvPr/>
          </p:nvSpPr>
          <p:spPr>
            <a:xfrm>
              <a:off x="1750739" y="239836"/>
              <a:ext cx="8850920"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973" b="5599"/>
          <a:stretch>
            <a:fillRect/>
          </a:stretch>
        </p:blipFill>
        <p:spPr>
          <a:xfrm>
            <a:off x="0" y="0"/>
            <a:ext cx="12192000" cy="6858000"/>
          </a:xfrm>
          <a:prstGeom prst="rect">
            <a:avLst/>
          </a:prstGeom>
        </p:spPr>
      </p:pic>
      <p:pic>
        <p:nvPicPr>
          <p:cNvPr id="3" name="Picture 2" descr="Learning Activity ICON.psd"/>
          <p:cNvPicPr>
            <a:picLocks noChangeAspect="1"/>
          </p:cNvPicPr>
          <p:nvPr/>
        </p:nvPicPr>
        <p:blipFill>
          <a:blip r:embed="rId4"/>
          <a:stretch>
            <a:fillRect/>
          </a:stretch>
        </p:blipFill>
        <p:spPr>
          <a:xfrm>
            <a:off x="263921" y="254000"/>
            <a:ext cx="650479" cy="719631"/>
          </a:xfrm>
          <a:prstGeom prst="rect">
            <a:avLst/>
          </a:prstGeom>
        </p:spPr>
      </p:pic>
      <p:sp>
        <p:nvSpPr>
          <p:cNvPr id="4" name="TextBox 3"/>
          <p:cNvSpPr txBox="1"/>
          <p:nvPr/>
        </p:nvSpPr>
        <p:spPr>
          <a:xfrm>
            <a:off x="1066800" y="317500"/>
            <a:ext cx="4775200" cy="461665"/>
          </a:xfrm>
          <a:prstGeom prst="rect">
            <a:avLst/>
          </a:prstGeom>
          <a:noFill/>
        </p:spPr>
        <p:txBody>
          <a:bodyPr wrap="square" rtlCol="0">
            <a:spAutoFit/>
          </a:bodyPr>
          <a:lstStyle/>
          <a:p>
            <a:pPr rtl="0"/>
            <a:r>
              <a:rPr lang="es-US" sz="2400">
                <a:solidFill>
                  <a:schemeClr val="bg1"/>
                </a:solidFill>
              </a:rPr>
              <a:t>ACTIVIDAD DE APRENDIZAJE</a:t>
            </a:r>
            <a:endParaRPr lang="en-US" sz="2400" dirty="0"/>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231152" y="0"/>
            <a:ext cx="12574828" cy="68580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276670" y="745"/>
            <a:ext cx="12570270" cy="68565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89" y="0"/>
            <a:ext cx="12559792" cy="6850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378270" y="745"/>
            <a:ext cx="12570270" cy="68565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6492"/>
          <a:stretch/>
        </p:blipFill>
        <p:spPr>
          <a:xfrm>
            <a:off x="0" y="-108488"/>
            <a:ext cx="12192000" cy="6966488"/>
          </a:xfrm>
          <a:prstGeom prst="rect">
            <a:avLst/>
          </a:prstGeom>
        </p:spPr>
      </p:pic>
      <p:sp>
        <p:nvSpPr>
          <p:cNvPr id="8" name="Rectangle 7"/>
          <p:cNvSpPr/>
          <p:nvPr/>
        </p:nvSpPr>
        <p:spPr>
          <a:xfrm>
            <a:off x="0" y="-431800"/>
            <a:ext cx="254000" cy="43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203E484F-00A0-6A40-B129-12D68EC9D578}"/>
              </a:ext>
            </a:extLst>
          </p:cNvPr>
          <p:cNvGrpSpPr/>
          <p:nvPr/>
        </p:nvGrpSpPr>
        <p:grpSpPr>
          <a:xfrm>
            <a:off x="0" y="44668"/>
            <a:ext cx="6504191" cy="1382579"/>
            <a:chOff x="0" y="44668"/>
            <a:chExt cx="6504191" cy="1382579"/>
          </a:xfrm>
        </p:grpSpPr>
        <p:sp>
          <p:nvSpPr>
            <p:cNvPr id="9" name="Rectangle 8"/>
            <p:cNvSpPr/>
            <p:nvPr/>
          </p:nvSpPr>
          <p:spPr>
            <a:xfrm>
              <a:off x="0" y="44668"/>
              <a:ext cx="6377940"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1" name="TextBox 10"/>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6" name="Picture 5">
              <a:extLst>
                <a:ext uri="{FF2B5EF4-FFF2-40B4-BE49-F238E27FC236}">
                  <a16:creationId xmlns:a16="http://schemas.microsoft.com/office/drawing/2014/main" id="{23B73CC7-7947-8B4A-B726-CBFDB71E8D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92882" y="490259"/>
            <a:ext cx="4852610" cy="830997"/>
          </a:xfrm>
          <a:prstGeom prst="rect">
            <a:avLst/>
          </a:prstGeom>
          <a:noFill/>
        </p:spPr>
        <p:txBody>
          <a:bodyPr wrap="none" rtlCol="0">
            <a:spAutoFit/>
          </a:bodyPr>
          <a:lstStyle/>
          <a:p>
            <a:pPr rtl="0"/>
            <a:r>
              <a:rPr lang="es-US" sz="4800" cap="all" dirty="0">
                <a:solidFill>
                  <a:srgbClr val="44546A"/>
                </a:solidFill>
                <a:latin typeface="+mj-lt"/>
              </a:rPr>
              <a:t>Puntos clave </a:t>
            </a:r>
            <a:endParaRPr lang="en-US" sz="4800" cap="all" dirty="0">
              <a:solidFill>
                <a:srgbClr val="44546A"/>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44607" y="1483136"/>
            <a:ext cx="9309100" cy="4739759"/>
          </a:xfrm>
          <a:prstGeom prst="rect">
            <a:avLst/>
          </a:prstGeom>
          <a:noFill/>
        </p:spPr>
        <p:txBody>
          <a:bodyPr wrap="square" rtlCol="0">
            <a:spAutoFit/>
          </a:bodyPr>
          <a:lstStyle/>
          <a:p>
            <a:pPr marL="198000" indent="-198000" rtl="0">
              <a:spcAft>
                <a:spcPts val="2400"/>
              </a:spcAft>
              <a:buFont typeface="Arial"/>
              <a:buChar char="•"/>
            </a:pPr>
            <a:r>
              <a:rPr lang="es-US" sz="2200" dirty="0">
                <a:solidFill>
                  <a:srgbClr val="595959"/>
                </a:solidFill>
              </a:rPr>
              <a:t>Los trabajadores que se encuentran por encima del suelo están </a:t>
            </a:r>
            <a:r>
              <a:rPr lang="es-US" sz="2200" cap="all" dirty="0">
                <a:solidFill>
                  <a:srgbClr val="595959"/>
                </a:solidFill>
              </a:rPr>
              <a:t>expuestos a posibles caídas</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método de protección </a:t>
            </a:r>
            <a:r>
              <a:rPr lang="es-US" sz="2200" dirty="0" err="1">
                <a:solidFill>
                  <a:srgbClr val="595959"/>
                </a:solidFill>
              </a:rPr>
              <a:t>anticaídas</a:t>
            </a:r>
            <a:r>
              <a:rPr lang="es-US" sz="2200" dirty="0">
                <a:solidFill>
                  <a:srgbClr val="595959"/>
                </a:solidFill>
              </a:rPr>
              <a:t> en andamios es el uso de un </a:t>
            </a:r>
            <a:r>
              <a:rPr lang="es-US" sz="2200" cap="all" dirty="0">
                <a:solidFill>
                  <a:srgbClr val="595959"/>
                </a:solidFill>
              </a:rPr>
              <a:t>sistema de barandal</a:t>
            </a:r>
            <a:r>
              <a:rPr lang="es-US" sz="2200" dirty="0">
                <a:solidFill>
                  <a:srgbClr val="595959"/>
                </a:solidFill>
              </a:rPr>
              <a:t>. </a:t>
            </a:r>
          </a:p>
          <a:p>
            <a:pPr marL="198000" indent="-198000" rtl="0">
              <a:spcAft>
                <a:spcPts val="2400"/>
              </a:spcAft>
              <a:buFont typeface="Arial"/>
              <a:buChar char="•"/>
            </a:pPr>
            <a:r>
              <a:rPr lang="es-US" sz="2200" dirty="0">
                <a:solidFill>
                  <a:srgbClr val="595959"/>
                </a:solidFill>
              </a:rPr>
              <a:t>Un barandal es una barrera que consiste en una </a:t>
            </a:r>
            <a:r>
              <a:rPr lang="es-US" sz="2200" cap="all" dirty="0">
                <a:solidFill>
                  <a:srgbClr val="595959"/>
                </a:solidFill>
              </a:rPr>
              <a:t>barandilla superior, un larguero intermedio</a:t>
            </a:r>
            <a:r>
              <a:rPr lang="es-US" sz="2200" dirty="0">
                <a:solidFill>
                  <a:srgbClr val="595959"/>
                </a:solidFill>
              </a:rPr>
              <a:t> y </a:t>
            </a:r>
            <a:r>
              <a:rPr lang="es-US" sz="2200" cap="all" dirty="0">
                <a:solidFill>
                  <a:srgbClr val="595959"/>
                </a:solidFill>
              </a:rPr>
              <a:t>postes</a:t>
            </a:r>
            <a:r>
              <a:rPr lang="es-US" sz="2200" dirty="0">
                <a:solidFill>
                  <a:srgbClr val="595959"/>
                </a:solidFill>
              </a:rPr>
              <a:t>, erigidos para evitar que los trabajadores caigan a niveles inferiores. </a:t>
            </a:r>
          </a:p>
          <a:p>
            <a:pPr marL="198000" indent="-198000">
              <a:spcAft>
                <a:spcPts val="2400"/>
              </a:spcAft>
              <a:buFont typeface="Arial"/>
              <a:buChar char="•"/>
            </a:pPr>
            <a:r>
              <a:rPr lang="es-US" sz="2200" cap="all" dirty="0">
                <a:solidFill>
                  <a:srgbClr val="595959"/>
                </a:solidFill>
              </a:rPr>
              <a:t>Las </a:t>
            </a:r>
            <a:r>
              <a:rPr lang="en-CA" sz="2000" dirty="0">
                <a:solidFill>
                  <a:schemeClr val="tx1">
                    <a:lumMod val="65000"/>
                    <a:lumOff val="35000"/>
                  </a:schemeClr>
                </a:solidFill>
              </a:rPr>
              <a:t>RODAPIÉS</a:t>
            </a:r>
            <a:r>
              <a:rPr lang="en-CA" dirty="0"/>
              <a:t> </a:t>
            </a:r>
            <a:r>
              <a:rPr lang="es-US" sz="2200" dirty="0">
                <a:solidFill>
                  <a:srgbClr val="595959"/>
                </a:solidFill>
              </a:rPr>
              <a:t>evitan que los materiales o las herramientas sean pateados o caigan por accidente de la plataforma de trabajo. También evitan que los pies de los trabajadores se resbalen por el borde. </a:t>
            </a:r>
          </a:p>
        </p:txBody>
      </p:sp>
      <p:sp>
        <p:nvSpPr>
          <p:cNvPr id="10" name="Rounded Rectangle 9"/>
          <p:cNvSpPr/>
          <p:nvPr/>
        </p:nvSpPr>
        <p:spPr>
          <a:xfrm>
            <a:off x="279400" y="266700"/>
            <a:ext cx="1371600" cy="13335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2"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4"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03017" y="1058944"/>
            <a:ext cx="7374135" cy="830997"/>
          </a:xfrm>
          <a:prstGeom prst="rect">
            <a:avLst/>
          </a:prstGeom>
          <a:noFill/>
        </p:spPr>
        <p:txBody>
          <a:bodyPr wrap="none" rtlCol="0">
            <a:spAutoFit/>
          </a:bodyPr>
          <a:lstStyle/>
          <a:p>
            <a:pPr algn="ctr" rtl="0"/>
            <a:r>
              <a:rPr lang="es-US" sz="4800" cap="all" dirty="0">
                <a:solidFill>
                  <a:schemeClr val="tx2"/>
                </a:solidFill>
                <a:latin typeface="+mj-lt"/>
              </a:rPr>
              <a:t>PROGRAMA DEL CURSO</a:t>
            </a:r>
            <a:endParaRPr lang="en-US" sz="4800" cap="all" dirty="0">
              <a:solidFill>
                <a:schemeClr val="tx2"/>
              </a:solidFill>
              <a:latin typeface="+mj-lt"/>
            </a:endParaRPr>
          </a:p>
        </p:txBody>
      </p:sp>
      <p:cxnSp>
        <p:nvCxnSpPr>
          <p:cNvPr id="11" name="Straight Connector 10"/>
          <p:cNvCxnSpPr/>
          <p:nvPr/>
        </p:nvCxnSpPr>
        <p:spPr>
          <a:xfrm>
            <a:off x="6096000" y="210217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 name="Isosceles Triangle 1"/>
          <p:cNvSpPr/>
          <p:nvPr/>
        </p:nvSpPr>
        <p:spPr>
          <a:xfrm rot="10800000">
            <a:off x="5964025" y="1973474"/>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 name="Oval 3"/>
          <p:cNvSpPr/>
          <p:nvPr/>
        </p:nvSpPr>
        <p:spPr>
          <a:xfrm>
            <a:off x="6039439" y="3366931"/>
            <a:ext cx="113122" cy="113122"/>
          </a:xfrm>
          <a:prstGeom prst="ellipse">
            <a:avLst/>
          </a:prstGeom>
          <a:solidFill>
            <a:schemeClr val="accent1"/>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344234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348880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4753556"/>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77961" y="480357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4866678"/>
            <a:ext cx="0" cy="1991322"/>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7788" y="2999381"/>
            <a:ext cx="3567265" cy="492443"/>
          </a:xfrm>
          <a:prstGeom prst="rect">
            <a:avLst/>
          </a:prstGeom>
          <a:noFill/>
        </p:spPr>
        <p:txBody>
          <a:bodyPr wrap="none" rtlCol="0">
            <a:spAutoFit/>
          </a:bodyPr>
          <a:lstStyle/>
          <a:p>
            <a:pPr rtl="0"/>
            <a:r>
              <a:rPr lang="es-US" sz="2600" cap="all" dirty="0">
                <a:solidFill>
                  <a:srgbClr val="595959"/>
                </a:solidFill>
                <a:latin typeface="+mj-lt"/>
              </a:rPr>
              <a:t>Tipos de andamios</a:t>
            </a:r>
          </a:p>
        </p:txBody>
      </p:sp>
      <p:grpSp>
        <p:nvGrpSpPr>
          <p:cNvPr id="44" name="Group 43"/>
          <p:cNvGrpSpPr/>
          <p:nvPr/>
        </p:nvGrpSpPr>
        <p:grpSpPr>
          <a:xfrm>
            <a:off x="4479321" y="2952092"/>
            <a:ext cx="1028700" cy="1584097"/>
            <a:chOff x="4479321" y="2952092"/>
            <a:chExt cx="1028700" cy="1584097"/>
          </a:xfrm>
        </p:grpSpPr>
        <p:sp>
          <p:nvSpPr>
            <p:cNvPr id="30" name="Rounded Rectangle 29"/>
            <p:cNvSpPr/>
            <p:nvPr/>
          </p:nvSpPr>
          <p:spPr>
            <a:xfrm>
              <a:off x="4479321" y="2952092"/>
              <a:ext cx="1028700" cy="1016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3" name="TextBox 42"/>
            <p:cNvSpPr txBox="1"/>
            <p:nvPr/>
          </p:nvSpPr>
          <p:spPr>
            <a:xfrm>
              <a:off x="4758002" y="3089639"/>
              <a:ext cx="457200" cy="1446550"/>
            </a:xfrm>
            <a:prstGeom prst="rect">
              <a:avLst/>
            </a:prstGeom>
            <a:noFill/>
          </p:spPr>
          <p:txBody>
            <a:bodyPr wrap="square" rtlCol="0">
              <a:spAutoFit/>
            </a:bodyPr>
            <a:lstStyle/>
            <a:p>
              <a:pPr rtl="0"/>
              <a:r>
                <a:rPr lang="es-US" sz="4400">
                  <a:solidFill>
                    <a:schemeClr val="bg1"/>
                  </a:solidFill>
                </a:rPr>
                <a:t>1</a:t>
              </a:r>
            </a:p>
          </p:txBody>
        </p:sp>
      </p:grpSp>
      <p:sp>
        <p:nvSpPr>
          <p:cNvPr id="20" name="TextBox 19"/>
          <p:cNvSpPr txBox="1"/>
          <p:nvPr/>
        </p:nvSpPr>
        <p:spPr>
          <a:xfrm>
            <a:off x="7859131" y="4236584"/>
            <a:ext cx="3057247" cy="892552"/>
          </a:xfrm>
          <a:prstGeom prst="rect">
            <a:avLst/>
          </a:prstGeom>
          <a:noFill/>
        </p:spPr>
        <p:txBody>
          <a:bodyPr wrap="none" rtlCol="0">
            <a:spAutoFit/>
          </a:bodyPr>
          <a:lstStyle/>
          <a:p>
            <a:pPr rtl="0"/>
            <a:r>
              <a:rPr lang="es-US" sz="2600" cap="all" dirty="0">
                <a:solidFill>
                  <a:srgbClr val="595959"/>
                </a:solidFill>
                <a:latin typeface="+mj-lt"/>
              </a:rPr>
              <a:t>Peligros de los </a:t>
            </a:r>
            <a:br>
              <a:rPr lang="es-US" sz="2600" cap="all" dirty="0">
                <a:solidFill>
                  <a:srgbClr val="595959"/>
                </a:solidFill>
                <a:latin typeface="+mj-lt"/>
              </a:rPr>
            </a:br>
            <a:r>
              <a:rPr lang="es-US" sz="2600" cap="all" dirty="0">
                <a:solidFill>
                  <a:srgbClr val="595959"/>
                </a:solidFill>
                <a:latin typeface="+mj-lt"/>
              </a:rPr>
              <a:t>andamios</a:t>
            </a:r>
          </a:p>
        </p:txBody>
      </p:sp>
      <p:grpSp>
        <p:nvGrpSpPr>
          <p:cNvPr id="21" name="Group 20"/>
          <p:cNvGrpSpPr/>
          <p:nvPr/>
        </p:nvGrpSpPr>
        <p:grpSpPr>
          <a:xfrm>
            <a:off x="6700274" y="4250098"/>
            <a:ext cx="1320800" cy="1016000"/>
            <a:chOff x="4495800" y="787400"/>
            <a:chExt cx="1320800" cy="1016000"/>
          </a:xfrm>
        </p:grpSpPr>
        <p:sp>
          <p:nvSpPr>
            <p:cNvPr id="23" name="Rounded Rectangle 22"/>
            <p:cNvSpPr/>
            <p:nvPr/>
          </p:nvSpPr>
          <p:spPr>
            <a:xfrm>
              <a:off x="4495800" y="787400"/>
              <a:ext cx="1028700" cy="1016000"/>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4" name="TextBox 23"/>
            <p:cNvSpPr txBox="1"/>
            <p:nvPr/>
          </p:nvSpPr>
          <p:spPr>
            <a:xfrm>
              <a:off x="4749800" y="876300"/>
              <a:ext cx="1066800" cy="769441"/>
            </a:xfrm>
            <a:prstGeom prst="rect">
              <a:avLst/>
            </a:prstGeom>
            <a:noFill/>
          </p:spPr>
          <p:txBody>
            <a:bodyPr wrap="square" rtlCol="0">
              <a:spAutoFit/>
            </a:bodyPr>
            <a:lstStyle/>
            <a:p>
              <a:pPr rtl="0"/>
              <a:r>
                <a:rPr lang="es-US" sz="4400">
                  <a:solidFill>
                    <a:srgbClr val="FFFFFF"/>
                  </a:solidFill>
                </a:rPr>
                <a:t>2</a:t>
              </a:r>
            </a:p>
          </p:txBody>
        </p:sp>
      </p:grpSp>
      <p:sp>
        <p:nvSpPr>
          <p:cNvPr id="34" name="TextBox 33"/>
          <p:cNvSpPr txBox="1"/>
          <p:nvPr/>
        </p:nvSpPr>
        <p:spPr>
          <a:xfrm>
            <a:off x="914400" y="3403600"/>
            <a:ext cx="3416300" cy="1323439"/>
          </a:xfrm>
          <a:prstGeom prst="rect">
            <a:avLst/>
          </a:prstGeom>
          <a:noFill/>
        </p:spPr>
        <p:txBody>
          <a:bodyPr wrap="square" rtlCol="0">
            <a:spAutoFit/>
          </a:bodyPr>
          <a:lstStyle/>
          <a:p>
            <a:pPr algn="just" rtl="0"/>
            <a:r>
              <a:rPr lang="es-US" sz="1600" dirty="0">
                <a:solidFill>
                  <a:srgbClr val="595959"/>
                </a:solidFill>
              </a:rPr>
              <a:t>Reconozca e identifique los tipos de andamios soportados, describa sus usos típicos, y enumere las ventajas y desventajas de cada uno.</a:t>
            </a:r>
          </a:p>
        </p:txBody>
      </p:sp>
      <p:sp>
        <p:nvSpPr>
          <p:cNvPr id="35" name="Rectangle 34"/>
          <p:cNvSpPr/>
          <p:nvPr/>
        </p:nvSpPr>
        <p:spPr>
          <a:xfrm>
            <a:off x="7847004" y="5036578"/>
            <a:ext cx="3455996" cy="1077218"/>
          </a:xfrm>
          <a:prstGeom prst="rect">
            <a:avLst/>
          </a:prstGeom>
        </p:spPr>
        <p:txBody>
          <a:bodyPr wrap="square" rtlCol="0">
            <a:spAutoFit/>
          </a:bodyPr>
          <a:lstStyle/>
          <a:p>
            <a:pPr algn="just" rtl="0"/>
            <a:r>
              <a:rPr lang="es-US" sz="1600">
                <a:solidFill>
                  <a:srgbClr val="595959"/>
                </a:solidFill>
              </a:rPr>
              <a:t>Describa los cinco peligros más comunes de los andamios y explique sus responsabilidades en relación con los reglamentos, códigos y normas.</a:t>
            </a:r>
            <a:endParaRPr lang="id-ID" sz="1600" dirty="0">
              <a:solidFill>
                <a:srgbClr val="595959"/>
              </a:solidFill>
            </a:endParaRPr>
          </a:p>
        </p:txBody>
      </p:sp>
    </p:spTree>
    <p:extLst>
      <p:ext uri="{BB962C8B-B14F-4D97-AF65-F5344CB8AC3E}">
        <p14:creationId xmlns:p14="http://schemas.microsoft.com/office/powerpoint/2010/main" val="17023949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500"/>
                                        <p:tgtEl>
                                          <p:spTgt spid="2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4500"/>
                            </p:stCondLst>
                            <p:childTnLst>
                              <p:par>
                                <p:cTn id="62" presetID="22" presetClass="entr" presetSubtype="1"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4" grpId="0" animBg="1"/>
      <p:bldP spid="28" grpId="0" animBg="1"/>
      <p:bldP spid="37" grpId="0"/>
      <p:bldP spid="20"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16099" y="528359"/>
            <a:ext cx="4662759" cy="830997"/>
          </a:xfrm>
          <a:prstGeom prst="rect">
            <a:avLst/>
          </a:prstGeom>
          <a:noFill/>
        </p:spPr>
        <p:txBody>
          <a:bodyPr wrap="square" rtlCol="0">
            <a:spAutoFit/>
          </a:bodyPr>
          <a:lstStyle/>
          <a:p>
            <a:pPr rtl="0"/>
            <a:r>
              <a:rPr lang="es-US" sz="4800" cap="all" dirty="0">
                <a:solidFill>
                  <a:schemeClr val="tx2"/>
                </a:solidFill>
                <a:latin typeface="+mj-lt"/>
              </a:rPr>
              <a:t>Puntos clave</a:t>
            </a:r>
            <a:endParaRPr lang="en-US" sz="4800" dirty="0">
              <a:solidFill>
                <a:schemeClr val="tx2"/>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pPr rtl="0"/>
            <a:endParaRPr lang="en-US" dirty="0"/>
          </a:p>
        </p:txBody>
      </p:sp>
      <p:sp>
        <p:nvSpPr>
          <p:cNvPr id="15" name="TextBox 14"/>
          <p:cNvSpPr txBox="1"/>
          <p:nvPr/>
        </p:nvSpPr>
        <p:spPr>
          <a:xfrm>
            <a:off x="1930400" y="1536700"/>
            <a:ext cx="9334500" cy="4555093"/>
          </a:xfrm>
          <a:prstGeom prst="rect">
            <a:avLst/>
          </a:prstGeom>
          <a:noFill/>
        </p:spPr>
        <p:txBody>
          <a:bodyPr wrap="square" rtlCol="0">
            <a:spAutoFit/>
          </a:bodyPr>
          <a:lstStyle/>
          <a:p>
            <a:pPr marL="198000" indent="-198000" rtl="0">
              <a:spcAft>
                <a:spcPts val="2400"/>
              </a:spcAft>
              <a:buFont typeface="Arial"/>
              <a:buChar char="•"/>
            </a:pPr>
            <a:r>
              <a:rPr lang="es-US" sz="2300" dirty="0">
                <a:solidFill>
                  <a:srgbClr val="595959"/>
                </a:solidFill>
              </a:rPr>
              <a:t>Se requieren sistemas de barandas </a:t>
            </a:r>
            <a:r>
              <a:rPr lang="es-US" sz="2300" cap="all" dirty="0">
                <a:solidFill>
                  <a:srgbClr val="595959"/>
                </a:solidFill>
              </a:rPr>
              <a:t>en todos los lados y extremos abiertos de las plataformas de trabajo</a:t>
            </a:r>
            <a:r>
              <a:rPr lang="es-US" sz="2300" dirty="0">
                <a:solidFill>
                  <a:srgbClr val="595959"/>
                </a:solidFill>
              </a:rPr>
              <a:t>, a menos que se utilice un sistema alternativo de prevención de caídas. </a:t>
            </a:r>
          </a:p>
          <a:p>
            <a:pPr marL="198000" indent="-198000" rtl="0">
              <a:spcAft>
                <a:spcPts val="2400"/>
              </a:spcAft>
              <a:buFont typeface="Arial"/>
              <a:buChar char="•"/>
            </a:pPr>
            <a:r>
              <a:rPr lang="es-US" sz="2300" dirty="0">
                <a:solidFill>
                  <a:srgbClr val="595959"/>
                </a:solidFill>
              </a:rPr>
              <a:t>Incluya un </a:t>
            </a:r>
            <a:r>
              <a:rPr lang="es-US" sz="2300" cap="all" dirty="0">
                <a:solidFill>
                  <a:srgbClr val="595959"/>
                </a:solidFill>
              </a:rPr>
              <a:t>movimiento seguro desde el área de acceso</a:t>
            </a:r>
            <a:r>
              <a:rPr lang="es-US" sz="2300" dirty="0">
                <a:solidFill>
                  <a:srgbClr val="595959"/>
                </a:solidFill>
              </a:rPr>
              <a:t> hacia o desde la plataforma. </a:t>
            </a:r>
          </a:p>
          <a:p>
            <a:pPr marL="198000" indent="-198000" rtl="0">
              <a:spcAft>
                <a:spcPts val="2400"/>
              </a:spcAft>
              <a:buFont typeface="Arial"/>
              <a:buChar char="•"/>
            </a:pPr>
            <a:r>
              <a:rPr lang="es-US" sz="2300" cap="all" dirty="0">
                <a:solidFill>
                  <a:srgbClr val="595959"/>
                </a:solidFill>
              </a:rPr>
              <a:t>Las puertas batientes</a:t>
            </a:r>
            <a:r>
              <a:rPr lang="es-US" sz="2300" dirty="0">
                <a:solidFill>
                  <a:srgbClr val="595959"/>
                </a:solidFill>
              </a:rPr>
              <a:t> siempre deben oscilar hacia ADENTRO de la plataforma. </a:t>
            </a:r>
          </a:p>
          <a:p>
            <a:pPr marL="198000" indent="-198000">
              <a:spcAft>
                <a:spcPts val="2400"/>
              </a:spcAft>
              <a:buFont typeface="Arial"/>
              <a:buChar char="•"/>
            </a:pPr>
            <a:r>
              <a:rPr lang="es-US" sz="2300" dirty="0">
                <a:solidFill>
                  <a:srgbClr val="595959"/>
                </a:solidFill>
              </a:rPr>
              <a:t>Las </a:t>
            </a:r>
            <a:r>
              <a:rPr lang="en-CA" sz="2300" dirty="0" err="1">
                <a:solidFill>
                  <a:schemeClr val="tx1">
                    <a:lumMod val="65000"/>
                    <a:lumOff val="35000"/>
                  </a:schemeClr>
                </a:solidFill>
              </a:rPr>
              <a:t>rodapiés</a:t>
            </a:r>
            <a:r>
              <a:rPr lang="es-US" sz="2300" dirty="0">
                <a:solidFill>
                  <a:srgbClr val="595959"/>
                </a:solidFill>
              </a:rPr>
              <a:t>, redes para escombros, rejillas y/o estructuras de cubierta son formas de </a:t>
            </a:r>
            <a:r>
              <a:rPr lang="es-US" sz="2300" cap="all" dirty="0">
                <a:solidFill>
                  <a:srgbClr val="595959"/>
                </a:solidFill>
              </a:rPr>
              <a:t>rodapiés</a:t>
            </a:r>
            <a:r>
              <a:rPr lang="es-US" sz="2300" dirty="0">
                <a:solidFill>
                  <a:srgbClr val="595959"/>
                </a:solidFill>
              </a:rPr>
              <a:t>.</a:t>
            </a:r>
          </a:p>
        </p:txBody>
      </p:sp>
      <p:sp>
        <p:nvSpPr>
          <p:cNvPr id="14" name="Rounded Rectangle 13"/>
          <p:cNvSpPr/>
          <p:nvPr/>
        </p:nvSpPr>
        <p:spPr>
          <a:xfrm>
            <a:off x="279400" y="266700"/>
            <a:ext cx="1371600" cy="1333500"/>
          </a:xfrm>
          <a:prstGeom prst="roundRect">
            <a:avLst/>
          </a:prstGeom>
          <a:solidFill>
            <a:srgbClr val="125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53"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5"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834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2" name="Rectangle 11"/>
          <p:cNvSpPr/>
          <p:nvPr/>
        </p:nvSpPr>
        <p:spPr>
          <a:xfrm rot="16200000">
            <a:off x="2671764" y="55038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5" y="54911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5" name="Rectangle 14"/>
          <p:cNvSpPr/>
          <p:nvPr/>
        </p:nvSpPr>
        <p:spPr>
          <a:xfrm rot="16200000">
            <a:off x="8767764" y="54911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911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5038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35" name="Straight Connector 34"/>
          <p:cNvCxnSpPr/>
          <p:nvPr/>
        </p:nvCxnSpPr>
        <p:spPr>
          <a:xfrm>
            <a:off x="5067137" y="4752582"/>
            <a:ext cx="1028863"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6713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76903" y="2636559"/>
            <a:ext cx="4438234" cy="830997"/>
          </a:xfrm>
          <a:prstGeom prst="rect">
            <a:avLst/>
          </a:prstGeom>
          <a:noFill/>
        </p:spPr>
        <p:txBody>
          <a:bodyPr wrap="none" rtlCol="0">
            <a:spAutoFit/>
          </a:bodyPr>
          <a:lstStyle/>
          <a:p>
            <a:pPr algn="ctr" rtl="0"/>
            <a:r>
              <a:rPr lang="es-US" sz="4800" cap="all">
                <a:solidFill>
                  <a:schemeClr val="bg1"/>
                </a:solidFill>
              </a:rPr>
              <a:t>Bases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54148" y="3358634"/>
            <a:ext cx="6083717" cy="430887"/>
          </a:xfrm>
          <a:prstGeom prst="rect">
            <a:avLst/>
          </a:prstGeom>
        </p:spPr>
        <p:txBody>
          <a:bodyPr wrap="none" rtlCol="0">
            <a:spAutoFit/>
          </a:bodyPr>
          <a:lstStyle/>
          <a:p>
            <a:pPr algn="ctr" rtl="0"/>
            <a:r>
              <a:rPr lang="es-US" sz="2200" cap="all">
                <a:solidFill>
                  <a:srgbClr val="93F300"/>
                </a:solidFill>
              </a:rPr>
              <a:t>Las bases sobre las que se construyen los andamios</a:t>
            </a:r>
          </a:p>
        </p:txBody>
      </p:sp>
      <p:grpSp>
        <p:nvGrpSpPr>
          <p:cNvPr id="2" name="Group 1">
            <a:extLst>
              <a:ext uri="{FF2B5EF4-FFF2-40B4-BE49-F238E27FC236}">
                <a16:creationId xmlns:a16="http://schemas.microsoft.com/office/drawing/2014/main" id="{FB9ADDC2-3878-5A42-9323-EEDCA2F934E6}"/>
              </a:ext>
            </a:extLst>
          </p:cNvPr>
          <p:cNvGrpSpPr/>
          <p:nvPr/>
        </p:nvGrpSpPr>
        <p:grpSpPr>
          <a:xfrm>
            <a:off x="4064001" y="5216524"/>
            <a:ext cx="2032000" cy="1666876"/>
            <a:chOff x="4064001" y="5216524"/>
            <a:chExt cx="2032000" cy="1666876"/>
          </a:xfrm>
        </p:grpSpPr>
        <p:sp>
          <p:nvSpPr>
            <p:cNvPr id="13" name="Rectangle 12"/>
            <p:cNvSpPr/>
            <p:nvPr/>
          </p:nvSpPr>
          <p:spPr>
            <a:xfrm rot="16200000">
              <a:off x="4246563" y="5033962"/>
              <a:ext cx="166687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9" name="TextBox 18"/>
            <p:cNvSpPr txBox="1"/>
            <p:nvPr/>
          </p:nvSpPr>
          <p:spPr>
            <a:xfrm>
              <a:off x="4803532" y="5651499"/>
              <a:ext cx="835269" cy="830997"/>
            </a:xfrm>
            <a:prstGeom prst="rect">
              <a:avLst/>
            </a:prstGeom>
            <a:noFill/>
          </p:spPr>
          <p:txBody>
            <a:bodyPr wrap="square" rtlCol="0">
              <a:spAutoFit/>
            </a:bodyPr>
            <a:lstStyle/>
            <a:p>
              <a:pPr rtl="0"/>
              <a:r>
                <a:rPr lang="es-US" sz="4800">
                  <a:solidFill>
                    <a:schemeClr val="bg1"/>
                  </a:solidFill>
                </a:rPr>
                <a:t>3</a:t>
              </a:r>
            </a:p>
          </p:txBody>
        </p:sp>
      </p:grpSp>
    </p:spTree>
    <p:extLst>
      <p:ext uri="{BB962C8B-B14F-4D97-AF65-F5344CB8AC3E}">
        <p14:creationId xmlns:p14="http://schemas.microsoft.com/office/powerpoint/2010/main" val="3169608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37"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anim calcmode="lin" valueType="num">
                                      <p:cBhvr>
                                        <p:cTn id="38" dur="2000" fill="hold"/>
                                        <p:tgtEl>
                                          <p:spTgt spid="2"/>
                                        </p:tgtEl>
                                        <p:attrNameLst>
                                          <p:attrName>ppt_x</p:attrName>
                                        </p:attrNameLst>
                                      </p:cBhvr>
                                      <p:tavLst>
                                        <p:tav tm="0">
                                          <p:val>
                                            <p:strVal val="#ppt_x"/>
                                          </p:val>
                                        </p:tav>
                                        <p:tav tm="100000">
                                          <p:val>
                                            <p:strVal val="#ppt_x"/>
                                          </p:val>
                                        </p:tav>
                                      </p:tavLst>
                                    </p:anim>
                                    <p:anim calcmode="lin" valueType="num">
                                      <p:cBhvr>
                                        <p:cTn id="39" dur="1800" decel="100000" fill="hold"/>
                                        <p:tgtEl>
                                          <p:spTgt spid="2"/>
                                        </p:tgtEl>
                                        <p:attrNameLst>
                                          <p:attrName>ppt_y</p:attrName>
                                        </p:attrNameLst>
                                      </p:cBhvr>
                                      <p:tavLst>
                                        <p:tav tm="0">
                                          <p:val>
                                            <p:strVal val="#ppt_y+1"/>
                                          </p:val>
                                        </p:tav>
                                        <p:tav tm="100000">
                                          <p:val>
                                            <p:strVal val="#ppt_y-.03"/>
                                          </p:val>
                                        </p:tav>
                                      </p:tavLst>
                                    </p:anim>
                                    <p:anim calcmode="lin" valueType="num">
                                      <p:cBhvr>
                                        <p:cTn id="40"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par>
                          <p:cTn id="41" fill="hold">
                            <p:stCondLst>
                              <p:cond delay="4500"/>
                            </p:stCondLst>
                            <p:childTnLst>
                              <p:par>
                                <p:cTn id="42" presetID="22" presetClass="entr" presetSubtype="4"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00"/>
                                        <p:tgtEl>
                                          <p:spTgt spid="36"/>
                                        </p:tgtEl>
                                      </p:cBhvr>
                                    </p:animEffect>
                                  </p:childTnLst>
                                </p:cTn>
                              </p:par>
                            </p:childTnLst>
                          </p:cTn>
                        </p:par>
                        <p:par>
                          <p:cTn id="45" fill="hold">
                            <p:stCondLst>
                              <p:cond delay="5000"/>
                            </p:stCondLst>
                            <p:childTnLst>
                              <p:par>
                                <p:cTn id="46" presetID="22" presetClass="entr" presetSubtype="8"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5500"/>
                            </p:stCondLst>
                            <p:childTnLst>
                              <p:par>
                                <p:cTn id="50" presetID="22" presetClass="entr" presetSubtype="4"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childTnLst>
                          </p:cTn>
                        </p:par>
                        <p:par>
                          <p:cTn id="53" fill="hold">
                            <p:stCondLst>
                              <p:cond delay="6000"/>
                            </p:stCondLst>
                            <p:childTnLst>
                              <p:par>
                                <p:cTn id="54" presetID="16" presetClass="entr" presetSubtype="37"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outVertical)">
                                      <p:cBhvr>
                                        <p:cTn id="56" dur="500"/>
                                        <p:tgtEl>
                                          <p:spTgt spid="42"/>
                                        </p:tgtEl>
                                      </p:cBhvr>
                                    </p:animEffect>
                                  </p:childTnLst>
                                </p:cTn>
                              </p:par>
                            </p:childTnLst>
                          </p:cTn>
                        </p:par>
                        <p:par>
                          <p:cTn id="57" fill="hold">
                            <p:stCondLst>
                              <p:cond delay="6500"/>
                            </p:stCondLst>
                            <p:childTnLst>
                              <p:par>
                                <p:cTn id="58" presetID="42"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6" presetClass="entr" presetSubtype="37"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outVertical)">
                                      <p:cBhvr>
                                        <p:cTn id="6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40" grpId="0"/>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729364" y="1417488"/>
            <a:ext cx="6733334" cy="461665"/>
          </a:xfrm>
          <a:prstGeom prst="rect">
            <a:avLst/>
          </a:prstGeom>
          <a:noFill/>
        </p:spPr>
        <p:txBody>
          <a:bodyPr wrap="none" rtlCol="0">
            <a:spAutoFit/>
          </a:bodyPr>
          <a:lstStyle/>
          <a:p>
            <a:pPr algn="ctr" rtl="0"/>
            <a:r>
              <a:rPr lang="es-US" sz="2400">
                <a:solidFill>
                  <a:schemeClr val="tx1">
                    <a:lumMod val="75000"/>
                    <a:lumOff val="25000"/>
                  </a:schemeClr>
                </a:solidFill>
                <a:latin typeface="+mj-lt"/>
              </a:rPr>
              <a:t>Las cargas se pueden dividir en </a:t>
            </a:r>
            <a:r>
              <a:rPr lang="es-US" sz="2400" b="1">
                <a:solidFill>
                  <a:schemeClr val="tx1">
                    <a:lumMod val="75000"/>
                    <a:lumOff val="25000"/>
                  </a:schemeClr>
                </a:solidFill>
                <a:latin typeface="+mj-lt"/>
              </a:rPr>
              <a:t>tres</a:t>
            </a:r>
            <a:r>
              <a:rPr lang="es-US" sz="2400">
                <a:solidFill>
                  <a:schemeClr val="tx1">
                    <a:lumMod val="75000"/>
                    <a:lumOff val="25000"/>
                  </a:schemeClr>
                </a:solidFill>
                <a:latin typeface="+mj-lt"/>
              </a:rPr>
              <a:t> categorías:</a:t>
            </a:r>
            <a:endParaRPr lang="en-US" sz="2400" dirty="0">
              <a:solidFill>
                <a:schemeClr val="tx1">
                  <a:lumMod val="75000"/>
                  <a:lumOff val="25000"/>
                </a:schemeClr>
              </a:solidFill>
              <a:latin typeface="+mj-lt"/>
            </a:endParaRPr>
          </a:p>
        </p:txBody>
      </p:sp>
      <p:sp>
        <p:nvSpPr>
          <p:cNvPr id="52" name="TextBox 51"/>
          <p:cNvSpPr txBox="1"/>
          <p:nvPr/>
        </p:nvSpPr>
        <p:spPr>
          <a:xfrm>
            <a:off x="1947333" y="680759"/>
            <a:ext cx="7630584" cy="830997"/>
          </a:xfrm>
          <a:prstGeom prst="rect">
            <a:avLst/>
          </a:prstGeom>
          <a:noFill/>
        </p:spPr>
        <p:txBody>
          <a:bodyPr wrap="square" rtlCol="0">
            <a:spAutoFit/>
          </a:bodyPr>
          <a:lstStyle/>
          <a:p>
            <a:pPr algn="ctr" rtl="0"/>
            <a:r>
              <a:rPr lang="es-US" sz="4800" cap="all">
                <a:solidFill>
                  <a:schemeClr val="tx2"/>
                </a:solidFill>
                <a:latin typeface="+mj-lt"/>
              </a:rPr>
              <a:t>Tipos de cargas</a:t>
            </a:r>
            <a:endParaRPr lang="en-US" sz="4800" cap="all"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2" name="Group 1">
            <a:extLst>
              <a:ext uri="{FF2B5EF4-FFF2-40B4-BE49-F238E27FC236}">
                <a16:creationId xmlns:a16="http://schemas.microsoft.com/office/drawing/2014/main" id="{8C03B2FE-A717-E148-8E3F-FE9D205CA0C9}"/>
              </a:ext>
            </a:extLst>
          </p:cNvPr>
          <p:cNvGrpSpPr/>
          <p:nvPr/>
        </p:nvGrpSpPr>
        <p:grpSpPr>
          <a:xfrm>
            <a:off x="749300" y="2433294"/>
            <a:ext cx="3345644" cy="3691929"/>
            <a:chOff x="749300" y="2433294"/>
            <a:chExt cx="3345644" cy="3691929"/>
          </a:xfrm>
        </p:grpSpPr>
        <p:sp>
          <p:nvSpPr>
            <p:cNvPr id="17" name="Rectangle 16"/>
            <p:cNvSpPr/>
            <p:nvPr/>
          </p:nvSpPr>
          <p:spPr>
            <a:xfrm>
              <a:off x="752928" y="2984837"/>
              <a:ext cx="33258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0130" y="2433294"/>
              <a:ext cx="3321672" cy="55120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1518990" y="2465713"/>
              <a:ext cx="1882396" cy="461665"/>
            </a:xfrm>
            <a:prstGeom prst="rect">
              <a:avLst/>
            </a:prstGeom>
            <a:noFill/>
          </p:spPr>
          <p:txBody>
            <a:bodyPr wrap="none" rtlCol="0">
              <a:spAutoFit/>
            </a:bodyPr>
            <a:lstStyle/>
            <a:p>
              <a:pPr algn="ctr" rtl="0"/>
              <a:r>
                <a:rPr lang="es-US" sz="2400" cap="all">
                  <a:solidFill>
                    <a:schemeClr val="bg1"/>
                  </a:solidFill>
                </a:rPr>
                <a:t>cargas vivas</a:t>
              </a:r>
            </a:p>
          </p:txBody>
        </p:sp>
        <p:pic>
          <p:nvPicPr>
            <p:cNvPr id="21" name="Picture 20" descr="Scaffold-builder-course-2-5-m.jpg"/>
            <p:cNvPicPr>
              <a:picLocks noChangeAspect="1"/>
            </p:cNvPicPr>
            <p:nvPr/>
          </p:nvPicPr>
          <p:blipFill>
            <a:blip r:embed="rId3"/>
            <a:srcRect l="26319"/>
            <a:stretch>
              <a:fillRect/>
            </a:stretch>
          </p:blipFill>
          <p:spPr>
            <a:xfrm>
              <a:off x="749300" y="3130096"/>
              <a:ext cx="3345644" cy="2995127"/>
            </a:xfrm>
            <a:prstGeom prst="rect">
              <a:avLst/>
            </a:prstGeom>
          </p:spPr>
        </p:pic>
      </p:grpSp>
      <p:sp>
        <p:nvSpPr>
          <p:cNvPr id="25" name="TextBox 24"/>
          <p:cNvSpPr txBox="1"/>
          <p:nvPr/>
        </p:nvSpPr>
        <p:spPr>
          <a:xfrm>
            <a:off x="613317" y="6210301"/>
            <a:ext cx="3601844" cy="707886"/>
          </a:xfrm>
          <a:prstGeom prst="rect">
            <a:avLst/>
          </a:prstGeom>
          <a:noFill/>
        </p:spPr>
        <p:txBody>
          <a:bodyPr wrap="square" rtlCol="0">
            <a:spAutoFit/>
          </a:bodyPr>
          <a:lstStyle/>
          <a:p>
            <a:pPr rtl="0"/>
            <a:r>
              <a:rPr lang="es-US" sz="2000" dirty="0">
                <a:solidFill>
                  <a:schemeClr val="bg1"/>
                </a:solidFill>
              </a:rPr>
              <a:t>trabajadores, herramientas, materiales</a:t>
            </a:r>
          </a:p>
        </p:txBody>
      </p:sp>
      <p:grpSp>
        <p:nvGrpSpPr>
          <p:cNvPr id="4" name="Group 3">
            <a:extLst>
              <a:ext uri="{FF2B5EF4-FFF2-40B4-BE49-F238E27FC236}">
                <a16:creationId xmlns:a16="http://schemas.microsoft.com/office/drawing/2014/main" id="{2E9C1C8B-9167-E444-8590-A08A179D7F25}"/>
              </a:ext>
            </a:extLst>
          </p:cNvPr>
          <p:cNvGrpSpPr/>
          <p:nvPr/>
        </p:nvGrpSpPr>
        <p:grpSpPr>
          <a:xfrm>
            <a:off x="8125202" y="2433294"/>
            <a:ext cx="3366055" cy="3693915"/>
            <a:chOff x="8125202" y="2433294"/>
            <a:chExt cx="3366055" cy="3693915"/>
          </a:xfrm>
        </p:grpSpPr>
        <p:sp>
          <p:nvSpPr>
            <p:cNvPr id="68" name="Rectangle 67"/>
            <p:cNvSpPr/>
            <p:nvPr/>
          </p:nvSpPr>
          <p:spPr>
            <a:xfrm>
              <a:off x="8134772" y="2971800"/>
              <a:ext cx="3346885" cy="4318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134772" y="2433294"/>
              <a:ext cx="3346885" cy="55120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142000" y="2503813"/>
              <a:ext cx="3349257" cy="415498"/>
            </a:xfrm>
            <a:prstGeom prst="rect">
              <a:avLst/>
            </a:prstGeom>
            <a:noFill/>
          </p:spPr>
          <p:txBody>
            <a:bodyPr wrap="none" rtlCol="0">
              <a:spAutoFit/>
            </a:bodyPr>
            <a:lstStyle/>
            <a:p>
              <a:pPr algn="ctr" rtl="0"/>
              <a:r>
                <a:rPr lang="es-US" sz="2100" cap="all">
                  <a:solidFill>
                    <a:schemeClr val="bg1"/>
                  </a:solidFill>
                </a:rPr>
                <a:t>cargas ambientales</a:t>
              </a:r>
            </a:p>
          </p:txBody>
        </p:sp>
        <p:pic>
          <p:nvPicPr>
            <p:cNvPr id="27" name="Picture 26" descr="Palm-Trees_Hurricane-Wilma.jpg"/>
            <p:cNvPicPr>
              <a:picLocks noChangeAspect="1"/>
            </p:cNvPicPr>
            <p:nvPr/>
          </p:nvPicPr>
          <p:blipFill>
            <a:blip r:embed="rId4"/>
            <a:srcRect l="14627" r="13433"/>
            <a:stretch>
              <a:fillRect/>
            </a:stretch>
          </p:blipFill>
          <p:spPr>
            <a:xfrm>
              <a:off x="8125202" y="3136895"/>
              <a:ext cx="3350800" cy="2990314"/>
            </a:xfrm>
            <a:prstGeom prst="rect">
              <a:avLst/>
            </a:prstGeom>
          </p:spPr>
        </p:pic>
      </p:grpSp>
      <p:sp>
        <p:nvSpPr>
          <p:cNvPr id="28" name="TextBox 27"/>
          <p:cNvSpPr txBox="1"/>
          <p:nvPr/>
        </p:nvSpPr>
        <p:spPr>
          <a:xfrm>
            <a:off x="8141999" y="6210300"/>
            <a:ext cx="3349257" cy="400110"/>
          </a:xfrm>
          <a:prstGeom prst="rect">
            <a:avLst/>
          </a:prstGeom>
          <a:noFill/>
        </p:spPr>
        <p:txBody>
          <a:bodyPr wrap="square" rtlCol="0">
            <a:spAutoFit/>
          </a:bodyPr>
          <a:lstStyle/>
          <a:p>
            <a:pPr rtl="0"/>
            <a:r>
              <a:rPr lang="es-US" sz="2000" dirty="0">
                <a:solidFill>
                  <a:schemeClr val="bg1"/>
                </a:solidFill>
              </a:rPr>
              <a:t>viento, lluvia, nieve, hielo</a:t>
            </a:r>
          </a:p>
        </p:txBody>
      </p:sp>
      <p:grpSp>
        <p:nvGrpSpPr>
          <p:cNvPr id="3" name="Group 2">
            <a:extLst>
              <a:ext uri="{FF2B5EF4-FFF2-40B4-BE49-F238E27FC236}">
                <a16:creationId xmlns:a16="http://schemas.microsoft.com/office/drawing/2014/main" id="{7D856C3B-FE88-1542-A179-10E575C17A85}"/>
              </a:ext>
            </a:extLst>
          </p:cNvPr>
          <p:cNvGrpSpPr/>
          <p:nvPr/>
        </p:nvGrpSpPr>
        <p:grpSpPr>
          <a:xfrm>
            <a:off x="4413735" y="2456415"/>
            <a:ext cx="3351829" cy="3668808"/>
            <a:chOff x="4432300" y="2438400"/>
            <a:chExt cx="3351829" cy="3668808"/>
          </a:xfrm>
        </p:grpSpPr>
        <p:sp>
          <p:nvSpPr>
            <p:cNvPr id="36" name="Rectangle 35"/>
            <p:cNvSpPr/>
            <p:nvPr/>
          </p:nvSpPr>
          <p:spPr>
            <a:xfrm>
              <a:off x="4437244" y="2971800"/>
              <a:ext cx="3346885" cy="4825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34446" y="2438400"/>
              <a:ext cx="3346885" cy="5334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3" name="TextBox 42"/>
            <p:cNvSpPr txBox="1"/>
            <p:nvPr/>
          </p:nvSpPr>
          <p:spPr>
            <a:xfrm>
              <a:off x="4577865" y="2438400"/>
              <a:ext cx="3073399" cy="461665"/>
            </a:xfrm>
            <a:prstGeom prst="rect">
              <a:avLst/>
            </a:prstGeom>
            <a:noFill/>
          </p:spPr>
          <p:txBody>
            <a:bodyPr wrap="square" rtlCol="0">
              <a:spAutoFit/>
            </a:bodyPr>
            <a:lstStyle/>
            <a:p>
              <a:pPr algn="ctr" rtl="0"/>
              <a:r>
                <a:rPr lang="es-US" sz="2400" cap="all" dirty="0">
                  <a:solidFill>
                    <a:schemeClr val="bg1"/>
                  </a:solidFill>
                </a:rPr>
                <a:t>cargas muertas</a:t>
              </a:r>
            </a:p>
          </p:txBody>
        </p:sp>
        <p:pic>
          <p:nvPicPr>
            <p:cNvPr id="29" name="Picture 28" descr="CSS-Scaffold-Tower2.jpg"/>
            <p:cNvPicPr>
              <a:picLocks noChangeAspect="1"/>
            </p:cNvPicPr>
            <p:nvPr/>
          </p:nvPicPr>
          <p:blipFill>
            <a:blip r:embed="rId5"/>
            <a:srcRect l="21283" t="-1878" r="16889" b="1160"/>
            <a:stretch>
              <a:fillRect/>
            </a:stretch>
          </p:blipFill>
          <p:spPr>
            <a:xfrm>
              <a:off x="4432300" y="3098800"/>
              <a:ext cx="3338100" cy="3008408"/>
            </a:xfrm>
            <a:prstGeom prst="rect">
              <a:avLst/>
            </a:prstGeom>
          </p:spPr>
        </p:pic>
      </p:grpSp>
      <p:sp>
        <p:nvSpPr>
          <p:cNvPr id="30" name="TextBox 29"/>
          <p:cNvSpPr txBox="1"/>
          <p:nvPr/>
        </p:nvSpPr>
        <p:spPr>
          <a:xfrm>
            <a:off x="4418679" y="6223000"/>
            <a:ext cx="3346885" cy="400110"/>
          </a:xfrm>
          <a:prstGeom prst="rect">
            <a:avLst/>
          </a:prstGeom>
          <a:noFill/>
        </p:spPr>
        <p:txBody>
          <a:bodyPr wrap="square" rtlCol="0">
            <a:spAutoFit/>
          </a:bodyPr>
          <a:lstStyle/>
          <a:p>
            <a:pPr rtl="0"/>
            <a:r>
              <a:rPr lang="es-US" sz="2000" dirty="0">
                <a:solidFill>
                  <a:schemeClr val="bg1"/>
                </a:solidFill>
              </a:rPr>
              <a:t>andamio y componentes </a:t>
            </a:r>
          </a:p>
        </p:txBody>
      </p:sp>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37"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900" decel="100000" fill="hold"/>
                                        <p:tgtEl>
                                          <p:spTgt spid="2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37"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900" decel="100000" fill="hold"/>
                                        <p:tgtEl>
                                          <p:spTgt spid="3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37"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900" decel="100000" fill="hold"/>
                                        <p:tgtEl>
                                          <p:spTgt spid="2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25" grpId="0"/>
      <p:bldP spid="28"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Eagle-Scaffold-Sheeting-14.jpg"/>
          <p:cNvPicPr>
            <a:picLocks noChangeAspect="1"/>
          </p:cNvPicPr>
          <p:nvPr/>
        </p:nvPicPr>
        <p:blipFill>
          <a:blip r:embed="rId3"/>
          <a:srcRect t="4642"/>
          <a:stretch>
            <a:fillRect/>
          </a:stretch>
        </p:blipFill>
        <p:spPr>
          <a:xfrm>
            <a:off x="0" y="-635430"/>
            <a:ext cx="12192000" cy="7989164"/>
          </a:xfrm>
          <a:prstGeom prst="rect">
            <a:avLst/>
          </a:prstGeom>
        </p:spPr>
      </p:pic>
      <p:sp>
        <p:nvSpPr>
          <p:cNvPr id="6" name="Rectangle 5">
            <a:extLst>
              <a:ext uri="{FF2B5EF4-FFF2-40B4-BE49-F238E27FC236}">
                <a16:creationId xmlns:a16="http://schemas.microsoft.com/office/drawing/2014/main" id="{F4962EC2-0669-9040-854A-2650AF0900AF}"/>
              </a:ext>
            </a:extLst>
          </p:cNvPr>
          <p:cNvSpPr/>
          <p:nvPr/>
        </p:nvSpPr>
        <p:spPr>
          <a:xfrm>
            <a:off x="0" y="44668"/>
            <a:ext cx="6345044" cy="1382579"/>
          </a:xfrm>
          <a:prstGeom prst="rect">
            <a:avLst/>
          </a:prstGeom>
          <a:solidFill>
            <a:schemeClr val="tx1">
              <a:lumMod val="50000"/>
              <a:lumOff val="50000"/>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TextBox 6">
            <a:extLst>
              <a:ext uri="{FF2B5EF4-FFF2-40B4-BE49-F238E27FC236}">
                <a16:creationId xmlns:a16="http://schemas.microsoft.com/office/drawing/2014/main" id="{1624437E-F87F-424F-AA62-B017D9BF4676}"/>
              </a:ext>
            </a:extLst>
          </p:cNvPr>
          <p:cNvSpPr txBox="1"/>
          <p:nvPr/>
        </p:nvSpPr>
        <p:spPr>
          <a:xfrm>
            <a:off x="1728991" y="346189"/>
            <a:ext cx="4775200" cy="477054"/>
          </a:xfrm>
          <a:prstGeom prst="rect">
            <a:avLst/>
          </a:prstGeom>
          <a:noFill/>
        </p:spPr>
        <p:txBody>
          <a:bodyPr wrap="square" rtlCol="0">
            <a:spAutoFit/>
          </a:bodyPr>
          <a:lstStyle/>
          <a:p>
            <a:pPr rtl="0"/>
            <a:r>
              <a:rPr lang="es-US" sz="2500">
                <a:solidFill>
                  <a:schemeClr val="bg1"/>
                </a:solidFill>
              </a:rPr>
              <a:t>ACTIVIDAD DE APRENDIZAJE</a:t>
            </a:r>
          </a:p>
        </p:txBody>
      </p:sp>
      <p:pic>
        <p:nvPicPr>
          <p:cNvPr id="8" name="Picture 7">
            <a:extLst>
              <a:ext uri="{FF2B5EF4-FFF2-40B4-BE49-F238E27FC236}">
                <a16:creationId xmlns:a16="http://schemas.microsoft.com/office/drawing/2014/main" id="{84DC6E5F-0E7C-E14D-A7CB-DA48496EB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65" y="219239"/>
            <a:ext cx="1091926" cy="1208008"/>
          </a:xfrm>
          <a:prstGeom prst="rect">
            <a:avLst/>
          </a:prstGeom>
        </p:spPr>
      </p:pic>
    </p:spTree>
    <p:extLst>
      <p:ext uri="{BB962C8B-B14F-4D97-AF65-F5344CB8AC3E}">
        <p14:creationId xmlns:p14="http://schemas.microsoft.com/office/powerpoint/2010/main" val="22874513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seplate sill.jpg"/>
          <p:cNvPicPr>
            <a:picLocks noChangeAspect="1"/>
          </p:cNvPicPr>
          <p:nvPr/>
        </p:nvPicPr>
        <p:blipFill>
          <a:blip r:embed="rId3"/>
          <a:stretch>
            <a:fillRect/>
          </a:stretch>
        </p:blipFill>
        <p:spPr>
          <a:xfrm>
            <a:off x="2362200" y="371365"/>
            <a:ext cx="5932314" cy="5894665"/>
          </a:xfrm>
          <a:prstGeom prst="rect">
            <a:avLst/>
          </a:prstGeom>
        </p:spPr>
      </p:pic>
      <p:pic>
        <p:nvPicPr>
          <p:cNvPr id="24" name="Picture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0"/>
              <a:stretch>
                <a:fillRect/>
              </a:stretch>
            </p:blipFill>
          </mc:Choice>
          <mc:Fallback>
            <p:blipFill>
              <a:blip r:embed="rId11"/>
              <a:stretch>
                <a:fillRect/>
              </a:stretch>
            </p:blipFill>
          </mc:Fallback>
        </mc:AlternateContent>
        <p:spPr>
          <a:xfrm>
            <a:off x="8737600" y="590550"/>
            <a:ext cx="2832100" cy="2851236"/>
          </a:xfrm>
          <a:prstGeom prst="rect">
            <a:avLst/>
          </a:prstGeom>
        </p:spPr>
      </p:pic>
      <p:pic>
        <p:nvPicPr>
          <p:cNvPr id="25" name="Picture 2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2"/>
              <a:stretch>
                <a:fillRect/>
              </a:stretch>
            </p:blipFill>
          </mc:Choice>
          <mc:Fallback>
            <p:blipFill>
              <a:blip r:embed="rId13"/>
              <a:stretch>
                <a:fillRect/>
              </a:stretch>
            </p:blipFill>
          </mc:Fallback>
        </mc:AlternateContent>
        <p:spPr>
          <a:xfrm>
            <a:off x="8991600" y="1725676"/>
            <a:ext cx="2324100" cy="1115568"/>
          </a:xfrm>
          <a:prstGeom prst="rect">
            <a:avLst/>
          </a:prstGeom>
        </p:spPr>
      </p:pic>
      <p:pic>
        <p:nvPicPr>
          <p:cNvPr id="29" name="Picture 28"/>
          <p:cNvPicPr>
            <a:picLocks noChangeAspect="1"/>
          </p:cNvPicPr>
          <p:nvPr/>
        </p:nvPicPr>
        <p:blipFill>
          <a:blip r:embed="rId14"/>
          <a:stretch>
            <a:fillRect/>
          </a:stretch>
        </p:blipFill>
        <p:spPr>
          <a:xfrm>
            <a:off x="8660626" y="3777439"/>
            <a:ext cx="2832874" cy="2813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334620" y="325159"/>
            <a:ext cx="4664859" cy="1569660"/>
          </a:xfrm>
          <a:prstGeom prst="rect">
            <a:avLst/>
          </a:prstGeom>
          <a:noFill/>
        </p:spPr>
        <p:txBody>
          <a:bodyPr wrap="none" rtlCol="0">
            <a:spAutoFit/>
          </a:bodyPr>
          <a:lstStyle/>
          <a:p>
            <a:pPr algn="ctr" rtl="0"/>
            <a:r>
              <a:rPr lang="es-US" sz="4800" cap="all">
                <a:solidFill>
                  <a:srgbClr val="44546A"/>
                </a:solidFill>
                <a:latin typeface="+mj-lt"/>
              </a:rPr>
              <a:t>Bases</a:t>
            </a:r>
          </a:p>
          <a:p>
            <a:pPr algn="ctr" rtl="0"/>
            <a:r>
              <a:rPr lang="es-US" sz="4800" cap="all">
                <a:solidFill>
                  <a:srgbClr val="44546A"/>
                </a:solidFill>
                <a:latin typeface="+mj-lt"/>
              </a:rPr>
              <a:t> Componentes</a:t>
            </a:r>
            <a:endParaRPr lang="en-US" sz="4800" cap="all" dirty="0">
              <a:solidFill>
                <a:srgbClr val="44546A"/>
              </a:solidFill>
              <a:latin typeface="+mj-lt"/>
            </a:endParaRPr>
          </a:p>
        </p:txBody>
      </p:sp>
      <p:grpSp>
        <p:nvGrpSpPr>
          <p:cNvPr id="5" name="Group 4">
            <a:extLst>
              <a:ext uri="{FF2B5EF4-FFF2-40B4-BE49-F238E27FC236}">
                <a16:creationId xmlns:a16="http://schemas.microsoft.com/office/drawing/2014/main" id="{BE8855A4-A680-5342-9B1C-95A9EB0B157C}"/>
              </a:ext>
            </a:extLst>
          </p:cNvPr>
          <p:cNvGrpSpPr/>
          <p:nvPr/>
        </p:nvGrpSpPr>
        <p:grpSpPr>
          <a:xfrm>
            <a:off x="1728440" y="5316451"/>
            <a:ext cx="3599917" cy="1333561"/>
            <a:chOff x="1728440" y="5316451"/>
            <a:chExt cx="3599917" cy="1333561"/>
          </a:xfrm>
        </p:grpSpPr>
        <p:cxnSp>
          <p:nvCxnSpPr>
            <p:cNvPr id="10" name="Straight Arrow Connector 9">
              <a:extLst>
                <a:ext uri="{FF2B5EF4-FFF2-40B4-BE49-F238E27FC236}">
                  <a16:creationId xmlns:a16="http://schemas.microsoft.com/office/drawing/2014/main" id="{3BD185ED-EC33-ED4E-AF29-D7F2885B0263}"/>
                </a:ext>
              </a:extLst>
            </p:cNvPr>
            <p:cNvCxnSpPr>
              <a:cxnSpLocks/>
            </p:cNvCxnSpPr>
            <p:nvPr/>
          </p:nvCxnSpPr>
          <p:spPr>
            <a:xfrm flipV="1">
              <a:off x="3688597" y="5316451"/>
              <a:ext cx="1639760" cy="944649"/>
            </a:xfrm>
            <a:prstGeom prst="straightConnector1">
              <a:avLst/>
            </a:prstGeom>
            <a:ln w="53975">
              <a:solidFill>
                <a:srgbClr val="93BC00"/>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F50498-F513-464D-AE9E-6EBDA90A051E}"/>
                </a:ext>
              </a:extLst>
            </p:cNvPr>
            <p:cNvSpPr txBox="1"/>
            <p:nvPr/>
          </p:nvSpPr>
          <p:spPr>
            <a:xfrm>
              <a:off x="1728440" y="6219125"/>
              <a:ext cx="2664184" cy="430887"/>
            </a:xfrm>
            <a:prstGeom prst="rect">
              <a:avLst/>
            </a:prstGeom>
            <a:noFill/>
          </p:spPr>
          <p:txBody>
            <a:bodyPr wrap="square" rtlCol="0">
              <a:spAutoFit/>
            </a:bodyPr>
            <a:lstStyle/>
            <a:p>
              <a:pPr rtl="0"/>
              <a:r>
                <a:rPr lang="es-US" sz="2200" dirty="0"/>
                <a:t>PLACA DE BASE</a:t>
              </a:r>
            </a:p>
          </p:txBody>
        </p:sp>
      </p:grpSp>
      <p:grpSp>
        <p:nvGrpSpPr>
          <p:cNvPr id="12" name="Group 11">
            <a:extLst>
              <a:ext uri="{FF2B5EF4-FFF2-40B4-BE49-F238E27FC236}">
                <a16:creationId xmlns:a16="http://schemas.microsoft.com/office/drawing/2014/main" id="{A7566C73-09D4-6C42-9E7B-8E86CE3093B7}"/>
              </a:ext>
            </a:extLst>
          </p:cNvPr>
          <p:cNvGrpSpPr/>
          <p:nvPr/>
        </p:nvGrpSpPr>
        <p:grpSpPr>
          <a:xfrm>
            <a:off x="6573071" y="5548394"/>
            <a:ext cx="1946461" cy="833842"/>
            <a:chOff x="6573071" y="5548394"/>
            <a:chExt cx="1946461" cy="833842"/>
          </a:xfrm>
        </p:grpSpPr>
        <p:cxnSp>
          <p:nvCxnSpPr>
            <p:cNvPr id="16" name="Straight Arrow Connector 15">
              <a:extLst>
                <a:ext uri="{FF2B5EF4-FFF2-40B4-BE49-F238E27FC236}">
                  <a16:creationId xmlns:a16="http://schemas.microsoft.com/office/drawing/2014/main" id="{4A4C30C4-4B74-1746-A038-60A6BF8B00A8}"/>
                </a:ext>
              </a:extLst>
            </p:cNvPr>
            <p:cNvCxnSpPr>
              <a:cxnSpLocks/>
            </p:cNvCxnSpPr>
            <p:nvPr/>
          </p:nvCxnSpPr>
          <p:spPr>
            <a:xfrm flipH="1" flipV="1">
              <a:off x="6573071" y="5548394"/>
              <a:ext cx="366111" cy="402955"/>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EBFBC8-9F89-3C42-A3CB-156CBF7D78FD}"/>
                </a:ext>
              </a:extLst>
            </p:cNvPr>
            <p:cNvSpPr txBox="1"/>
            <p:nvPr/>
          </p:nvSpPr>
          <p:spPr>
            <a:xfrm>
              <a:off x="6656180" y="5951349"/>
              <a:ext cx="1863352" cy="430887"/>
            </a:xfrm>
            <a:prstGeom prst="rect">
              <a:avLst/>
            </a:prstGeom>
            <a:noFill/>
          </p:spPr>
          <p:txBody>
            <a:bodyPr wrap="square" rtlCol="0">
              <a:spAutoFit/>
            </a:bodyPr>
            <a:lstStyle/>
            <a:p>
              <a:pPr rtl="0"/>
              <a:r>
                <a:rPr lang="es-US" sz="2200" dirty="0"/>
                <a:t>DURMIENTE</a:t>
              </a:r>
            </a:p>
          </p:txBody>
        </p:sp>
      </p:grpSp>
      <p:grpSp>
        <p:nvGrpSpPr>
          <p:cNvPr id="19" name="Group 18">
            <a:extLst>
              <a:ext uri="{FF2B5EF4-FFF2-40B4-BE49-F238E27FC236}">
                <a16:creationId xmlns:a16="http://schemas.microsoft.com/office/drawing/2014/main" id="{82FFC0B5-1E2B-2D48-A4DB-DB66CB80497F}"/>
              </a:ext>
            </a:extLst>
          </p:cNvPr>
          <p:cNvGrpSpPr/>
          <p:nvPr/>
        </p:nvGrpSpPr>
        <p:grpSpPr>
          <a:xfrm>
            <a:off x="1919114" y="2534219"/>
            <a:ext cx="3409243" cy="779548"/>
            <a:chOff x="1919114" y="2534219"/>
            <a:chExt cx="3409243" cy="779548"/>
          </a:xfrm>
        </p:grpSpPr>
        <p:sp>
          <p:nvSpPr>
            <p:cNvPr id="26" name="TextBox 25">
              <a:extLst>
                <a:ext uri="{FF2B5EF4-FFF2-40B4-BE49-F238E27FC236}">
                  <a16:creationId xmlns:a16="http://schemas.microsoft.com/office/drawing/2014/main" id="{8EB1DC63-EDF1-B541-8E0D-E5D8D394B3FB}"/>
                </a:ext>
              </a:extLst>
            </p:cNvPr>
            <p:cNvSpPr txBox="1"/>
            <p:nvPr/>
          </p:nvSpPr>
          <p:spPr>
            <a:xfrm>
              <a:off x="1919114" y="2534219"/>
              <a:ext cx="3409243" cy="430887"/>
            </a:xfrm>
            <a:prstGeom prst="rect">
              <a:avLst/>
            </a:prstGeom>
            <a:noFill/>
          </p:spPr>
          <p:txBody>
            <a:bodyPr wrap="square" rtlCol="0">
              <a:spAutoFit/>
            </a:bodyPr>
            <a:lstStyle/>
            <a:p>
              <a:pPr rtl="0"/>
              <a:r>
                <a:rPr lang="es-US" sz="2200" dirty="0"/>
                <a:t>TORNILLO NIVELADOR</a:t>
              </a:r>
            </a:p>
          </p:txBody>
        </p:sp>
        <p:cxnSp>
          <p:nvCxnSpPr>
            <p:cNvPr id="27" name="Straight Arrow Connector 26">
              <a:extLst>
                <a:ext uri="{FF2B5EF4-FFF2-40B4-BE49-F238E27FC236}">
                  <a16:creationId xmlns:a16="http://schemas.microsoft.com/office/drawing/2014/main" id="{EC275282-327D-8841-BB7C-D5AD9C737A53}"/>
                </a:ext>
              </a:extLst>
            </p:cNvPr>
            <p:cNvCxnSpPr>
              <a:cxnSpLocks/>
              <a:stCxn id="26" idx="2"/>
            </p:cNvCxnSpPr>
            <p:nvPr/>
          </p:nvCxnSpPr>
          <p:spPr>
            <a:xfrm>
              <a:off x="3623736" y="2965106"/>
              <a:ext cx="1025756" cy="348661"/>
            </a:xfrm>
            <a:prstGeom prst="straightConnector1">
              <a:avLst/>
            </a:prstGeom>
            <a:ln w="53975">
              <a:solidFill>
                <a:srgbClr val="93BC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76649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900" decel="100000" fill="hold"/>
                                        <p:tgtEl>
                                          <p:spTgt spid="2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lls.jpg"/>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8768927" y="4353266"/>
            <a:ext cx="1505641" cy="830997"/>
          </a:xfrm>
          <a:prstGeom prst="rect">
            <a:avLst/>
          </a:prstGeom>
          <a:noFill/>
        </p:spPr>
        <p:txBody>
          <a:bodyPr wrap="none" rtlCol="0">
            <a:spAutoFit/>
          </a:bodyPr>
          <a:lstStyle/>
          <a:p>
            <a:pPr algn="ctr" rtl="0"/>
            <a:r>
              <a:rPr lang="es-US" sz="4800" cap="all" dirty="0">
                <a:solidFill>
                  <a:schemeClr val="tx2">
                    <a:lumMod val="75000"/>
                  </a:schemeClr>
                </a:solidFill>
                <a:latin typeface="+mj-lt"/>
              </a:rPr>
              <a:t>Durmientes</a:t>
            </a:r>
            <a:endParaRPr lang="en-US" sz="4800" cap="all" dirty="0">
              <a:solidFill>
                <a:schemeClr val="tx2">
                  <a:lumMod val="75000"/>
                </a:schemeClr>
              </a:solidFill>
              <a:latin typeface="+mj-lt"/>
            </a:endParaRPr>
          </a:p>
        </p:txBody>
      </p:sp>
      <p:sp>
        <p:nvSpPr>
          <p:cNvPr id="5" name="TextBox 4"/>
          <p:cNvSpPr txBox="1"/>
          <p:nvPr/>
        </p:nvSpPr>
        <p:spPr>
          <a:xfrm>
            <a:off x="4828368" y="5369302"/>
            <a:ext cx="6689652" cy="1292662"/>
          </a:xfrm>
          <a:prstGeom prst="rect">
            <a:avLst/>
          </a:prstGeom>
          <a:noFill/>
        </p:spPr>
        <p:txBody>
          <a:bodyPr wrap="none" rtlCol="0">
            <a:spAutoFit/>
          </a:bodyPr>
          <a:lstStyle/>
          <a:p>
            <a:pPr rtl="0"/>
            <a:r>
              <a:rPr lang="es-US" sz="2600" dirty="0">
                <a:solidFill>
                  <a:srgbClr val="212F3C"/>
                </a:solidFill>
              </a:rPr>
              <a:t>Las durmientes deben tener el tamaño </a:t>
            </a:r>
            <a:br>
              <a:rPr lang="es-US" sz="2600" dirty="0">
                <a:solidFill>
                  <a:srgbClr val="212F3C"/>
                </a:solidFill>
              </a:rPr>
            </a:br>
            <a:r>
              <a:rPr lang="es-US" sz="2600" dirty="0">
                <a:solidFill>
                  <a:srgbClr val="212F3C"/>
                </a:solidFill>
              </a:rPr>
              <a:t>y la resistencia suficientes para soportar </a:t>
            </a:r>
            <a:br>
              <a:rPr lang="es-US" sz="2600" dirty="0">
                <a:solidFill>
                  <a:srgbClr val="212F3C"/>
                </a:solidFill>
              </a:rPr>
            </a:br>
            <a:r>
              <a:rPr lang="es-US" sz="2600" dirty="0">
                <a:solidFill>
                  <a:srgbClr val="212F3C"/>
                </a:solidFill>
              </a:rPr>
              <a:t>las cargas que se les transmiten.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8701532" y="7480300"/>
            <a:ext cx="1661668" cy="1034330"/>
          </a:xfrm>
          <a:prstGeom prst="rect">
            <a:avLst/>
          </a:prstGeom>
        </p:spPr>
      </p:pic>
      <p:pic>
        <p:nvPicPr>
          <p:cNvPr id="7" name="Picture 6"/>
          <p:cNvPicPr>
            <a:picLocks noChangeAspect="1"/>
          </p:cNvPicPr>
          <p:nvPr/>
        </p:nvPicPr>
        <p:blipFill>
          <a:blip r:embed="rId4"/>
          <a:srcRect l="26714" t="36177" r="20742" b="9556"/>
          <a:stretch>
            <a:fillRect/>
          </a:stretch>
        </p:blipFill>
        <p:spPr>
          <a:xfrm>
            <a:off x="1016000" y="3086100"/>
            <a:ext cx="2260600" cy="2019300"/>
          </a:xfrm>
          <a:prstGeom prst="rect">
            <a:avLst/>
          </a:prstGeom>
        </p:spPr>
      </p:pic>
      <p:pic>
        <p:nvPicPr>
          <p:cNvPr id="9" name="Picture 8"/>
          <p:cNvPicPr>
            <a:picLocks noChangeAspect="1"/>
          </p:cNvPicPr>
          <p:nvPr/>
        </p:nvPicPr>
        <p:blipFill>
          <a:blip r:embed="rId4"/>
          <a:srcRect l="26714" t="36177" r="20742" b="9556"/>
          <a:stretch>
            <a:fillRect/>
          </a:stretch>
        </p:blipFill>
        <p:spPr>
          <a:xfrm>
            <a:off x="4673600" y="3060700"/>
            <a:ext cx="2260600" cy="2019300"/>
          </a:xfrm>
          <a:prstGeom prst="rect">
            <a:avLst/>
          </a:prstGeom>
        </p:spPr>
      </p:pic>
      <p:pic>
        <p:nvPicPr>
          <p:cNvPr id="12" name="Picture 11" descr="fixed_base_plate.psd"/>
          <p:cNvPicPr>
            <a:picLocks noChangeAspect="1"/>
          </p:cNvPicPr>
          <p:nvPr/>
        </p:nvPicPr>
        <p:blipFill>
          <a:blip r:embed="rId5"/>
          <a:srcRect t="21101"/>
          <a:stretch>
            <a:fillRect/>
          </a:stretch>
        </p:blipFill>
        <p:spPr>
          <a:xfrm>
            <a:off x="5283200" y="6134100"/>
            <a:ext cx="817368" cy="685800"/>
          </a:xfrm>
          <a:prstGeom prst="rect">
            <a:avLst/>
          </a:prstGeom>
        </p:spPr>
      </p:pic>
      <p:pic>
        <p:nvPicPr>
          <p:cNvPr id="13" name="Picture 12" descr="Effect of a Sill.jpg"/>
          <p:cNvPicPr>
            <a:picLocks noChangeAspect="1"/>
          </p:cNvPicPr>
          <p:nvPr/>
        </p:nvPicPr>
        <p:blipFill>
          <a:blip r:embed="rId6"/>
          <a:srcRect l="12500" r="69166" b="70278"/>
          <a:stretch>
            <a:fillRect/>
          </a:stretch>
        </p:blipFill>
        <p:spPr>
          <a:xfrm>
            <a:off x="4572000" y="1480141"/>
            <a:ext cx="2235200" cy="1301159"/>
          </a:xfrm>
          <a:prstGeom prst="rect">
            <a:avLst/>
          </a:prstGeom>
        </p:spPr>
      </p:pic>
      <p:sp>
        <p:nvSpPr>
          <p:cNvPr id="14" name="Down Arrow 13"/>
          <p:cNvSpPr/>
          <p:nvPr/>
        </p:nvSpPr>
        <p:spPr>
          <a:xfrm>
            <a:off x="5549900" y="24257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8" name="Left Arrow 17"/>
          <p:cNvSpPr/>
          <p:nvPr/>
        </p:nvSpPr>
        <p:spPr>
          <a:xfrm rot="17064871">
            <a:off x="5292568" y="5298461"/>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Left Arrow 18"/>
          <p:cNvSpPr/>
          <p:nvPr/>
        </p:nvSpPr>
        <p:spPr>
          <a:xfrm rot="4535129" flipH="1">
            <a:off x="5648169" y="5336559"/>
            <a:ext cx="397459" cy="20243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1" name="Picture 20"/>
          <p:cNvPicPr>
            <a:picLocks noChangeAspect="1"/>
          </p:cNvPicPr>
          <p:nvPr/>
        </p:nvPicPr>
        <p:blipFill>
          <a:blip r:embed="rId4"/>
          <a:srcRect l="48213" t="36177" r="47968" b="9556"/>
          <a:stretch>
            <a:fillRect/>
          </a:stretch>
        </p:blipFill>
        <p:spPr>
          <a:xfrm flipH="1">
            <a:off x="9550399" y="2857500"/>
            <a:ext cx="200475" cy="2463800"/>
          </a:xfrm>
          <a:prstGeom prst="rect">
            <a:avLst/>
          </a:prstGeom>
        </p:spPr>
      </p:pic>
      <p:pic>
        <p:nvPicPr>
          <p:cNvPr id="26" name="Picture 25" descr="fixed_base_plate.psd"/>
          <p:cNvPicPr>
            <a:picLocks noChangeAspect="1"/>
          </p:cNvPicPr>
          <p:nvPr/>
        </p:nvPicPr>
        <p:blipFill>
          <a:blip r:embed="rId5"/>
          <a:srcRect t="51784"/>
          <a:stretch>
            <a:fillRect/>
          </a:stretch>
        </p:blipFill>
        <p:spPr>
          <a:xfrm>
            <a:off x="9258300" y="6388100"/>
            <a:ext cx="817368" cy="419100"/>
          </a:xfrm>
          <a:prstGeom prst="rect">
            <a:avLst/>
          </a:prstGeom>
        </p:spPr>
      </p:pic>
      <p:pic>
        <p:nvPicPr>
          <p:cNvPr id="30" name="Picture 29" descr="Effect of a Sill.jpg"/>
          <p:cNvPicPr>
            <a:picLocks noChangeAspect="1"/>
          </p:cNvPicPr>
          <p:nvPr/>
        </p:nvPicPr>
        <p:blipFill>
          <a:blip r:embed="rId6"/>
          <a:srcRect l="12500" r="69166" b="70278"/>
          <a:stretch>
            <a:fillRect/>
          </a:stretch>
        </p:blipFill>
        <p:spPr>
          <a:xfrm>
            <a:off x="939800" y="1505541"/>
            <a:ext cx="2235200" cy="1301159"/>
          </a:xfrm>
          <a:prstGeom prst="rect">
            <a:avLst/>
          </a:prstGeom>
        </p:spPr>
      </p:pic>
      <p:sp>
        <p:nvSpPr>
          <p:cNvPr id="32" name="Down Arrow 31"/>
          <p:cNvSpPr/>
          <p:nvPr/>
        </p:nvSpPr>
        <p:spPr>
          <a:xfrm>
            <a:off x="1943100" y="1981200"/>
            <a:ext cx="177800" cy="8890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3" name="Picture 32" descr="Effect of a Sill.jpg"/>
          <p:cNvPicPr>
            <a:picLocks noChangeAspect="1"/>
          </p:cNvPicPr>
          <p:nvPr/>
        </p:nvPicPr>
        <p:blipFill>
          <a:blip r:embed="rId6"/>
          <a:srcRect l="12500" r="69166" b="70278"/>
          <a:stretch>
            <a:fillRect/>
          </a:stretch>
        </p:blipFill>
        <p:spPr>
          <a:xfrm>
            <a:off x="8534400" y="1505541"/>
            <a:ext cx="2235200" cy="1301159"/>
          </a:xfrm>
          <a:prstGeom prst="rect">
            <a:avLst/>
          </a:prstGeom>
        </p:spPr>
      </p:pic>
      <p:sp>
        <p:nvSpPr>
          <p:cNvPr id="20" name="Down Arrow 19"/>
          <p:cNvSpPr/>
          <p:nvPr/>
        </p:nvSpPr>
        <p:spPr>
          <a:xfrm>
            <a:off x="9512300" y="2286000"/>
            <a:ext cx="215900" cy="698500"/>
          </a:xfrm>
          <a:prstGeom prst="down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3" name="Left Arrow 22"/>
          <p:cNvSpPr/>
          <p:nvPr/>
        </p:nvSpPr>
        <p:spPr>
          <a:xfrm rot="19261321" flipV="1">
            <a:off x="9232151" y="5225450"/>
            <a:ext cx="375208" cy="209837"/>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5" name="Left Arrow 24"/>
          <p:cNvSpPr/>
          <p:nvPr/>
        </p:nvSpPr>
        <p:spPr>
          <a:xfrm rot="13399599" flipV="1">
            <a:off x="9726534" y="5219872"/>
            <a:ext cx="347674" cy="226455"/>
          </a:xfrm>
          <a:prstGeom prst="leftArrow">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8" name="Rectángulo 2">
            <a:extLst>
              <a:ext uri="{FF2B5EF4-FFF2-40B4-BE49-F238E27FC236}">
                <a16:creationId xmlns:a16="http://schemas.microsoft.com/office/drawing/2014/main" id="{B5D15D8D-85DB-4666-ABB1-6B5FC19575A2}"/>
              </a:ext>
            </a:extLst>
          </p:cNvPr>
          <p:cNvSpPr/>
          <p:nvPr/>
        </p:nvSpPr>
        <p:spPr>
          <a:xfrm>
            <a:off x="974014" y="1760341"/>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CuadroTexto 1">
            <a:extLst>
              <a:ext uri="{FF2B5EF4-FFF2-40B4-BE49-F238E27FC236}">
                <a16:creationId xmlns:a16="http://schemas.microsoft.com/office/drawing/2014/main" id="{3976F7C3-E610-4B82-A354-0629C7CB9589}"/>
              </a:ext>
            </a:extLst>
          </p:cNvPr>
          <p:cNvSpPr txBox="1"/>
          <p:nvPr/>
        </p:nvSpPr>
        <p:spPr>
          <a:xfrm>
            <a:off x="911225" y="1697897"/>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10" name="TextBox 9"/>
          <p:cNvSpPr txBox="1"/>
          <p:nvPr/>
        </p:nvSpPr>
        <p:spPr>
          <a:xfrm>
            <a:off x="2204574" y="144270"/>
            <a:ext cx="7782900" cy="1569660"/>
          </a:xfrm>
          <a:prstGeom prst="rect">
            <a:avLst/>
          </a:prstGeom>
          <a:noFill/>
        </p:spPr>
        <p:txBody>
          <a:bodyPr wrap="none" rtlCol="0">
            <a:spAutoFit/>
          </a:bodyPr>
          <a:lstStyle/>
          <a:p>
            <a:pPr algn="ctr" rtl="0"/>
            <a:r>
              <a:rPr lang="es-US" sz="4800" cap="all" dirty="0">
                <a:solidFill>
                  <a:srgbClr val="212F3C"/>
                </a:solidFill>
                <a:latin typeface="+mj-lt"/>
              </a:rPr>
              <a:t>Cómo las durmientes </a:t>
            </a:r>
            <a:br>
              <a:rPr lang="es-US" sz="4800" cap="all" dirty="0">
                <a:solidFill>
                  <a:srgbClr val="212F3C"/>
                </a:solidFill>
                <a:latin typeface="+mj-lt"/>
              </a:rPr>
            </a:br>
            <a:r>
              <a:rPr lang="es-US" sz="4800" cap="all" dirty="0">
                <a:solidFill>
                  <a:srgbClr val="212F3C"/>
                </a:solidFill>
                <a:latin typeface="+mj-lt"/>
              </a:rPr>
              <a:t>distribuyen las cargas</a:t>
            </a:r>
            <a:endParaRPr lang="en-US" sz="4800" cap="all" dirty="0">
              <a:solidFill>
                <a:srgbClr val="212F3C"/>
              </a:solidFill>
              <a:latin typeface="+mj-lt"/>
            </a:endParaRPr>
          </a:p>
        </p:txBody>
      </p:sp>
      <p:sp>
        <p:nvSpPr>
          <p:cNvPr id="31" name="Rectángulo 21">
            <a:extLst>
              <a:ext uri="{FF2B5EF4-FFF2-40B4-BE49-F238E27FC236}">
                <a16:creationId xmlns:a16="http://schemas.microsoft.com/office/drawing/2014/main" id="{3367A7FD-B0EC-4BB0-98A8-4B5453D51BAA}"/>
              </a:ext>
            </a:extLst>
          </p:cNvPr>
          <p:cNvSpPr/>
          <p:nvPr/>
        </p:nvSpPr>
        <p:spPr>
          <a:xfrm>
            <a:off x="4627444" y="1732427"/>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CuadroTexto 28">
            <a:extLst>
              <a:ext uri="{FF2B5EF4-FFF2-40B4-BE49-F238E27FC236}">
                <a16:creationId xmlns:a16="http://schemas.microsoft.com/office/drawing/2014/main" id="{4786C3E7-669E-411C-A0D3-17EC605035AE}"/>
              </a:ext>
            </a:extLst>
          </p:cNvPr>
          <p:cNvSpPr txBox="1"/>
          <p:nvPr/>
        </p:nvSpPr>
        <p:spPr>
          <a:xfrm>
            <a:off x="4371992" y="1658879"/>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
        <p:nvSpPr>
          <p:cNvPr id="35" name="Rectángulo 27">
            <a:extLst>
              <a:ext uri="{FF2B5EF4-FFF2-40B4-BE49-F238E27FC236}">
                <a16:creationId xmlns:a16="http://schemas.microsoft.com/office/drawing/2014/main" id="{E0337B3C-5644-49DA-B7D9-5BB96B1C248D}"/>
              </a:ext>
            </a:extLst>
          </p:cNvPr>
          <p:cNvSpPr/>
          <p:nvPr/>
        </p:nvSpPr>
        <p:spPr>
          <a:xfrm>
            <a:off x="8754659" y="1754729"/>
            <a:ext cx="2344572" cy="196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CuadroTexto 30">
            <a:extLst>
              <a:ext uri="{FF2B5EF4-FFF2-40B4-BE49-F238E27FC236}">
                <a16:creationId xmlns:a16="http://schemas.microsoft.com/office/drawing/2014/main" id="{15AF15CB-AD4F-4756-9672-661D58EC77FB}"/>
              </a:ext>
            </a:extLst>
          </p:cNvPr>
          <p:cNvSpPr txBox="1"/>
          <p:nvPr/>
        </p:nvSpPr>
        <p:spPr>
          <a:xfrm>
            <a:off x="8309049" y="1690935"/>
            <a:ext cx="2949812" cy="307777"/>
          </a:xfrm>
          <a:prstGeom prst="rect">
            <a:avLst/>
          </a:prstGeom>
          <a:noFill/>
        </p:spPr>
        <p:txBody>
          <a:bodyPr wrap="square" rtlCol="0">
            <a:spAutoFit/>
          </a:bodyPr>
          <a:lstStyle/>
          <a:p>
            <a:r>
              <a:rPr lang="es-ES" sz="1400" b="1" dirty="0">
                <a:solidFill>
                  <a:srgbClr val="C00000"/>
                </a:solidFill>
              </a:rPr>
              <a:t>CARGA MÁXIMA DE LA PATA</a:t>
            </a:r>
            <a:endParaRPr lang="es-AR" sz="1400" b="1" dirty="0">
              <a:solidFill>
                <a:srgbClr val="C00000"/>
              </a:solidFill>
            </a:endParaRPr>
          </a:p>
        </p:txBody>
      </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par>
                          <p:cTn id="20" fill="hold">
                            <p:stCondLst>
                              <p:cond delay="0"/>
                            </p:stCondLst>
                            <p:childTnLst>
                              <p:par>
                                <p:cTn id="21" presetID="0" presetClass="path" presetSubtype="0" accel="50000" decel="50000" fill="hold" grpId="1" nodeType="afterEffect">
                                  <p:stCondLst>
                                    <p:cond delay="0"/>
                                  </p:stCondLst>
                                  <p:childTnLst>
                                    <p:animMotion origin="layout" path="M -6.66667E-6 1.11111E-6 L -6.66667E-6 0.45556 " pathEditMode="relative" ptsTypes="AA">
                                      <p:cBhvr>
                                        <p:cTn id="22" dur="3000" fill="hold"/>
                                        <p:tgtEl>
                                          <p:spTgt spid="3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0" presetClass="path" presetSubtype="0" accel="50000" decel="50000" fill="hold" nodeType="afterEffect">
                                  <p:stCondLst>
                                    <p:cond delay="0"/>
                                  </p:stCondLst>
                                  <p:childTnLst>
                                    <p:animMotion origin="layout" path="M 3.125E-6 -3.7037E-7 L 0.00104 -0.15185 " pathEditMode="relative" rAng="0" ptsTypes="AA">
                                      <p:cBhvr>
                                        <p:cTn id="35" dur="3000" fill="hold"/>
                                        <p:tgtEl>
                                          <p:spTgt spid="12"/>
                                        </p:tgtEl>
                                        <p:attrNameLst>
                                          <p:attrName>ppt_x</p:attrName>
                                          <p:attrName>ppt_y</p:attrName>
                                        </p:attrNameLst>
                                      </p:cBhvr>
                                      <p:rCtr x="100" y="-7600"/>
                                    </p:animMotion>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0" presetClass="path" presetSubtype="0" accel="50000" decel="50000" fill="hold" grpId="1" nodeType="withEffect">
                                  <p:stCondLst>
                                    <p:cond delay="0"/>
                                  </p:stCondLst>
                                  <p:childTnLst>
                                    <p:animMotion origin="layout" path="M 0.00117 -0.08519 L 0.00326 0.46481 " pathEditMode="relative" rAng="0" ptsTypes="AA">
                                      <p:cBhvr>
                                        <p:cTn id="41" dur="2000" fill="hold"/>
                                        <p:tgtEl>
                                          <p:spTgt spid="14"/>
                                        </p:tgtEl>
                                        <p:attrNameLst>
                                          <p:attrName>ppt_x</p:attrName>
                                          <p:attrName>ppt_y</p:attrName>
                                        </p:attrNameLst>
                                      </p:cBhvr>
                                      <p:rCtr x="100" y="27500"/>
                                    </p:animMotion>
                                  </p:childTnLst>
                                </p:cTn>
                              </p:par>
                              <p:par>
                                <p:cTn id="42" presetID="1" presetClass="entr" presetSubtype="0" fill="hold" grpId="2"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3"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0" presetClass="path" presetSubtype="0" accel="50000" decel="50000" fill="hold" grpId="0" nodeType="withEffect">
                                  <p:stCondLst>
                                    <p:cond delay="0"/>
                                  </p:stCondLst>
                                  <p:childTnLst>
                                    <p:animMotion origin="layout" path="M 0.01836 -0.04837 L -0.01289 0.09792 " pathEditMode="relative" ptsTypes="AA">
                                      <p:cBhvr>
                                        <p:cTn id="47" dur="2000" fill="hold"/>
                                        <p:tgtEl>
                                          <p:spTgt spid="18"/>
                                        </p:tgtEl>
                                        <p:attrNameLst>
                                          <p:attrName>ppt_x</p:attrName>
                                          <p:attrName>ppt_y</p:attrName>
                                        </p:attrNameLst>
                                      </p:cBhvr>
                                    </p:animMotion>
                                  </p:childTnLst>
                                </p:cTn>
                              </p:par>
                              <p:par>
                                <p:cTn id="48" presetID="0" presetClass="path" presetSubtype="0" accel="50000" decel="50000" fill="hold" grpId="0" nodeType="withEffect">
                                  <p:stCondLst>
                                    <p:cond delay="0"/>
                                  </p:stCondLst>
                                  <p:childTnLst>
                                    <p:animMotion origin="layout" path="M -0.01172 -0.00764 L 0.01745 0.08681 " pathEditMode="relative" rAng="0" ptsTypes="AA">
                                      <p:cBhvr>
                                        <p:cTn id="49" dur="2000" fill="hold"/>
                                        <p:tgtEl>
                                          <p:spTgt spid="19"/>
                                        </p:tgtEl>
                                        <p:attrNameLst>
                                          <p:attrName>ppt_x</p:attrName>
                                          <p:attrName>ppt_y</p:attrName>
                                        </p:attrNameLst>
                                      </p:cBhvr>
                                      <p:rCtr x="1500" y="4700"/>
                                    </p:animMotion>
                                  </p:childTnLst>
                                </p:cTn>
                              </p:par>
                              <p:par>
                                <p:cTn id="50" presetID="1" presetClass="entr" presetSubtype="0" fill="hold" grpId="1"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0" presetClass="entr"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000"/>
                                        <p:tgtEl>
                                          <p:spTgt spid="18"/>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4.79167E-6 -4.44444E-6 L 0.00208 -0.15555 " pathEditMode="relative" rAng="0" ptsTypes="AA">
                                      <p:cBhvr>
                                        <p:cTn id="71" dur="2000" fill="hold"/>
                                        <p:tgtEl>
                                          <p:spTgt spid="26"/>
                                        </p:tgtEl>
                                        <p:attrNameLst>
                                          <p:attrName>ppt_x</p:attrName>
                                          <p:attrName>ppt_y</p:attrName>
                                        </p:attrNameLst>
                                      </p:cBhvr>
                                      <p:rCtr x="100" y="-7800"/>
                                    </p:animMotion>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0"/>
                            </p:stCondLst>
                            <p:childTnLst>
                              <p:par>
                                <p:cTn id="77" presetID="0" presetClass="path" presetSubtype="0" accel="50000" decel="50000" fill="hold" nodeType="afterEffect">
                                  <p:stCondLst>
                                    <p:cond delay="0"/>
                                  </p:stCondLst>
                                  <p:childTnLst>
                                    <p:animMotion origin="layout" path="M 0.01146 -0.00717 L 0.01354 -0.32569 " pathEditMode="relative" rAng="0" ptsTypes="AA">
                                      <p:cBhvr>
                                        <p:cTn id="78" dur="2000" fill="hold"/>
                                        <p:tgtEl>
                                          <p:spTgt spid="27"/>
                                        </p:tgtEl>
                                        <p:attrNameLst>
                                          <p:attrName>ppt_x</p:attrName>
                                          <p:attrName>ppt_y</p:attrName>
                                        </p:attrNameLst>
                                      </p:cBhvr>
                                      <p:rCtr x="100" y="-15900"/>
                                    </p:animMotion>
                                  </p:childTnLst>
                                </p:cTn>
                              </p:par>
                              <p:par>
                                <p:cTn id="79" presetID="1"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grpId="1" nodeType="clickEffect">
                                  <p:stCondLst>
                                    <p:cond delay="0"/>
                                  </p:stCondLst>
                                  <p:childTnLst>
                                    <p:animMotion origin="layout" path="M 0.00117 -0.05185 L 0.00326 0.49815 " pathEditMode="relative" rAng="0" ptsTypes="AA">
                                      <p:cBhvr>
                                        <p:cTn id="84" dur="2000" fill="hold"/>
                                        <p:tgtEl>
                                          <p:spTgt spid="20"/>
                                        </p:tgtEl>
                                        <p:attrNameLst>
                                          <p:attrName>ppt_x</p:attrName>
                                          <p:attrName>ppt_y</p:attrName>
                                        </p:attrNameLst>
                                      </p:cBhvr>
                                      <p:rCtr x="100" y="27500"/>
                                    </p:animMotion>
                                  </p:childTnLst>
                                </p:cTn>
                              </p:par>
                              <p:par>
                                <p:cTn id="85" presetID="10" presetClass="entr" presetSubtype="0" fill="hold" grpId="1"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2000"/>
                                        <p:tgtEl>
                                          <p:spTgt spid="23"/>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2000"/>
                                        <p:tgtEl>
                                          <p:spTgt spid="25"/>
                                        </p:tgtEl>
                                      </p:cBhvr>
                                    </p:animEffect>
                                  </p:childTnLst>
                                </p:cTn>
                              </p:par>
                              <p:par>
                                <p:cTn id="91" presetID="0" presetClass="path" presetSubtype="0" accel="50000" decel="50000" fill="hold" grpId="0" nodeType="withEffect">
                                  <p:stCondLst>
                                    <p:cond delay="0"/>
                                  </p:stCondLst>
                                  <p:childTnLst>
                                    <p:animMotion origin="layout" path="M 3.33333E-6 -4.81481E-6 L -0.08334 0.20371 " pathEditMode="relative" rAng="0" ptsTypes="AA">
                                      <p:cBhvr>
                                        <p:cTn id="92" dur="2000" fill="hold"/>
                                        <p:tgtEl>
                                          <p:spTgt spid="23"/>
                                        </p:tgtEl>
                                        <p:attrNameLst>
                                          <p:attrName>ppt_x</p:attrName>
                                          <p:attrName>ppt_y</p:attrName>
                                        </p:attrNameLst>
                                      </p:cBhvr>
                                      <p:rCtr x="-4200" y="10200"/>
                                    </p:animMotion>
                                  </p:childTnLst>
                                </p:cTn>
                              </p:par>
                              <p:par>
                                <p:cTn id="93" presetID="0" presetClass="path" presetSubtype="0" accel="50000" decel="50000" fill="hold" grpId="0" nodeType="withEffect">
                                  <p:stCondLst>
                                    <p:cond delay="0"/>
                                  </p:stCondLst>
                                  <p:childTnLst>
                                    <p:animMotion origin="layout" path="M 0.01146 0.02222 L 0.09792 0.19444 " pathEditMode="relative" ptsTypes="AA">
                                      <p:cBhvr>
                                        <p:cTn id="94"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8" grpId="1" animBg="1"/>
      <p:bldP spid="18" grpId="2" animBg="1"/>
      <p:bldP spid="19" grpId="0" animBg="1"/>
      <p:bldP spid="19" grpId="1" animBg="1"/>
      <p:bldP spid="19" grpId="2" animBg="1"/>
      <p:bldP spid="19" grpId="3" animBg="1"/>
      <p:bldP spid="32" grpId="0" animBg="1"/>
      <p:bldP spid="32" grpId="1" animBg="1"/>
      <p:bldP spid="20" grpId="0" animBg="1"/>
      <p:bldP spid="20" grpId="1" animBg="1"/>
      <p:bldP spid="23" grpId="0" animBg="1"/>
      <p:bldP spid="23" grpId="1" animBg="1"/>
      <p:bldP spid="25" grpId="0" animBg="1"/>
      <p:bldP spid="25" grpId="1"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0" y="1902955"/>
            <a:ext cx="12192000" cy="4253316"/>
          </a:xfrm>
          <a:prstGeom prst="rect">
            <a:avLst/>
          </a:prstGeom>
        </p:spPr>
      </p:pic>
      <p:sp>
        <p:nvSpPr>
          <p:cNvPr id="10" name="TextBox 9"/>
          <p:cNvSpPr txBox="1"/>
          <p:nvPr/>
        </p:nvSpPr>
        <p:spPr>
          <a:xfrm>
            <a:off x="2204574" y="390833"/>
            <a:ext cx="7782900" cy="1569660"/>
          </a:xfrm>
          <a:prstGeom prst="rect">
            <a:avLst/>
          </a:prstGeom>
          <a:noFill/>
        </p:spPr>
        <p:txBody>
          <a:bodyPr wrap="none" rtlCol="0">
            <a:spAutoFit/>
          </a:bodyPr>
          <a:lstStyle/>
          <a:p>
            <a:pPr algn="ctr" rtl="0"/>
            <a:r>
              <a:rPr lang="es-US" sz="4800" cap="all" dirty="0">
                <a:solidFill>
                  <a:schemeClr val="tx2">
                    <a:lumMod val="75000"/>
                  </a:schemeClr>
                </a:solidFill>
                <a:latin typeface="+mj-lt"/>
              </a:rPr>
              <a:t>Cómo las durmientes </a:t>
            </a:r>
            <a:br>
              <a:rPr lang="es-US" sz="4800" cap="all" dirty="0">
                <a:solidFill>
                  <a:schemeClr val="tx2">
                    <a:lumMod val="75000"/>
                  </a:schemeClr>
                </a:solidFill>
                <a:latin typeface="+mj-lt"/>
              </a:rPr>
            </a:br>
            <a:r>
              <a:rPr lang="es-US" sz="4800" cap="all" dirty="0">
                <a:solidFill>
                  <a:schemeClr val="tx2">
                    <a:lumMod val="75000"/>
                  </a:schemeClr>
                </a:solidFill>
                <a:latin typeface="+mj-lt"/>
              </a:rPr>
              <a:t>distribuyen las cargas</a:t>
            </a:r>
            <a:endParaRPr lang="en-US" sz="4800" cap="all" dirty="0">
              <a:solidFill>
                <a:schemeClr val="tx2">
                  <a:lumMod val="75000"/>
                </a:schemeClr>
              </a:solidFill>
              <a:latin typeface="+mj-lt"/>
            </a:endParaRPr>
          </a:p>
        </p:txBody>
      </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paring Foundation.psd"/>
          <p:cNvPicPr>
            <a:picLocks noChangeAspect="1"/>
          </p:cNvPicPr>
          <p:nvPr/>
        </p:nvPicPr>
        <p:blipFill>
          <a:blip r:embed="rId3"/>
          <a:stretch>
            <a:fillRect/>
          </a:stretch>
        </p:blipFill>
        <p:spPr>
          <a:xfrm>
            <a:off x="0" y="0"/>
            <a:ext cx="12192000" cy="6858000"/>
          </a:xfrm>
          <a:prstGeom prst="rect">
            <a:avLst/>
          </a:prstGeom>
        </p:spPr>
      </p:pic>
      <p:sp>
        <p:nvSpPr>
          <p:cNvPr id="10" name="TextBox 9"/>
          <p:cNvSpPr txBox="1"/>
          <p:nvPr/>
        </p:nvSpPr>
        <p:spPr>
          <a:xfrm>
            <a:off x="519953" y="1432562"/>
            <a:ext cx="8314596" cy="830997"/>
          </a:xfrm>
          <a:prstGeom prst="rect">
            <a:avLst/>
          </a:prstGeom>
          <a:noFill/>
        </p:spPr>
        <p:txBody>
          <a:bodyPr wrap="none" rtlCol="0">
            <a:spAutoFit/>
          </a:bodyPr>
          <a:lstStyle/>
          <a:p>
            <a:pPr algn="ctr" rtl="0"/>
            <a:r>
              <a:rPr lang="es-US" sz="4800" cap="all">
                <a:solidFill>
                  <a:schemeClr val="bg1"/>
                </a:solidFill>
                <a:latin typeface="+mj-lt"/>
              </a:rPr>
              <a:t>Preparación de las bases</a:t>
            </a:r>
            <a:endParaRPr lang="en-US" sz="4800" cap="all" dirty="0">
              <a:solidFill>
                <a:schemeClr val="bg1"/>
              </a:solidFill>
              <a:latin typeface="+mj-lt"/>
            </a:endParaRPr>
          </a:p>
        </p:txBody>
      </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 name="TextBox 5"/>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las BASES,</a:t>
            </a:r>
            <a:r>
              <a:rPr lang="es-US" sz="2400">
                <a:solidFill>
                  <a:srgbClr val="595959"/>
                </a:solidFill>
              </a:rPr>
              <a:t> en el espacio provisto en la página 58 de la Guía de estudio de los </a:t>
            </a:r>
            <a:r>
              <a:rPr lang="es-US" sz="2400" i="1">
                <a:solidFill>
                  <a:srgbClr val="595959"/>
                </a:solidFill>
              </a:rPr>
              <a:t>fundamentos de los andamios</a:t>
            </a:r>
            <a:r>
              <a:rPr lang="es-US" sz="2400">
                <a:solidFill>
                  <a:srgbClr val="595959"/>
                </a:solidFill>
              </a:rPr>
              <a:t>.</a:t>
            </a:r>
          </a:p>
        </p:txBody>
      </p:sp>
      <p:grpSp>
        <p:nvGrpSpPr>
          <p:cNvPr id="5" name="Group 4">
            <a:extLst>
              <a:ext uri="{FF2B5EF4-FFF2-40B4-BE49-F238E27FC236}">
                <a16:creationId xmlns:a16="http://schemas.microsoft.com/office/drawing/2014/main" id="{119A863C-7F03-194A-A91E-A141483D4BDA}"/>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81CFC822-6D7B-7C42-B65F-20E25361D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74F5301-F2E6-3B4F-B4B3-6BDE09EA6859}"/>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27483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6039439" y="4025776"/>
            <a:ext cx="113122" cy="113122"/>
          </a:xfrm>
          <a:prstGeom prst="ellipse">
            <a:avLst/>
          </a:prstGeom>
          <a:solidFill>
            <a:schemeClr val="accent5"/>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101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96000" y="4147646"/>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6039439" y="5412401"/>
            <a:ext cx="113122" cy="113122"/>
          </a:xfrm>
          <a:prstGeom prst="ellipse">
            <a:avLst/>
          </a:prstGeom>
          <a:solidFill>
            <a:schemeClr val="accent6"/>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80" name="Straight Connector 79"/>
          <p:cNvCxnSpPr/>
          <p:nvPr/>
        </p:nvCxnSpPr>
        <p:spPr>
          <a:xfrm>
            <a:off x="6152561" y="5487816"/>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096000" y="5539737"/>
            <a:ext cx="0" cy="1318263"/>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17500" y="3574391"/>
            <a:ext cx="5199626" cy="1016000"/>
            <a:chOff x="317500" y="3574391"/>
            <a:chExt cx="5199626" cy="1016000"/>
          </a:xfrm>
        </p:grpSpPr>
        <p:sp>
          <p:nvSpPr>
            <p:cNvPr id="82" name="TextBox 81"/>
            <p:cNvSpPr txBox="1"/>
            <p:nvPr/>
          </p:nvSpPr>
          <p:spPr>
            <a:xfrm>
              <a:off x="317500" y="3662872"/>
              <a:ext cx="4450774" cy="446276"/>
            </a:xfrm>
            <a:prstGeom prst="rect">
              <a:avLst/>
            </a:prstGeom>
            <a:noFill/>
          </p:spPr>
          <p:txBody>
            <a:bodyPr wrap="square" rtlCol="0">
              <a:spAutoFit/>
            </a:bodyPr>
            <a:lstStyle/>
            <a:p>
              <a:r>
                <a:rPr lang="es-US" sz="2300" cap="all" dirty="0">
                  <a:solidFill>
                    <a:srgbClr val="595959"/>
                  </a:solidFill>
                  <a:latin typeface="+mj-lt"/>
                </a:rPr>
                <a:t>Barandas y rodapiés</a:t>
              </a:r>
            </a:p>
          </p:txBody>
        </p:sp>
        <p:grpSp>
          <p:nvGrpSpPr>
            <p:cNvPr id="59" name="Group 58"/>
            <p:cNvGrpSpPr/>
            <p:nvPr/>
          </p:nvGrpSpPr>
          <p:grpSpPr>
            <a:xfrm>
              <a:off x="4475726" y="3574391"/>
              <a:ext cx="1041400" cy="1016000"/>
              <a:chOff x="6680200" y="4940300"/>
              <a:chExt cx="1041400" cy="1016000"/>
            </a:xfrm>
          </p:grpSpPr>
          <p:sp>
            <p:nvSpPr>
              <p:cNvPr id="38" name="Rounded Rectangle 37"/>
              <p:cNvSpPr/>
              <p:nvPr/>
            </p:nvSpPr>
            <p:spPr>
              <a:xfrm>
                <a:off x="6680200" y="4940300"/>
                <a:ext cx="1028700" cy="10160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8" name="TextBox 47"/>
              <p:cNvSpPr txBox="1"/>
              <p:nvPr/>
            </p:nvSpPr>
            <p:spPr>
              <a:xfrm>
                <a:off x="6959600" y="5054600"/>
                <a:ext cx="762000" cy="769441"/>
              </a:xfrm>
              <a:prstGeom prst="rect">
                <a:avLst/>
              </a:prstGeom>
              <a:noFill/>
            </p:spPr>
            <p:txBody>
              <a:bodyPr wrap="square" rtlCol="0">
                <a:spAutoFit/>
              </a:bodyPr>
              <a:lstStyle/>
              <a:p>
                <a:pPr rtl="0"/>
                <a:r>
                  <a:rPr lang="es-US" sz="4400">
                    <a:solidFill>
                      <a:srgbClr val="FFFFFF"/>
                    </a:solidFill>
                  </a:rPr>
                  <a:t>5</a:t>
                </a:r>
              </a:p>
            </p:txBody>
          </p:sp>
        </p:grpSp>
      </p:grpSp>
      <p:grpSp>
        <p:nvGrpSpPr>
          <p:cNvPr id="40" name="Group 39"/>
          <p:cNvGrpSpPr/>
          <p:nvPr/>
        </p:nvGrpSpPr>
        <p:grpSpPr>
          <a:xfrm>
            <a:off x="2658180" y="809383"/>
            <a:ext cx="3304885" cy="1016000"/>
            <a:chOff x="2658180" y="809383"/>
            <a:chExt cx="3304885" cy="1016000"/>
          </a:xfrm>
        </p:grpSpPr>
        <p:sp>
          <p:nvSpPr>
            <p:cNvPr id="37" name="TextBox 36"/>
            <p:cNvSpPr txBox="1"/>
            <p:nvPr/>
          </p:nvSpPr>
          <p:spPr>
            <a:xfrm>
              <a:off x="2658180" y="1076441"/>
              <a:ext cx="1135246" cy="492443"/>
            </a:xfrm>
            <a:prstGeom prst="rect">
              <a:avLst/>
            </a:prstGeom>
            <a:noFill/>
          </p:spPr>
          <p:txBody>
            <a:bodyPr wrap="none" rtlCol="0">
              <a:spAutoFit/>
            </a:bodyPr>
            <a:lstStyle/>
            <a:p>
              <a:pPr algn="ctr" rtl="0"/>
              <a:r>
                <a:rPr lang="es-US" sz="2600" cap="all" dirty="0">
                  <a:solidFill>
                    <a:srgbClr val="595959"/>
                  </a:solidFill>
                  <a:latin typeface="+mj-lt"/>
                </a:rPr>
                <a:t>Bases</a:t>
              </a:r>
            </a:p>
          </p:txBody>
        </p:sp>
        <p:grpSp>
          <p:nvGrpSpPr>
            <p:cNvPr id="57" name="Group 56"/>
            <p:cNvGrpSpPr/>
            <p:nvPr/>
          </p:nvGrpSpPr>
          <p:grpSpPr>
            <a:xfrm>
              <a:off x="4476446" y="809383"/>
              <a:ext cx="1486619" cy="1016000"/>
              <a:chOff x="6752805" y="2235200"/>
              <a:chExt cx="1486619" cy="1016000"/>
            </a:xfrm>
          </p:grpSpPr>
          <p:sp>
            <p:nvSpPr>
              <p:cNvPr id="51" name="Rounded Rectangle 50"/>
              <p:cNvSpPr/>
              <p:nvPr/>
            </p:nvSpPr>
            <p:spPr>
              <a:xfrm>
                <a:off x="6752805" y="22352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2" name="TextBox 51"/>
              <p:cNvSpPr txBox="1"/>
              <p:nvPr/>
            </p:nvSpPr>
            <p:spPr>
              <a:xfrm>
                <a:off x="7007524" y="2325537"/>
                <a:ext cx="1231900" cy="769441"/>
              </a:xfrm>
              <a:prstGeom prst="rect">
                <a:avLst/>
              </a:prstGeom>
              <a:noFill/>
            </p:spPr>
            <p:txBody>
              <a:bodyPr wrap="square" rtlCol="0">
                <a:spAutoFit/>
              </a:bodyPr>
              <a:lstStyle/>
              <a:p>
                <a:pPr rtl="0"/>
                <a:r>
                  <a:rPr lang="es-US" sz="4400">
                    <a:solidFill>
                      <a:srgbClr val="FFFFFF"/>
                    </a:solidFill>
                  </a:rPr>
                  <a:t>3</a:t>
                </a:r>
              </a:p>
            </p:txBody>
          </p:sp>
        </p:grpSp>
      </p:grpSp>
      <p:grpSp>
        <p:nvGrpSpPr>
          <p:cNvPr id="39" name="Group 38"/>
          <p:cNvGrpSpPr/>
          <p:nvPr/>
        </p:nvGrpSpPr>
        <p:grpSpPr>
          <a:xfrm>
            <a:off x="6663613" y="2193683"/>
            <a:ext cx="3689763" cy="1016000"/>
            <a:chOff x="6663613" y="2193683"/>
            <a:chExt cx="3689763" cy="1016000"/>
          </a:xfrm>
        </p:grpSpPr>
        <p:sp>
          <p:nvSpPr>
            <p:cNvPr id="68" name="TextBox 67"/>
            <p:cNvSpPr txBox="1"/>
            <p:nvPr/>
          </p:nvSpPr>
          <p:spPr>
            <a:xfrm>
              <a:off x="7807486" y="2440932"/>
              <a:ext cx="2545890" cy="492443"/>
            </a:xfrm>
            <a:prstGeom prst="rect">
              <a:avLst/>
            </a:prstGeom>
            <a:noFill/>
          </p:spPr>
          <p:txBody>
            <a:bodyPr wrap="none" rtlCol="0">
              <a:spAutoFit/>
            </a:bodyPr>
            <a:lstStyle/>
            <a:p>
              <a:pPr rtl="0"/>
              <a:r>
                <a:rPr lang="es-US" sz="2600" cap="all" dirty="0">
                  <a:solidFill>
                    <a:srgbClr val="595959"/>
                  </a:solidFill>
                  <a:latin typeface="+mj-lt"/>
                </a:rPr>
                <a:t>Plataformas</a:t>
              </a:r>
            </a:p>
          </p:txBody>
        </p:sp>
        <p:grpSp>
          <p:nvGrpSpPr>
            <p:cNvPr id="58" name="Group 57"/>
            <p:cNvGrpSpPr/>
            <p:nvPr/>
          </p:nvGrpSpPr>
          <p:grpSpPr>
            <a:xfrm>
              <a:off x="6663613" y="2193683"/>
              <a:ext cx="1485181" cy="1016000"/>
              <a:chOff x="6663613" y="2193683"/>
              <a:chExt cx="1485181" cy="1016000"/>
            </a:xfrm>
          </p:grpSpPr>
          <p:sp>
            <p:nvSpPr>
              <p:cNvPr id="53" name="Rounded Rectangle 52"/>
              <p:cNvSpPr/>
              <p:nvPr/>
            </p:nvSpPr>
            <p:spPr>
              <a:xfrm>
                <a:off x="6663613" y="2193683"/>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5" name="TextBox 54"/>
              <p:cNvSpPr txBox="1"/>
              <p:nvPr/>
            </p:nvSpPr>
            <p:spPr>
              <a:xfrm>
                <a:off x="6916894" y="2284019"/>
                <a:ext cx="1231900" cy="769441"/>
              </a:xfrm>
              <a:prstGeom prst="rect">
                <a:avLst/>
              </a:prstGeom>
              <a:noFill/>
            </p:spPr>
            <p:txBody>
              <a:bodyPr wrap="square" rtlCol="0">
                <a:spAutoFit/>
              </a:bodyPr>
              <a:lstStyle/>
              <a:p>
                <a:pPr rtl="0"/>
                <a:r>
                  <a:rPr lang="es-US" sz="4400">
                    <a:solidFill>
                      <a:srgbClr val="FFFFFF"/>
                    </a:solidFill>
                  </a:rPr>
                  <a:t>4</a:t>
                </a:r>
              </a:p>
            </p:txBody>
          </p:sp>
        </p:grpSp>
      </p:grpSp>
      <p:grpSp>
        <p:nvGrpSpPr>
          <p:cNvPr id="35" name="Group 34"/>
          <p:cNvGrpSpPr/>
          <p:nvPr/>
        </p:nvGrpSpPr>
        <p:grpSpPr>
          <a:xfrm>
            <a:off x="6652351" y="4818041"/>
            <a:ext cx="4963079" cy="1190920"/>
            <a:chOff x="6652351" y="4818041"/>
            <a:chExt cx="4963079" cy="1190920"/>
          </a:xfrm>
        </p:grpSpPr>
        <p:grpSp>
          <p:nvGrpSpPr>
            <p:cNvPr id="34" name="Group 33"/>
            <p:cNvGrpSpPr/>
            <p:nvPr/>
          </p:nvGrpSpPr>
          <p:grpSpPr>
            <a:xfrm>
              <a:off x="6652351" y="4992961"/>
              <a:ext cx="1320803" cy="1016000"/>
              <a:chOff x="6652351" y="4992961"/>
              <a:chExt cx="1320803" cy="1016000"/>
            </a:xfrm>
          </p:grpSpPr>
          <p:sp>
            <p:nvSpPr>
              <p:cNvPr id="31" name="Rounded Rectangle 30"/>
              <p:cNvSpPr/>
              <p:nvPr/>
            </p:nvSpPr>
            <p:spPr>
              <a:xfrm>
                <a:off x="6652351" y="4992961"/>
                <a:ext cx="1028700" cy="1016000"/>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32" name="TextBox 31"/>
              <p:cNvSpPr txBox="1"/>
              <p:nvPr/>
            </p:nvSpPr>
            <p:spPr>
              <a:xfrm>
                <a:off x="6906354" y="5081860"/>
                <a:ext cx="1066800" cy="769441"/>
              </a:xfrm>
              <a:prstGeom prst="rect">
                <a:avLst/>
              </a:prstGeom>
              <a:noFill/>
            </p:spPr>
            <p:txBody>
              <a:bodyPr wrap="square" rtlCol="0">
                <a:spAutoFit/>
              </a:bodyPr>
              <a:lstStyle/>
              <a:p>
                <a:pPr rtl="0"/>
                <a:r>
                  <a:rPr lang="es-US" sz="4400">
                    <a:solidFill>
                      <a:srgbClr val="FFFFFF"/>
                    </a:solidFill>
                  </a:rPr>
                  <a:t>6</a:t>
                </a:r>
              </a:p>
            </p:txBody>
          </p:sp>
        </p:grpSp>
        <p:sp>
          <p:nvSpPr>
            <p:cNvPr id="33" name="TextBox 32"/>
            <p:cNvSpPr txBox="1"/>
            <p:nvPr/>
          </p:nvSpPr>
          <p:spPr>
            <a:xfrm>
              <a:off x="7791947" y="4818041"/>
              <a:ext cx="3823483" cy="892552"/>
            </a:xfrm>
            <a:prstGeom prst="rect">
              <a:avLst/>
            </a:prstGeom>
            <a:noFill/>
          </p:spPr>
          <p:txBody>
            <a:bodyPr wrap="none" rtlCol="0">
              <a:spAutoFit/>
            </a:bodyPr>
            <a:lstStyle/>
            <a:p>
              <a:pPr rtl="0"/>
              <a:r>
                <a:rPr lang="es-US" sz="2600" cap="all" dirty="0">
                  <a:solidFill>
                    <a:srgbClr val="595959"/>
                  </a:solidFill>
                  <a:latin typeface="+mj-lt"/>
                </a:rPr>
                <a:t>Sujeciones y cables </a:t>
              </a:r>
              <a:br>
                <a:rPr lang="es-US" sz="2600" cap="all" dirty="0">
                  <a:solidFill>
                    <a:srgbClr val="595959"/>
                  </a:solidFill>
                  <a:latin typeface="+mj-lt"/>
                </a:rPr>
              </a:br>
              <a:r>
                <a:rPr lang="es-US" sz="2600" cap="all" dirty="0">
                  <a:solidFill>
                    <a:srgbClr val="595959"/>
                  </a:solidFill>
                  <a:latin typeface="+mj-lt"/>
                </a:rPr>
                <a:t>de amarre</a:t>
              </a:r>
            </a:p>
          </p:txBody>
        </p:sp>
      </p:grpSp>
      <p:sp>
        <p:nvSpPr>
          <p:cNvPr id="41" name="Rectangle 40"/>
          <p:cNvSpPr/>
          <p:nvPr/>
        </p:nvSpPr>
        <p:spPr>
          <a:xfrm>
            <a:off x="1943100" y="1529618"/>
            <a:ext cx="2451100" cy="1762021"/>
          </a:xfrm>
          <a:prstGeom prst="rect">
            <a:avLst/>
          </a:prstGeom>
        </p:spPr>
        <p:txBody>
          <a:bodyPr wrap="square" rtlCol="0">
            <a:spAutoFit/>
          </a:bodyPr>
          <a:lstStyle/>
          <a:p>
            <a:pPr algn="just" rtl="0"/>
            <a:r>
              <a:rPr lang="es-US" sz="1500" dirty="0">
                <a:solidFill>
                  <a:srgbClr val="595959"/>
                </a:solidFill>
              </a:rPr>
              <a:t>Describa los soportes adecuados para los andamios en las diferentes superficies y explique cómo mejorar las malas condiciones de las mismas.</a:t>
            </a:r>
            <a:endParaRPr lang="id-ID" sz="1500" dirty="0">
              <a:solidFill>
                <a:srgbClr val="595959"/>
              </a:solidFill>
            </a:endParaRPr>
          </a:p>
        </p:txBody>
      </p:sp>
      <p:sp>
        <p:nvSpPr>
          <p:cNvPr id="42" name="Rectangle 41"/>
          <p:cNvSpPr/>
          <p:nvPr/>
        </p:nvSpPr>
        <p:spPr>
          <a:xfrm>
            <a:off x="7794714" y="2890741"/>
            <a:ext cx="2873286" cy="1246495"/>
          </a:xfrm>
          <a:prstGeom prst="rect">
            <a:avLst/>
          </a:prstGeom>
        </p:spPr>
        <p:txBody>
          <a:bodyPr wrap="square" rtlCol="0">
            <a:spAutoFit/>
          </a:bodyPr>
          <a:lstStyle/>
          <a:p>
            <a:pPr algn="just" rtl="0"/>
            <a:r>
              <a:rPr lang="es-US" sz="1500" dirty="0">
                <a:solidFill>
                  <a:srgbClr val="595959"/>
                </a:solidFill>
              </a:rPr>
              <a:t>Identifique los materiales típicos, explique las regulaciones e identifique los posibles peligros de la plataforma.</a:t>
            </a:r>
            <a:endParaRPr lang="id-ID" sz="1500" dirty="0">
              <a:solidFill>
                <a:srgbClr val="595959"/>
              </a:solidFill>
            </a:endParaRPr>
          </a:p>
        </p:txBody>
      </p:sp>
      <p:sp>
        <p:nvSpPr>
          <p:cNvPr id="43" name="Rectangle 42"/>
          <p:cNvSpPr/>
          <p:nvPr/>
        </p:nvSpPr>
        <p:spPr>
          <a:xfrm>
            <a:off x="317500" y="4143103"/>
            <a:ext cx="3937000" cy="1169551"/>
          </a:xfrm>
          <a:prstGeom prst="rect">
            <a:avLst/>
          </a:prstGeom>
        </p:spPr>
        <p:txBody>
          <a:bodyPr wrap="square" rtlCol="0">
            <a:spAutoFit/>
          </a:bodyPr>
          <a:lstStyle/>
          <a:p>
            <a:r>
              <a:rPr lang="en-CA" sz="1400" dirty="0" err="1">
                <a:solidFill>
                  <a:schemeClr val="tx1">
                    <a:lumMod val="65000"/>
                    <a:lumOff val="35000"/>
                  </a:schemeClr>
                </a:solidFill>
              </a:rPr>
              <a:t>Describir</a:t>
            </a:r>
            <a:r>
              <a:rPr lang="en-CA" sz="1400" dirty="0">
                <a:solidFill>
                  <a:schemeClr val="tx1">
                    <a:lumMod val="65000"/>
                    <a:lumOff val="35000"/>
                  </a:schemeClr>
                </a:solidFill>
              </a:rPr>
              <a:t> un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a:t>
            </a:r>
            <a:r>
              <a:rPr lang="en-CA" sz="1400" dirty="0" err="1">
                <a:solidFill>
                  <a:schemeClr val="tx1">
                    <a:lumMod val="65000"/>
                    <a:lumOff val="35000"/>
                  </a:schemeClr>
                </a:solidFill>
              </a:rPr>
              <a:t>caídas</a:t>
            </a:r>
            <a:r>
              <a:rPr lang="en-CA" sz="1400" dirty="0">
                <a:solidFill>
                  <a:schemeClr val="tx1">
                    <a:lumMod val="65000"/>
                    <a:lumOff val="35000"/>
                  </a:schemeClr>
                </a:solidFill>
              </a:rPr>
              <a:t> de </a:t>
            </a:r>
            <a:r>
              <a:rPr lang="en-CA" sz="1400" dirty="0" err="1">
                <a:solidFill>
                  <a:schemeClr val="tx1">
                    <a:lumMod val="65000"/>
                    <a:lumOff val="35000"/>
                  </a:schemeClr>
                </a:solidFill>
              </a:rPr>
              <a:t>andamios</a:t>
            </a:r>
            <a:r>
              <a:rPr lang="en-CA" sz="1400" dirty="0">
                <a:solidFill>
                  <a:schemeClr val="tx1">
                    <a:lumMod val="65000"/>
                    <a:lumOff val="35000"/>
                  </a:schemeClr>
                </a:solidFill>
              </a:rPr>
              <a:t> </a:t>
            </a:r>
            <a:r>
              <a:rPr lang="en-CA" sz="1400" dirty="0" err="1">
                <a:solidFill>
                  <a:schemeClr val="tx1">
                    <a:lumMod val="65000"/>
                    <a:lumOff val="35000"/>
                  </a:schemeClr>
                </a:solidFill>
              </a:rPr>
              <a:t>conocido</a:t>
            </a:r>
            <a:r>
              <a:rPr lang="en-CA" sz="1400" dirty="0">
                <a:solidFill>
                  <a:schemeClr val="tx1">
                    <a:lumMod val="65000"/>
                    <a:lumOff val="35000"/>
                  </a:schemeClr>
                </a:solidFill>
              </a:rPr>
              <a:t> </a:t>
            </a:r>
            <a:r>
              <a:rPr lang="en-CA" sz="1400" dirty="0" err="1">
                <a:solidFill>
                  <a:schemeClr val="tx1">
                    <a:lumMod val="65000"/>
                    <a:lumOff val="35000"/>
                  </a:schemeClr>
                </a:solidFill>
              </a:rPr>
              <a:t>como</a:t>
            </a:r>
            <a:r>
              <a:rPr lang="en-CA" sz="1400" dirty="0">
                <a:solidFill>
                  <a:schemeClr val="tx1">
                    <a:lumMod val="65000"/>
                    <a:lumOff val="35000"/>
                  </a:schemeClr>
                </a:solidFill>
              </a:rPr>
              <a:t> </a:t>
            </a:r>
            <a:r>
              <a:rPr lang="en-CA" sz="1400" dirty="0" err="1">
                <a:solidFill>
                  <a:schemeClr val="tx1">
                    <a:lumMod val="65000"/>
                    <a:lumOff val="35000"/>
                  </a:schemeClr>
                </a:solidFill>
              </a:rPr>
              <a:t>sistema</a:t>
            </a:r>
            <a:r>
              <a:rPr lang="en-CA" sz="1400" dirty="0">
                <a:solidFill>
                  <a:schemeClr val="tx1">
                    <a:lumMod val="65000"/>
                    <a:lumOff val="35000"/>
                  </a:schemeClr>
                </a:solidFill>
              </a:rPr>
              <a:t> de </a:t>
            </a:r>
            <a:r>
              <a:rPr lang="en-CA" sz="1400" dirty="0" err="1">
                <a:solidFill>
                  <a:schemeClr val="tx1">
                    <a:lumMod val="65000"/>
                    <a:lumOff val="35000"/>
                  </a:schemeClr>
                </a:solidFill>
              </a:rPr>
              <a:t>barandal</a:t>
            </a:r>
            <a:r>
              <a:rPr lang="en-CA" sz="1400" dirty="0">
                <a:solidFill>
                  <a:schemeClr val="tx1">
                    <a:lumMod val="65000"/>
                    <a:lumOff val="35000"/>
                  </a:schemeClr>
                </a:solidFill>
              </a:rPr>
              <a:t>. </a:t>
            </a:r>
            <a:r>
              <a:rPr lang="en-CA" sz="1400" dirty="0" err="1">
                <a:solidFill>
                  <a:schemeClr val="tx1">
                    <a:lumMod val="65000"/>
                    <a:lumOff val="35000"/>
                  </a:schemeClr>
                </a:solidFill>
              </a:rPr>
              <a:t>Describir</a:t>
            </a:r>
            <a:r>
              <a:rPr lang="en-CA" sz="1400" dirty="0">
                <a:solidFill>
                  <a:schemeClr val="tx1">
                    <a:lumMod val="65000"/>
                    <a:lumOff val="35000"/>
                  </a:schemeClr>
                </a:solidFill>
              </a:rPr>
              <a:t> las </a:t>
            </a:r>
            <a:r>
              <a:rPr lang="en-CA" sz="1400" dirty="0" err="1">
                <a:solidFill>
                  <a:schemeClr val="tx1">
                    <a:lumMod val="65000"/>
                    <a:lumOff val="35000"/>
                  </a:schemeClr>
                </a:solidFill>
              </a:rPr>
              <a:t>rodapiés</a:t>
            </a:r>
            <a:r>
              <a:rPr lang="en-CA" sz="1400" dirty="0">
                <a:solidFill>
                  <a:schemeClr val="tx1">
                    <a:lumMod val="65000"/>
                    <a:lumOff val="35000"/>
                  </a:schemeClr>
                </a:solidFill>
              </a:rPr>
              <a:t> y </a:t>
            </a:r>
            <a:r>
              <a:rPr lang="en-CA" sz="1400" dirty="0" err="1">
                <a:solidFill>
                  <a:schemeClr val="tx1">
                    <a:lumMod val="65000"/>
                    <a:lumOff val="35000"/>
                  </a:schemeClr>
                </a:solidFill>
              </a:rPr>
              <a:t>otros</a:t>
            </a:r>
            <a:r>
              <a:rPr lang="en-CA" sz="1400" dirty="0">
                <a:solidFill>
                  <a:schemeClr val="tx1">
                    <a:lumMod val="65000"/>
                    <a:lumOff val="35000"/>
                  </a:schemeClr>
                </a:solidFill>
              </a:rPr>
              <a:t> </a:t>
            </a:r>
            <a:r>
              <a:rPr lang="en-CA" sz="1400" dirty="0" err="1">
                <a:solidFill>
                  <a:schemeClr val="tx1">
                    <a:lumMod val="65000"/>
                    <a:lumOff val="35000"/>
                  </a:schemeClr>
                </a:solidFill>
              </a:rPr>
              <a:t>tipos</a:t>
            </a:r>
            <a:r>
              <a:rPr lang="en-CA" sz="1400" dirty="0">
                <a:solidFill>
                  <a:schemeClr val="tx1">
                    <a:lumMod val="65000"/>
                    <a:lumOff val="35000"/>
                  </a:schemeClr>
                </a:solidFill>
              </a:rPr>
              <a:t> de </a:t>
            </a:r>
            <a:r>
              <a:rPr lang="en-CA" sz="1400" dirty="0" err="1">
                <a:solidFill>
                  <a:schemeClr val="tx1">
                    <a:lumMod val="65000"/>
                    <a:lumOff val="35000"/>
                  </a:schemeClr>
                </a:solidFill>
              </a:rPr>
              <a:t>protección</a:t>
            </a:r>
            <a:r>
              <a:rPr lang="en-CA" sz="1400" dirty="0">
                <a:solidFill>
                  <a:schemeClr val="tx1">
                    <a:lumMod val="65000"/>
                    <a:lumOff val="35000"/>
                  </a:schemeClr>
                </a:solidFill>
              </a:rPr>
              <a:t> contra la </a:t>
            </a:r>
            <a:r>
              <a:rPr lang="en-CA" sz="1400" dirty="0" err="1">
                <a:solidFill>
                  <a:schemeClr val="tx1">
                    <a:lumMod val="65000"/>
                    <a:lumOff val="35000"/>
                  </a:schemeClr>
                </a:solidFill>
              </a:rPr>
              <a:t>caída</a:t>
            </a:r>
            <a:r>
              <a:rPr lang="en-CA" sz="1400" dirty="0">
                <a:solidFill>
                  <a:schemeClr val="tx1">
                    <a:lumMod val="65000"/>
                    <a:lumOff val="35000"/>
                  </a:schemeClr>
                </a:solidFill>
              </a:rPr>
              <a:t> de </a:t>
            </a:r>
            <a:r>
              <a:rPr lang="en-CA" sz="1400" dirty="0" err="1">
                <a:solidFill>
                  <a:schemeClr val="tx1">
                    <a:lumMod val="65000"/>
                    <a:lumOff val="35000"/>
                  </a:schemeClr>
                </a:solidFill>
              </a:rPr>
              <a:t>objetos</a:t>
            </a:r>
            <a:endParaRPr lang="en-CA" sz="1400" dirty="0">
              <a:solidFill>
                <a:schemeClr val="tx1">
                  <a:lumMod val="65000"/>
                  <a:lumOff val="35000"/>
                </a:schemeClr>
              </a:solidFill>
            </a:endParaRPr>
          </a:p>
        </p:txBody>
      </p:sp>
      <p:sp>
        <p:nvSpPr>
          <p:cNvPr id="44" name="Rectangle 43"/>
          <p:cNvSpPr/>
          <p:nvPr/>
        </p:nvSpPr>
        <p:spPr>
          <a:xfrm>
            <a:off x="7782014" y="5679182"/>
            <a:ext cx="3546386" cy="784830"/>
          </a:xfrm>
          <a:prstGeom prst="rect">
            <a:avLst/>
          </a:prstGeom>
        </p:spPr>
        <p:txBody>
          <a:bodyPr wrap="square" rtlCol="0">
            <a:spAutoFit/>
          </a:bodyPr>
          <a:lstStyle/>
          <a:p>
            <a:pPr algn="just" rtl="0"/>
            <a:r>
              <a:rPr lang="es-US" sz="1500" spc="-20" dirty="0">
                <a:solidFill>
                  <a:srgbClr val="595959"/>
                </a:solidFill>
              </a:rPr>
              <a:t>Explique la estabilidad del andamio y cómo se utilizan los amarres o los cables de amarre para estabilizarlos.</a:t>
            </a:r>
            <a:endParaRPr lang="id-ID" sz="1500" spc="-20" dirty="0">
              <a:solidFill>
                <a:srgbClr val="595959"/>
              </a:solidFill>
            </a:endParaRPr>
          </a:p>
        </p:txBody>
      </p:sp>
    </p:spTree>
    <p:extLst>
      <p:ext uri="{BB962C8B-B14F-4D97-AF65-F5344CB8AC3E}">
        <p14:creationId xmlns:p14="http://schemas.microsoft.com/office/powerpoint/2010/main" val="29422979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up)">
                                      <p:cBhvr>
                                        <p:cTn id="50" dur="500"/>
                                        <p:tgtEl>
                                          <p:spTgt spid="67"/>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 calcmode="lin" valueType="num">
                                      <p:cBhvr>
                                        <p:cTn id="54" dur="500" fill="hold"/>
                                        <p:tgtEl>
                                          <p:spTgt spid="70"/>
                                        </p:tgtEl>
                                        <p:attrNameLst>
                                          <p:attrName>ppt_w</p:attrName>
                                        </p:attrNameLst>
                                      </p:cBhvr>
                                      <p:tavLst>
                                        <p:tav tm="0">
                                          <p:val>
                                            <p:fltVal val="0"/>
                                          </p:val>
                                        </p:tav>
                                        <p:tav tm="100000">
                                          <p:val>
                                            <p:strVal val="#ppt_w"/>
                                          </p:val>
                                        </p:tav>
                                      </p:tavLst>
                                    </p:anim>
                                    <p:anim calcmode="lin" valueType="num">
                                      <p:cBhvr>
                                        <p:cTn id="55" dur="500" fill="hold"/>
                                        <p:tgtEl>
                                          <p:spTgt spid="70"/>
                                        </p:tgtEl>
                                        <p:attrNameLst>
                                          <p:attrName>ppt_h</p:attrName>
                                        </p:attrNameLst>
                                      </p:cBhvr>
                                      <p:tavLst>
                                        <p:tav tm="0">
                                          <p:val>
                                            <p:fltVal val="0"/>
                                          </p:val>
                                        </p:tav>
                                        <p:tav tm="100000">
                                          <p:val>
                                            <p:strVal val="#ppt_h"/>
                                          </p:val>
                                        </p:tav>
                                      </p:tavLst>
                                    </p:anim>
                                    <p:animEffect transition="in" filter="fade">
                                      <p:cBhvr>
                                        <p:cTn id="56" dur="500"/>
                                        <p:tgtEl>
                                          <p:spTgt spid="70"/>
                                        </p:tgtEl>
                                      </p:cBhvr>
                                    </p:animEffect>
                                  </p:childTnLst>
                                </p:cTn>
                              </p:par>
                            </p:childTnLst>
                          </p:cTn>
                        </p:par>
                        <p:par>
                          <p:cTn id="57" fill="hold">
                            <p:stCondLst>
                              <p:cond delay="5000"/>
                            </p:stCondLst>
                            <p:childTnLst>
                              <p:par>
                                <p:cTn id="58" presetID="22" presetClass="entr" presetSubtype="2" fill="hold"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right)">
                                      <p:cBhvr>
                                        <p:cTn id="60" dur="500"/>
                                        <p:tgtEl>
                                          <p:spTgt spid="71"/>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6000"/>
                            </p:stCondLst>
                            <p:childTnLst>
                              <p:par>
                                <p:cTn id="69" presetID="22" presetClass="entr" presetSubtype="1" fill="hold"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up)">
                                      <p:cBhvr>
                                        <p:cTn id="71" dur="500"/>
                                        <p:tgtEl>
                                          <p:spTgt spid="7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p:cTn id="75" dur="500" fill="hold"/>
                                        <p:tgtEl>
                                          <p:spTgt spid="79"/>
                                        </p:tgtEl>
                                        <p:attrNameLst>
                                          <p:attrName>ppt_w</p:attrName>
                                        </p:attrNameLst>
                                      </p:cBhvr>
                                      <p:tavLst>
                                        <p:tav tm="0">
                                          <p:val>
                                            <p:fltVal val="0"/>
                                          </p:val>
                                        </p:tav>
                                        <p:tav tm="100000">
                                          <p:val>
                                            <p:strVal val="#ppt_w"/>
                                          </p:val>
                                        </p:tav>
                                      </p:tavLst>
                                    </p:anim>
                                    <p:anim calcmode="lin" valueType="num">
                                      <p:cBhvr>
                                        <p:cTn id="76" dur="500" fill="hold"/>
                                        <p:tgtEl>
                                          <p:spTgt spid="79"/>
                                        </p:tgtEl>
                                        <p:attrNameLst>
                                          <p:attrName>ppt_h</p:attrName>
                                        </p:attrNameLst>
                                      </p:cBhvr>
                                      <p:tavLst>
                                        <p:tav tm="0">
                                          <p:val>
                                            <p:fltVal val="0"/>
                                          </p:val>
                                        </p:tav>
                                        <p:tav tm="100000">
                                          <p:val>
                                            <p:strVal val="#ppt_h"/>
                                          </p:val>
                                        </p:tav>
                                      </p:tavLst>
                                    </p:anim>
                                    <p:animEffect transition="in" filter="fade">
                                      <p:cBhvr>
                                        <p:cTn id="77" dur="500"/>
                                        <p:tgtEl>
                                          <p:spTgt spid="79"/>
                                        </p:tgtEl>
                                      </p:cBhvr>
                                    </p:animEffect>
                                  </p:childTnLst>
                                </p:cTn>
                              </p:par>
                            </p:childTnLst>
                          </p:cTn>
                        </p:par>
                        <p:par>
                          <p:cTn id="78" fill="hold">
                            <p:stCondLst>
                              <p:cond delay="7000"/>
                            </p:stCondLst>
                            <p:childTnLst>
                              <p:par>
                                <p:cTn id="79" presetID="22" presetClass="entr" presetSubtype="8" fill="hold" nodeType="after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wipe(left)">
                                      <p:cBhvr>
                                        <p:cTn id="81" dur="500"/>
                                        <p:tgtEl>
                                          <p:spTgt spid="80"/>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par>
                          <p:cTn id="89" fill="hold">
                            <p:stCondLst>
                              <p:cond delay="8000"/>
                            </p:stCondLst>
                            <p:childTnLst>
                              <p:par>
                                <p:cTn id="90" presetID="22" presetClass="entr" presetSubtype="1" fill="hold" nodeType="afterEffect">
                                  <p:stCondLst>
                                    <p:cond delay="0"/>
                                  </p:stCondLst>
                                  <p:childTnLst>
                                    <p:set>
                                      <p:cBhvr>
                                        <p:cTn id="91" dur="1" fill="hold">
                                          <p:stCondLst>
                                            <p:cond delay="0"/>
                                          </p:stCondLst>
                                        </p:cTn>
                                        <p:tgtEl>
                                          <p:spTgt spid="92"/>
                                        </p:tgtEl>
                                        <p:attrNameLst>
                                          <p:attrName>style.visibility</p:attrName>
                                        </p:attrNameLst>
                                      </p:cBhvr>
                                      <p:to>
                                        <p:strVal val="visible"/>
                                      </p:to>
                                    </p:set>
                                    <p:animEffect transition="in" filter="wipe(up)">
                                      <p:cBhvr>
                                        <p:cTn id="9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70" grpId="0" animBg="1"/>
      <p:bldP spid="79" grpId="0" animBg="1"/>
      <p:bldP spid="41" grpId="0"/>
      <p:bldP spid="42" grpId="0"/>
      <p:bldP spid="43" grpId="0"/>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33862" y="680759"/>
            <a:ext cx="10835017" cy="769441"/>
          </a:xfrm>
          <a:prstGeom prst="rect">
            <a:avLst/>
          </a:prstGeom>
          <a:noFill/>
        </p:spPr>
        <p:txBody>
          <a:bodyPr wrap="none" rtlCol="0">
            <a:spAutoFit/>
          </a:bodyPr>
          <a:lstStyle/>
          <a:p>
            <a:pPr rtl="0"/>
            <a:r>
              <a:rPr lang="es-US" sz="4300" cap="all" spc="-20" dirty="0">
                <a:solidFill>
                  <a:schemeClr val="tx2"/>
                </a:solidFill>
                <a:latin typeface="+mj-lt"/>
              </a:rPr>
              <a:t>Muro de la vergüenza de las bases</a:t>
            </a:r>
            <a:endParaRPr lang="en-US" sz="4300" cap="all" spc="-20" dirty="0">
              <a:solidFill>
                <a:schemeClr val="tx2"/>
              </a:solidFill>
              <a:latin typeface="+mj-lt"/>
            </a:endParaRPr>
          </a:p>
        </p:txBody>
      </p:sp>
      <p:pic>
        <p:nvPicPr>
          <p:cNvPr id="5" name="Picture 4" descr="ASW 1 April.jpg"/>
          <p:cNvPicPr>
            <a:picLocks noChangeAspect="1"/>
          </p:cNvPicPr>
          <p:nvPr/>
        </p:nvPicPr>
        <p:blipFill>
          <a:blip r:embed="rId3"/>
          <a:srcRect l="50211"/>
          <a:stretch>
            <a:fillRect/>
          </a:stretch>
        </p:blipFill>
        <p:spPr>
          <a:xfrm>
            <a:off x="170499" y="1600236"/>
            <a:ext cx="1810701" cy="2222464"/>
          </a:xfrm>
          <a:prstGeom prst="rect">
            <a:avLst/>
          </a:prstGeom>
        </p:spPr>
      </p:pic>
      <p:pic>
        <p:nvPicPr>
          <p:cNvPr id="6" name="Picture 5" descr="scaffold_base_7405-L.jpg"/>
          <p:cNvPicPr>
            <a:picLocks noChangeAspect="1"/>
          </p:cNvPicPr>
          <p:nvPr/>
        </p:nvPicPr>
        <p:blipFill>
          <a:blip r:embed="rId4"/>
          <a:srcRect l="45833" b="6852"/>
          <a:stretch>
            <a:fillRect/>
          </a:stretch>
        </p:blipFill>
        <p:spPr>
          <a:xfrm>
            <a:off x="2057400" y="1613519"/>
            <a:ext cx="1701800" cy="2194885"/>
          </a:xfrm>
          <a:prstGeom prst="rect">
            <a:avLst/>
          </a:prstGeom>
        </p:spPr>
      </p:pic>
      <p:pic>
        <p:nvPicPr>
          <p:cNvPr id="8" name="Picture 7" descr="scaffold footing.jpg"/>
          <p:cNvPicPr>
            <a:picLocks noChangeAspect="1"/>
          </p:cNvPicPr>
          <p:nvPr/>
        </p:nvPicPr>
        <p:blipFill>
          <a:blip r:embed="rId5"/>
          <a:stretch>
            <a:fillRect/>
          </a:stretch>
        </p:blipFill>
        <p:spPr>
          <a:xfrm>
            <a:off x="3839222" y="1619827"/>
            <a:ext cx="3209278" cy="2178561"/>
          </a:xfrm>
          <a:prstGeom prst="rect">
            <a:avLst/>
          </a:prstGeom>
        </p:spPr>
      </p:pic>
      <p:pic>
        <p:nvPicPr>
          <p:cNvPr id="13" name="Picture 12" descr="2.jpg"/>
          <p:cNvPicPr>
            <a:picLocks noChangeAspect="1"/>
          </p:cNvPicPr>
          <p:nvPr/>
        </p:nvPicPr>
        <p:blipFill>
          <a:blip r:embed="rId6"/>
          <a:srcRect t="11156"/>
          <a:stretch>
            <a:fillRect/>
          </a:stretch>
        </p:blipFill>
        <p:spPr>
          <a:xfrm>
            <a:off x="7150100" y="1638300"/>
            <a:ext cx="2870200" cy="2158999"/>
          </a:xfrm>
          <a:prstGeom prst="rect">
            <a:avLst/>
          </a:prstGeom>
        </p:spPr>
      </p:pic>
      <p:pic>
        <p:nvPicPr>
          <p:cNvPr id="14" name="Picture 13" descr="622-astable-scaffolding (1).jpg"/>
          <p:cNvPicPr>
            <a:picLocks noChangeAspect="1"/>
          </p:cNvPicPr>
          <p:nvPr/>
        </p:nvPicPr>
        <p:blipFill>
          <a:blip r:embed="rId7"/>
          <a:stretch>
            <a:fillRect/>
          </a:stretch>
        </p:blipFill>
        <p:spPr>
          <a:xfrm>
            <a:off x="158750" y="3873500"/>
            <a:ext cx="4083050" cy="2426498"/>
          </a:xfrm>
          <a:prstGeom prst="rect">
            <a:avLst/>
          </a:prstGeom>
        </p:spPr>
      </p:pic>
      <p:pic>
        <p:nvPicPr>
          <p:cNvPr id="15" name="Picture 14" descr="Hillen2.jpg"/>
          <p:cNvPicPr>
            <a:picLocks noChangeAspect="1"/>
          </p:cNvPicPr>
          <p:nvPr/>
        </p:nvPicPr>
        <p:blipFill>
          <a:blip r:embed="rId8"/>
          <a:stretch>
            <a:fillRect/>
          </a:stretch>
        </p:blipFill>
        <p:spPr>
          <a:xfrm>
            <a:off x="4305300" y="3867150"/>
            <a:ext cx="3213100" cy="2409825"/>
          </a:xfrm>
          <a:prstGeom prst="rect">
            <a:avLst/>
          </a:prstGeom>
        </p:spPr>
      </p:pic>
      <p:pic>
        <p:nvPicPr>
          <p:cNvPr id="16" name="Picture 15" descr="Spotting-Safety-Scaffold-Footing-picture-5.19.jpg"/>
          <p:cNvPicPr>
            <a:picLocks noChangeAspect="1"/>
          </p:cNvPicPr>
          <p:nvPr/>
        </p:nvPicPr>
        <p:blipFill>
          <a:blip r:embed="rId9"/>
          <a:srcRect l="32038"/>
          <a:stretch>
            <a:fillRect/>
          </a:stretch>
        </p:blipFill>
        <p:spPr>
          <a:xfrm>
            <a:off x="10083800" y="1600200"/>
            <a:ext cx="1752600" cy="2213552"/>
          </a:xfrm>
          <a:prstGeom prst="rect">
            <a:avLst/>
          </a:prstGeom>
        </p:spPr>
      </p:pic>
      <p:pic>
        <p:nvPicPr>
          <p:cNvPr id="17" name="Picture 16"/>
          <p:cNvPicPr>
            <a:picLocks noChangeAspect="1"/>
          </p:cNvPicPr>
          <p:nvPr/>
        </p:nvPicPr>
        <p:blipFill>
          <a:blip r:embed="rId10"/>
          <a:srcRect l="36461" t="33753" b="20403"/>
          <a:stretch>
            <a:fillRect/>
          </a:stretch>
        </p:blipFill>
        <p:spPr>
          <a:xfrm>
            <a:off x="7620000" y="3873500"/>
            <a:ext cx="4271434" cy="2311400"/>
          </a:xfrm>
          <a:prstGeom prst="rect">
            <a:avLst/>
          </a:prstGeom>
        </p:spPr>
      </p:pic>
      <p:grpSp>
        <p:nvGrpSpPr>
          <p:cNvPr id="2" name="Group 1">
            <a:extLst>
              <a:ext uri="{FF2B5EF4-FFF2-40B4-BE49-F238E27FC236}">
                <a16:creationId xmlns:a16="http://schemas.microsoft.com/office/drawing/2014/main" id="{2F163FB3-6499-B447-9F14-E4A104BE933A}"/>
              </a:ext>
            </a:extLst>
          </p:cNvPr>
          <p:cNvGrpSpPr/>
          <p:nvPr/>
        </p:nvGrpSpPr>
        <p:grpSpPr>
          <a:xfrm>
            <a:off x="637065" y="203603"/>
            <a:ext cx="5589757" cy="1015597"/>
            <a:chOff x="637065" y="203603"/>
            <a:chExt cx="5589757" cy="1015597"/>
          </a:xfrm>
        </p:grpSpPr>
        <p:sp>
          <p:nvSpPr>
            <p:cNvPr id="12" name="TextBox 11">
              <a:extLst>
                <a:ext uri="{FF2B5EF4-FFF2-40B4-BE49-F238E27FC236}">
                  <a16:creationId xmlns:a16="http://schemas.microsoft.com/office/drawing/2014/main" id="{8C63454B-FEC8-ED42-BD52-FA72E2E6E75E}"/>
                </a:ext>
              </a:extLst>
            </p:cNvPr>
            <p:cNvSpPr txBox="1"/>
            <p:nvPr/>
          </p:nvSpPr>
          <p:spPr>
            <a:xfrm>
              <a:off x="1451622" y="203603"/>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9" name="Picture 18">
              <a:extLst>
                <a:ext uri="{FF2B5EF4-FFF2-40B4-BE49-F238E27FC236}">
                  <a16:creationId xmlns:a16="http://schemas.microsoft.com/office/drawing/2014/main" id="{D62E9E38-1A80-B041-84AA-D08FDC1B40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6" presetClass="emph" presetSubtype="0" fill="remove" nodeType="afterEffect">
                                  <p:stCondLst>
                                    <p:cond delay="0"/>
                                  </p:stCondLst>
                                  <p:childTnLst>
                                    <p:animScale>
                                      <p:cBhvr>
                                        <p:cTn id="18" dur="3000" fill="hold"/>
                                        <p:tgtEl>
                                          <p:spTgt spid="5"/>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6" presetClass="emph" presetSubtype="0" fill="remove" nodeType="afterEffect">
                                  <p:stCondLst>
                                    <p:cond delay="0"/>
                                  </p:stCondLst>
                                  <p:childTnLst>
                                    <p:animScale>
                                      <p:cBhvr>
                                        <p:cTn id="27" dur="3000" fill="hold"/>
                                        <p:tgtEl>
                                          <p:spTgt spid="6"/>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6" presetClass="emph" presetSubtype="0" repeatCount="0" fill="remove" nodeType="afterEffect">
                                  <p:stCondLst>
                                    <p:cond delay="0"/>
                                  </p:stCondLst>
                                  <p:childTnLst>
                                    <p:animScale>
                                      <p:cBhvr>
                                        <p:cTn id="36" dur="3000" fill="hold"/>
                                        <p:tgtEl>
                                          <p:spTgt spid="8"/>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6" presetClass="emph" presetSubtype="0" fill="remove" nodeType="afterEffect">
                                  <p:stCondLst>
                                    <p:cond delay="0"/>
                                  </p:stCondLst>
                                  <p:childTnLst>
                                    <p:animScale>
                                      <p:cBhvr>
                                        <p:cTn id="45" dur="3000" fill="hold"/>
                                        <p:tgtEl>
                                          <p:spTgt spid="13"/>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childTnLst>
                                </p:cTn>
                              </p:par>
                            </p:childTnLst>
                          </p:cTn>
                        </p:par>
                        <p:par>
                          <p:cTn id="52" fill="hold">
                            <p:stCondLst>
                              <p:cond delay="500"/>
                            </p:stCondLst>
                            <p:childTnLst>
                              <p:par>
                                <p:cTn id="53" presetID="6" presetClass="emph" presetSubtype="0" fill="remove" nodeType="afterEffect">
                                  <p:stCondLst>
                                    <p:cond delay="0"/>
                                  </p:stCondLst>
                                  <p:childTnLst>
                                    <p:animScale>
                                      <p:cBhvr>
                                        <p:cTn id="54" dur="3000" fill="hold"/>
                                        <p:tgtEl>
                                          <p:spTgt spid="16"/>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6" presetClass="emph" presetSubtype="0" fill="remove" nodeType="afterEffect">
                                  <p:stCondLst>
                                    <p:cond delay="0"/>
                                  </p:stCondLst>
                                  <p:childTnLst>
                                    <p:animScale>
                                      <p:cBhvr>
                                        <p:cTn id="63" dur="3000" fill="hold"/>
                                        <p:tgtEl>
                                          <p:spTgt spid="14"/>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childTnLst>
                                </p:cTn>
                              </p:par>
                            </p:childTnLst>
                          </p:cTn>
                        </p:par>
                        <p:par>
                          <p:cTn id="70" fill="hold">
                            <p:stCondLst>
                              <p:cond delay="500"/>
                            </p:stCondLst>
                            <p:childTnLst>
                              <p:par>
                                <p:cTn id="71" presetID="6" presetClass="emph" presetSubtype="0" fill="remove" nodeType="afterEffect">
                                  <p:stCondLst>
                                    <p:cond delay="0"/>
                                  </p:stCondLst>
                                  <p:childTnLst>
                                    <p:animScale>
                                      <p:cBhvr>
                                        <p:cTn id="72" dur="3000" fill="hold"/>
                                        <p:tgtEl>
                                          <p:spTgt spid="15"/>
                                        </p:tgtEl>
                                      </p:cBhvr>
                                      <p:by x="150000" y="150000"/>
                                    </p:animScale>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childTnLst>
                                </p:cTn>
                              </p:par>
                            </p:childTnLst>
                          </p:cTn>
                        </p:par>
                        <p:par>
                          <p:cTn id="79" fill="hold">
                            <p:stCondLst>
                              <p:cond delay="500"/>
                            </p:stCondLst>
                            <p:childTnLst>
                              <p:par>
                                <p:cTn id="80" presetID="6" presetClass="emph" presetSubtype="0" fill="remove" nodeType="afterEffect">
                                  <p:stCondLst>
                                    <p:cond delay="0"/>
                                  </p:stCondLst>
                                  <p:childTnLst>
                                    <p:animScale>
                                      <p:cBhvr>
                                        <p:cTn id="81" dur="3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sphalt.jpg"/>
          <p:cNvPicPr>
            <a:picLocks/>
          </p:cNvPicPr>
          <p:nvPr/>
        </p:nvPicPr>
        <p:blipFill>
          <a:blip r:embed="rId3"/>
          <a:srcRect t="-1858" r="27514"/>
          <a:stretch>
            <a:fillRect/>
          </a:stretch>
        </p:blipFill>
        <p:spPr>
          <a:xfrm>
            <a:off x="7159206" y="4312251"/>
            <a:ext cx="2327594" cy="2331948"/>
          </a:xfrm>
          <a:prstGeom prst="rect">
            <a:avLst/>
          </a:prstGeom>
        </p:spPr>
      </p:pic>
      <p:pic>
        <p:nvPicPr>
          <p:cNvPr id="35" name="Picture 34" descr="concrete.jpg"/>
          <p:cNvPicPr>
            <a:picLocks/>
          </p:cNvPicPr>
          <p:nvPr/>
        </p:nvPicPr>
        <p:blipFill>
          <a:blip r:embed="rId4"/>
          <a:stretch>
            <a:fillRect/>
          </a:stretch>
        </p:blipFill>
        <p:spPr>
          <a:xfrm>
            <a:off x="2792668" y="3022600"/>
            <a:ext cx="2321131" cy="2330500"/>
          </a:xfrm>
          <a:prstGeom prst="rect">
            <a:avLst/>
          </a:prstGeom>
        </p:spPr>
      </p:pic>
      <p:sp>
        <p:nvSpPr>
          <p:cNvPr id="52" name="TextBox 51"/>
          <p:cNvSpPr txBox="1"/>
          <p:nvPr/>
        </p:nvSpPr>
        <p:spPr>
          <a:xfrm>
            <a:off x="3069007" y="729735"/>
            <a:ext cx="6054061" cy="830997"/>
          </a:xfrm>
          <a:prstGeom prst="rect">
            <a:avLst/>
          </a:prstGeom>
          <a:noFill/>
        </p:spPr>
        <p:txBody>
          <a:bodyPr wrap="none" rtlCol="0">
            <a:spAutoFit/>
          </a:bodyPr>
          <a:lstStyle/>
          <a:p>
            <a:pPr algn="ctr" rtl="0"/>
            <a:r>
              <a:rPr lang="es-US" sz="4800" cap="all">
                <a:solidFill>
                  <a:schemeClr val="tx2"/>
                </a:solidFill>
                <a:latin typeface="+mj-lt"/>
              </a:rPr>
              <a:t>Superficies del suelo</a:t>
            </a:r>
            <a:endParaRPr lang="en-US" sz="4800" cap="all" dirty="0">
              <a:solidFill>
                <a:schemeClr val="tx2"/>
              </a:solidFill>
              <a:latin typeface="+mj-lt"/>
            </a:endParaRPr>
          </a:p>
        </p:txBody>
      </p:sp>
      <p:grpSp>
        <p:nvGrpSpPr>
          <p:cNvPr id="2" name="Group 28"/>
          <p:cNvGrpSpPr/>
          <p:nvPr/>
        </p:nvGrpSpPr>
        <p:grpSpPr>
          <a:xfrm>
            <a:off x="4978400" y="1879599"/>
            <a:ext cx="2120900" cy="622301"/>
            <a:chOff x="5568818" y="1490121"/>
            <a:chExt cx="1054364" cy="1054364"/>
          </a:xfrm>
          <a:solidFill>
            <a:schemeClr val="tx2">
              <a:alpha val="65000"/>
            </a:schemeClr>
          </a:solidFill>
        </p:grpSpPr>
        <p:sp>
          <p:nvSpPr>
            <p:cNvPr id="19" name="Rectangle 18"/>
            <p:cNvSpPr/>
            <p:nvPr/>
          </p:nvSpPr>
          <p:spPr>
            <a:xfrm>
              <a:off x="5568818" y="1490121"/>
              <a:ext cx="1054364" cy="1054364"/>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0" name="Rectangle 19"/>
            <p:cNvSpPr/>
            <p:nvPr/>
          </p:nvSpPr>
          <p:spPr>
            <a:xfrm>
              <a:off x="5568818" y="2457615"/>
              <a:ext cx="1054364" cy="868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 name="TextBox 4"/>
          <p:cNvSpPr txBox="1"/>
          <p:nvPr/>
        </p:nvSpPr>
        <p:spPr>
          <a:xfrm>
            <a:off x="5110840" y="1933536"/>
            <a:ext cx="1868721" cy="461665"/>
          </a:xfrm>
          <a:prstGeom prst="rect">
            <a:avLst/>
          </a:prstGeom>
          <a:noFill/>
        </p:spPr>
        <p:txBody>
          <a:bodyPr wrap="none" rtlCol="0">
            <a:spAutoFit/>
          </a:bodyPr>
          <a:lstStyle/>
          <a:p>
            <a:pPr algn="ctr" rtl="0"/>
            <a:r>
              <a:rPr lang="es-US" sz="2400">
                <a:solidFill>
                  <a:schemeClr val="bg1"/>
                </a:solidFill>
                <a:latin typeface="+mj-lt"/>
              </a:rPr>
              <a:t>MÁS FUERTE</a:t>
            </a:r>
          </a:p>
        </p:txBody>
      </p:sp>
      <p:cxnSp>
        <p:nvCxnSpPr>
          <p:cNvPr id="7" name="Straight Connector 6"/>
          <p:cNvCxnSpPr/>
          <p:nvPr/>
        </p:nvCxnSpPr>
        <p:spPr>
          <a:xfrm>
            <a:off x="6096000" y="2544485"/>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 name="Group 11"/>
          <p:cNvGrpSpPr/>
          <p:nvPr/>
        </p:nvGrpSpPr>
        <p:grpSpPr>
          <a:xfrm>
            <a:off x="0" y="3961423"/>
            <a:ext cx="2946400" cy="1366576"/>
            <a:chOff x="1979525" y="3587055"/>
            <a:chExt cx="3761169" cy="1366576"/>
          </a:xfrm>
          <a:solidFill>
            <a:schemeClr val="accent1"/>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0" name="Straight Connector 29"/>
          <p:cNvCxnSpPr/>
          <p:nvPr/>
        </p:nvCxnSpPr>
        <p:spPr>
          <a:xfrm>
            <a:off x="6096000" y="4200211"/>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Group 30"/>
          <p:cNvGrpSpPr/>
          <p:nvPr/>
        </p:nvGrpSpPr>
        <p:grpSpPr>
          <a:xfrm flipH="1">
            <a:off x="9319831" y="5267709"/>
            <a:ext cx="3761169" cy="1366576"/>
            <a:chOff x="1979525" y="3587055"/>
            <a:chExt cx="3761169" cy="1366576"/>
          </a:xfrm>
          <a:solidFill>
            <a:schemeClr val="accent2"/>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7" name="Straight Connector 36"/>
          <p:cNvCxnSpPr/>
          <p:nvPr/>
        </p:nvCxnSpPr>
        <p:spPr>
          <a:xfrm>
            <a:off x="6096000" y="5551714"/>
            <a:ext cx="0" cy="1431890"/>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94764" y="3469533"/>
            <a:ext cx="1828145" cy="461665"/>
          </a:xfrm>
          <a:prstGeom prst="rect">
            <a:avLst/>
          </a:prstGeom>
          <a:noFill/>
        </p:spPr>
        <p:txBody>
          <a:bodyPr wrap="none" rtlCol="0">
            <a:spAutoFit/>
          </a:bodyPr>
          <a:lstStyle/>
          <a:p>
            <a:pPr algn="r" rtl="0"/>
            <a:r>
              <a:rPr lang="es-US" sz="2400" cap="all">
                <a:solidFill>
                  <a:srgbClr val="333F50"/>
                </a:solidFill>
                <a:latin typeface="+mj-lt"/>
              </a:rPr>
              <a:t>Hormigón</a:t>
            </a:r>
          </a:p>
        </p:txBody>
      </p:sp>
      <p:sp>
        <p:nvSpPr>
          <p:cNvPr id="63" name="TextBox 62"/>
          <p:cNvSpPr txBox="1"/>
          <p:nvPr/>
        </p:nvSpPr>
        <p:spPr>
          <a:xfrm>
            <a:off x="9539995" y="5566508"/>
            <a:ext cx="2002630" cy="861774"/>
          </a:xfrm>
          <a:prstGeom prst="rect">
            <a:avLst/>
          </a:prstGeom>
          <a:noFill/>
        </p:spPr>
        <p:txBody>
          <a:bodyPr wrap="square" rtlCol="0">
            <a:spAutoFit/>
          </a:bodyPr>
          <a:lstStyle/>
          <a:p>
            <a:pPr algn="ctr" rtl="0"/>
            <a:r>
              <a:rPr lang="es-US" sz="2500">
                <a:solidFill>
                  <a:schemeClr val="bg1"/>
                </a:solidFill>
                <a:cs typeface="Raavi" panose="02000500000000000000" pitchFamily="2"/>
              </a:rPr>
              <a:t>98,000 psf</a:t>
            </a:r>
            <a:endParaRPr lang="fr-CA" sz="2500" dirty="0">
              <a:solidFill>
                <a:schemeClr val="bg1"/>
              </a:solidFill>
              <a:cs typeface="Raavi" panose="02000500000000000000" pitchFamily="2"/>
            </a:endParaRPr>
          </a:p>
          <a:p>
            <a:pPr algn="ctr" rtl="0"/>
            <a:r>
              <a:rPr lang="es-US" sz="2500">
                <a:solidFill>
                  <a:schemeClr val="bg1"/>
                </a:solidFill>
                <a:cs typeface="Raavi" panose="02000500000000000000" pitchFamily="2"/>
              </a:rPr>
              <a:t>4692 kPa</a:t>
            </a:r>
            <a:endParaRPr lang="id-ID" sz="2500" dirty="0">
              <a:solidFill>
                <a:schemeClr val="bg1"/>
              </a:solidFill>
              <a:cs typeface="Raavi" panose="02000500000000000000" pitchFamily="2"/>
            </a:endParaRPr>
          </a:p>
        </p:txBody>
      </p:sp>
      <p:sp>
        <p:nvSpPr>
          <p:cNvPr id="68" name="TextBox 67"/>
          <p:cNvSpPr txBox="1"/>
          <p:nvPr/>
        </p:nvSpPr>
        <p:spPr>
          <a:xfrm>
            <a:off x="9485120" y="4802943"/>
            <a:ext cx="1444777" cy="461665"/>
          </a:xfrm>
          <a:prstGeom prst="rect">
            <a:avLst/>
          </a:prstGeom>
          <a:noFill/>
        </p:spPr>
        <p:txBody>
          <a:bodyPr wrap="none" rtlCol="0">
            <a:spAutoFit/>
          </a:bodyPr>
          <a:lstStyle/>
          <a:p>
            <a:pPr rtl="0"/>
            <a:r>
              <a:rPr lang="es-US" sz="2400" cap="all">
                <a:solidFill>
                  <a:srgbClr val="333F50"/>
                </a:solidFill>
                <a:latin typeface="+mj-lt"/>
              </a:rPr>
              <a:t>Asfalto</a:t>
            </a:r>
          </a:p>
        </p:txBody>
      </p:sp>
      <p:sp>
        <p:nvSpPr>
          <p:cNvPr id="36" name="TextBox 35"/>
          <p:cNvSpPr txBox="1"/>
          <p:nvPr/>
        </p:nvSpPr>
        <p:spPr>
          <a:xfrm>
            <a:off x="419100" y="4140200"/>
            <a:ext cx="1981200" cy="938719"/>
          </a:xfrm>
          <a:prstGeom prst="rect">
            <a:avLst/>
          </a:prstGeom>
          <a:noFill/>
        </p:spPr>
        <p:txBody>
          <a:bodyPr wrap="square" rtlCol="0">
            <a:spAutoFit/>
          </a:bodyPr>
          <a:lstStyle/>
          <a:p>
            <a:pPr rtl="0">
              <a:spcAft>
                <a:spcPts val="600"/>
              </a:spcAft>
            </a:pPr>
            <a:r>
              <a:rPr lang="es-US" sz="2500">
                <a:solidFill>
                  <a:srgbClr val="FFFFFF"/>
                </a:solidFill>
              </a:rPr>
              <a:t>400,000 psf</a:t>
            </a:r>
            <a:endParaRPr lang="en-US" sz="2500" dirty="0">
              <a:solidFill>
                <a:srgbClr val="FFFFFF"/>
              </a:solidFill>
            </a:endParaRPr>
          </a:p>
          <a:p>
            <a:pPr rtl="0">
              <a:spcAft>
                <a:spcPts val="600"/>
              </a:spcAft>
            </a:pPr>
            <a:r>
              <a:rPr lang="es-US" sz="2500">
                <a:solidFill>
                  <a:srgbClr val="FFFFFF"/>
                </a:solidFill>
              </a:rPr>
              <a:t>19,152 kPa</a:t>
            </a:r>
            <a:endParaRPr lang="en-US" sz="2500" dirty="0">
              <a:solidFill>
                <a:srgbClr val="FFFFFF"/>
              </a:solidFill>
            </a:endParaRPr>
          </a:p>
        </p:txBody>
      </p:sp>
      <p:cxnSp>
        <p:nvCxnSpPr>
          <p:cNvPr id="23" name="Straight Connector 22"/>
          <p:cNvCxnSpPr>
            <a:endCxn id="35" idx="3"/>
          </p:cNvCxnSpPr>
          <p:nvPr/>
        </p:nvCxnSpPr>
        <p:spPr>
          <a:xfrm rot="10800000">
            <a:off x="5113800" y="4187850"/>
            <a:ext cx="944101" cy="315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38" idx="1"/>
          </p:cNvCxnSpPr>
          <p:nvPr/>
        </p:nvCxnSpPr>
        <p:spPr>
          <a:xfrm flipV="1">
            <a:off x="6121400" y="5478225"/>
            <a:ext cx="1037806" cy="20875"/>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88322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1000"/>
                                        <p:tgtEl>
                                          <p:spTgt spid="68"/>
                                        </p:tgtEl>
                                      </p:cBhvr>
                                    </p:animEffect>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childTnLst>
                                </p:cTn>
                              </p:par>
                              <p:par>
                                <p:cTn id="54" presetID="22" presetClass="entr" presetSubtype="2"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right)">
                                      <p:cBhvr>
                                        <p:cTn id="56" dur="1000"/>
                                        <p:tgtEl>
                                          <p:spTgt spid="4"/>
                                        </p:tgtEl>
                                      </p:cBhvr>
                                    </p:animEffect>
                                  </p:childTnLst>
                                </p:cTn>
                              </p:par>
                            </p:childTnLst>
                          </p:cTn>
                        </p:par>
                        <p:par>
                          <p:cTn id="57" fill="hold">
                            <p:stCondLst>
                              <p:cond delay="20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48" grpId="0"/>
      <p:bldP spid="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lay.jpg"/>
          <p:cNvPicPr>
            <a:picLocks noChangeAspect="1"/>
          </p:cNvPicPr>
          <p:nvPr/>
        </p:nvPicPr>
        <p:blipFill>
          <a:blip r:embed="rId3"/>
          <a:srcRect l="38827" b="7809"/>
          <a:stretch>
            <a:fillRect/>
          </a:stretch>
        </p:blipFill>
        <p:spPr>
          <a:xfrm>
            <a:off x="6997700" y="4425950"/>
            <a:ext cx="2311399" cy="2324100"/>
          </a:xfrm>
          <a:prstGeom prst="rect">
            <a:avLst/>
          </a:prstGeom>
        </p:spPr>
      </p:pic>
      <p:pic>
        <p:nvPicPr>
          <p:cNvPr id="41" name="Picture 40" descr="gravel.jpg"/>
          <p:cNvPicPr>
            <a:picLocks/>
          </p:cNvPicPr>
          <p:nvPr/>
        </p:nvPicPr>
        <p:blipFill>
          <a:blip r:embed="rId4"/>
          <a:srcRect t="31583" r="61906"/>
          <a:stretch>
            <a:fillRect/>
          </a:stretch>
        </p:blipFill>
        <p:spPr>
          <a:xfrm>
            <a:off x="6983984" y="1358900"/>
            <a:ext cx="2310316" cy="2310956"/>
          </a:xfrm>
          <a:prstGeom prst="rect">
            <a:avLst/>
          </a:prstGeom>
        </p:spPr>
      </p:pic>
      <p:pic>
        <p:nvPicPr>
          <p:cNvPr id="43" name="Picture 42" descr="coarse-sand.jpg"/>
          <p:cNvPicPr>
            <a:picLocks/>
          </p:cNvPicPr>
          <p:nvPr/>
        </p:nvPicPr>
        <p:blipFill>
          <a:blip r:embed="rId5"/>
          <a:srcRect r="43300"/>
          <a:stretch>
            <a:fillRect/>
          </a:stretch>
        </p:blipFill>
        <p:spPr>
          <a:xfrm>
            <a:off x="2948826" y="3149600"/>
            <a:ext cx="2308832" cy="2311400"/>
          </a:xfrm>
          <a:prstGeom prst="rect">
            <a:avLst/>
          </a:prstGeom>
        </p:spPr>
      </p:pic>
      <p:pic>
        <p:nvPicPr>
          <p:cNvPr id="42" name="Picture 41" descr="bedrock.JPG"/>
          <p:cNvPicPr>
            <a:picLocks/>
          </p:cNvPicPr>
          <p:nvPr/>
        </p:nvPicPr>
        <p:blipFill>
          <a:blip r:embed="rId6"/>
          <a:srcRect l="30969" t="12079"/>
          <a:stretch>
            <a:fillRect/>
          </a:stretch>
        </p:blipFill>
        <p:spPr>
          <a:xfrm>
            <a:off x="2772905" y="5097"/>
            <a:ext cx="2362200" cy="2343201"/>
          </a:xfrm>
          <a:prstGeom prst="rect">
            <a:avLst/>
          </a:prstGeom>
        </p:spPr>
      </p:pic>
      <p:cxnSp>
        <p:nvCxnSpPr>
          <p:cNvPr id="7" name="Straight Connector 6"/>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31913" y="442448"/>
            <a:ext cx="1641796" cy="461665"/>
          </a:xfrm>
          <a:prstGeom prst="rect">
            <a:avLst/>
          </a:prstGeom>
          <a:noFill/>
        </p:spPr>
        <p:txBody>
          <a:bodyPr wrap="none" rtlCol="0">
            <a:spAutoFit/>
          </a:bodyPr>
          <a:lstStyle/>
          <a:p>
            <a:pPr algn="r" rtl="0"/>
            <a:r>
              <a:rPr lang="es-US" sz="2400" cap="all">
                <a:solidFill>
                  <a:srgbClr val="333F50"/>
                </a:solidFill>
                <a:latin typeface="+mj-lt"/>
              </a:rPr>
              <a:t>Lecho de roca</a:t>
            </a:r>
          </a:p>
        </p:txBody>
      </p:sp>
      <p:sp>
        <p:nvSpPr>
          <p:cNvPr id="68" name="TextBox 67"/>
          <p:cNvSpPr txBox="1"/>
          <p:nvPr/>
        </p:nvSpPr>
        <p:spPr>
          <a:xfrm>
            <a:off x="9370820" y="1788558"/>
            <a:ext cx="1353255" cy="461665"/>
          </a:xfrm>
          <a:prstGeom prst="rect">
            <a:avLst/>
          </a:prstGeom>
          <a:noFill/>
        </p:spPr>
        <p:txBody>
          <a:bodyPr wrap="none" rtlCol="0">
            <a:spAutoFit/>
          </a:bodyPr>
          <a:lstStyle/>
          <a:p>
            <a:pPr rtl="0"/>
            <a:r>
              <a:rPr lang="es-US" sz="2400" cap="all">
                <a:solidFill>
                  <a:srgbClr val="333F50"/>
                </a:solidFill>
                <a:latin typeface="+mj-lt"/>
              </a:rPr>
              <a:t>Grava</a:t>
            </a:r>
          </a:p>
        </p:txBody>
      </p:sp>
      <p:cxnSp>
        <p:nvCxnSpPr>
          <p:cNvPr id="26" name="Straight Connector 25"/>
          <p:cNvCxnSpPr/>
          <p:nvPr/>
        </p:nvCxnSpPr>
        <p:spPr>
          <a:xfrm>
            <a:off x="6096000" y="29921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96000" y="4363757"/>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96000" y="5706782"/>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29972" y="3580711"/>
            <a:ext cx="2358037" cy="461665"/>
          </a:xfrm>
          <a:prstGeom prst="rect">
            <a:avLst/>
          </a:prstGeom>
          <a:noFill/>
        </p:spPr>
        <p:txBody>
          <a:bodyPr wrap="none" rtlCol="0">
            <a:spAutoFit/>
          </a:bodyPr>
          <a:lstStyle/>
          <a:p>
            <a:pPr algn="r" rtl="0"/>
            <a:r>
              <a:rPr lang="es-US" sz="2400" cap="all">
                <a:solidFill>
                  <a:srgbClr val="333F50"/>
                </a:solidFill>
                <a:latin typeface="+mj-lt"/>
              </a:rPr>
              <a:t>Arena gruesa</a:t>
            </a:r>
          </a:p>
        </p:txBody>
      </p:sp>
      <p:sp>
        <p:nvSpPr>
          <p:cNvPr id="76" name="TextBox 75"/>
          <p:cNvSpPr txBox="1"/>
          <p:nvPr/>
        </p:nvSpPr>
        <p:spPr>
          <a:xfrm>
            <a:off x="9320020" y="4393421"/>
            <a:ext cx="954107" cy="461665"/>
          </a:xfrm>
          <a:prstGeom prst="rect">
            <a:avLst/>
          </a:prstGeom>
          <a:noFill/>
        </p:spPr>
        <p:txBody>
          <a:bodyPr wrap="none" rtlCol="0">
            <a:spAutoFit/>
          </a:bodyPr>
          <a:lstStyle/>
          <a:p>
            <a:pPr rtl="0"/>
            <a:r>
              <a:rPr lang="es-US" sz="2400" cap="all">
                <a:solidFill>
                  <a:srgbClr val="333F50"/>
                </a:solidFill>
                <a:latin typeface="+mj-lt"/>
              </a:rPr>
              <a:t>Arcilla</a:t>
            </a:r>
          </a:p>
        </p:txBody>
      </p:sp>
      <p:grpSp>
        <p:nvGrpSpPr>
          <p:cNvPr id="8" name="Group 7">
            <a:extLst>
              <a:ext uri="{FF2B5EF4-FFF2-40B4-BE49-F238E27FC236}">
                <a16:creationId xmlns:a16="http://schemas.microsoft.com/office/drawing/2014/main" id="{59D36894-E142-BC40-BAF9-F91D5A1D539A}"/>
              </a:ext>
            </a:extLst>
          </p:cNvPr>
          <p:cNvGrpSpPr/>
          <p:nvPr/>
        </p:nvGrpSpPr>
        <p:grpSpPr>
          <a:xfrm>
            <a:off x="0" y="985138"/>
            <a:ext cx="2908594" cy="1366576"/>
            <a:chOff x="0" y="985138"/>
            <a:chExt cx="2908594" cy="1366576"/>
          </a:xfrm>
        </p:grpSpPr>
        <p:grpSp>
          <p:nvGrpSpPr>
            <p:cNvPr id="2" name="Group 11"/>
            <p:cNvGrpSpPr/>
            <p:nvPr/>
          </p:nvGrpSpPr>
          <p:grpSpPr>
            <a:xfrm>
              <a:off x="0" y="985138"/>
              <a:ext cx="2908594" cy="1366576"/>
              <a:chOff x="1979525" y="3587055"/>
              <a:chExt cx="3761169" cy="1366576"/>
            </a:xfrm>
            <a:solidFill>
              <a:schemeClr val="accent3"/>
            </a:solidFill>
          </p:grpSpPr>
          <p:sp>
            <p:nvSpPr>
              <p:cNvPr id="10" name="Rectangle 9"/>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1" name="Isosceles Triangle 1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0" name="TextBox 39"/>
            <p:cNvSpPr txBox="1"/>
            <p:nvPr/>
          </p:nvSpPr>
          <p:spPr>
            <a:xfrm>
              <a:off x="0" y="1146908"/>
              <a:ext cx="2730501" cy="954107"/>
            </a:xfrm>
            <a:prstGeom prst="rect">
              <a:avLst/>
            </a:prstGeom>
            <a:noFill/>
          </p:spPr>
          <p:txBody>
            <a:bodyPr wrap="square" rtlCol="0">
              <a:spAutoFit/>
            </a:bodyPr>
            <a:lstStyle/>
            <a:p>
              <a:pPr algn="ctr" rtl="0"/>
              <a:r>
                <a:rPr lang="es-US" sz="2800" spc="-150">
                  <a:solidFill>
                    <a:schemeClr val="bg1"/>
                  </a:solidFill>
                  <a:cs typeface="Raavi" panose="02000500000000000000" pitchFamily="2"/>
                </a:rPr>
                <a:t>4000-12000 psf</a:t>
              </a:r>
              <a:endParaRPr lang="fr-CA" sz="2800" spc="-150" dirty="0">
                <a:solidFill>
                  <a:schemeClr val="bg1"/>
                </a:solidFill>
                <a:cs typeface="Raavi" panose="02000500000000000000" pitchFamily="2"/>
              </a:endParaRPr>
            </a:p>
            <a:p>
              <a:pPr algn="ctr" rtl="0"/>
              <a:r>
                <a:rPr lang="es-US" sz="2800" spc="-150">
                  <a:solidFill>
                    <a:schemeClr val="bg1"/>
                  </a:solidFill>
                  <a:cs typeface="Raavi" panose="02000500000000000000" pitchFamily="2"/>
                </a:rPr>
                <a:t>191.5 - 574.5 kPa</a:t>
              </a:r>
              <a:endParaRPr lang="id-ID" sz="2800" spc="-150" dirty="0">
                <a:solidFill>
                  <a:schemeClr val="bg1"/>
                </a:solidFill>
                <a:cs typeface="Raavi" panose="02000500000000000000" pitchFamily="2"/>
              </a:endParaRPr>
            </a:p>
          </p:txBody>
        </p:sp>
      </p:grpSp>
      <p:grpSp>
        <p:nvGrpSpPr>
          <p:cNvPr id="9" name="Group 8">
            <a:extLst>
              <a:ext uri="{FF2B5EF4-FFF2-40B4-BE49-F238E27FC236}">
                <a16:creationId xmlns:a16="http://schemas.microsoft.com/office/drawing/2014/main" id="{8D7F5058-D2D3-FB41-81B1-F0A228BDB418}"/>
              </a:ext>
            </a:extLst>
          </p:cNvPr>
          <p:cNvGrpSpPr/>
          <p:nvPr/>
        </p:nvGrpSpPr>
        <p:grpSpPr>
          <a:xfrm>
            <a:off x="9111402" y="2309353"/>
            <a:ext cx="3761169" cy="1366576"/>
            <a:chOff x="9111402" y="2309353"/>
            <a:chExt cx="3761169" cy="1366576"/>
          </a:xfrm>
        </p:grpSpPr>
        <p:grpSp>
          <p:nvGrpSpPr>
            <p:cNvPr id="3" name="Group 30"/>
            <p:cNvGrpSpPr/>
            <p:nvPr/>
          </p:nvGrpSpPr>
          <p:grpSpPr>
            <a:xfrm flipH="1">
              <a:off x="9111402" y="2309353"/>
              <a:ext cx="3761169" cy="1366576"/>
              <a:chOff x="1979525" y="3587055"/>
              <a:chExt cx="3761169" cy="1366576"/>
            </a:xfrm>
            <a:solidFill>
              <a:schemeClr val="accent4"/>
            </a:solidFill>
          </p:grpSpPr>
          <p:sp>
            <p:nvSpPr>
              <p:cNvPr id="32" name="Rectangle 31"/>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33" name="Isosceles Triangle 32"/>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9436099" y="2366108"/>
              <a:ext cx="2730501" cy="1077218"/>
            </a:xfrm>
            <a:prstGeom prst="rect">
              <a:avLst/>
            </a:prstGeom>
            <a:noFill/>
          </p:spPr>
          <p:txBody>
            <a:bodyPr wrap="square" rtlCol="0">
              <a:spAutoFit/>
            </a:bodyPr>
            <a:lstStyle/>
            <a:p>
              <a:pPr algn="ctr" rtl="0"/>
              <a:r>
                <a:rPr lang="es-US" sz="3200">
                  <a:solidFill>
                    <a:schemeClr val="bg1"/>
                  </a:solidFill>
                  <a:latin typeface="+mj-lt"/>
                  <a:cs typeface="Arial"/>
                </a:rPr>
                <a:t>2000 psf</a:t>
              </a:r>
              <a:endParaRPr lang="fr-CA" sz="3200" dirty="0">
                <a:solidFill>
                  <a:schemeClr val="bg1"/>
                </a:solidFill>
                <a:latin typeface="+mj-lt"/>
                <a:cs typeface="Arial"/>
              </a:endParaRPr>
            </a:p>
            <a:p>
              <a:pPr algn="ctr" rtl="0"/>
              <a:r>
                <a:rPr lang="es-US" sz="3200">
                  <a:solidFill>
                    <a:schemeClr val="bg1"/>
                  </a:solidFill>
                  <a:latin typeface="+mj-lt"/>
                  <a:cs typeface="Arial"/>
                </a:rPr>
                <a:t>96 kPa</a:t>
              </a:r>
              <a:endParaRPr lang="id-ID" sz="3200" dirty="0">
                <a:solidFill>
                  <a:schemeClr val="bg1"/>
                </a:solidFill>
                <a:latin typeface="+mj-lt"/>
                <a:cs typeface="Arial"/>
              </a:endParaRPr>
            </a:p>
          </p:txBody>
        </p:sp>
      </p:grpSp>
      <p:grpSp>
        <p:nvGrpSpPr>
          <p:cNvPr id="12" name="Group 11">
            <a:extLst>
              <a:ext uri="{FF2B5EF4-FFF2-40B4-BE49-F238E27FC236}">
                <a16:creationId xmlns:a16="http://schemas.microsoft.com/office/drawing/2014/main" id="{23EBCB91-90C6-C848-A672-FAC96508CECE}"/>
              </a:ext>
            </a:extLst>
          </p:cNvPr>
          <p:cNvGrpSpPr/>
          <p:nvPr/>
        </p:nvGrpSpPr>
        <p:grpSpPr>
          <a:xfrm>
            <a:off x="-88899" y="4095759"/>
            <a:ext cx="3175000" cy="1366576"/>
            <a:chOff x="-88899" y="4059901"/>
            <a:chExt cx="3175000" cy="1366576"/>
          </a:xfrm>
        </p:grpSpPr>
        <p:grpSp>
          <p:nvGrpSpPr>
            <p:cNvPr id="4" name="Group 58"/>
            <p:cNvGrpSpPr/>
            <p:nvPr/>
          </p:nvGrpSpPr>
          <p:grpSpPr>
            <a:xfrm>
              <a:off x="-88899" y="4059901"/>
              <a:ext cx="3175000" cy="1366576"/>
              <a:chOff x="1979525" y="3510855"/>
              <a:chExt cx="3761169" cy="1366576"/>
            </a:xfrm>
            <a:solidFill>
              <a:schemeClr val="accent5"/>
            </a:solidFill>
          </p:grpSpPr>
          <p:sp>
            <p:nvSpPr>
              <p:cNvPr id="60" name="Rectangle 59"/>
              <p:cNvSpPr/>
              <p:nvPr/>
            </p:nvSpPr>
            <p:spPr>
              <a:xfrm>
                <a:off x="1979525" y="3510855"/>
                <a:ext cx="3589292"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1" name="Isosceles Triangle 60"/>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6" name="TextBox 45"/>
            <p:cNvSpPr txBox="1"/>
            <p:nvPr/>
          </p:nvSpPr>
          <p:spPr>
            <a:xfrm>
              <a:off x="254000" y="4207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1500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72 kPa</a:t>
              </a:r>
              <a:endParaRPr lang="id-ID" sz="3200" dirty="0">
                <a:solidFill>
                  <a:schemeClr val="bg1"/>
                </a:solidFill>
                <a:cs typeface="Raavi" panose="02000500000000000000" pitchFamily="2"/>
              </a:endParaRPr>
            </a:p>
          </p:txBody>
        </p:sp>
      </p:grpSp>
      <p:grpSp>
        <p:nvGrpSpPr>
          <p:cNvPr id="13" name="Group 12">
            <a:extLst>
              <a:ext uri="{FF2B5EF4-FFF2-40B4-BE49-F238E27FC236}">
                <a16:creationId xmlns:a16="http://schemas.microsoft.com/office/drawing/2014/main" id="{A5F6BA9A-E780-F246-9408-AE2A2AE057EE}"/>
              </a:ext>
            </a:extLst>
          </p:cNvPr>
          <p:cNvGrpSpPr/>
          <p:nvPr/>
        </p:nvGrpSpPr>
        <p:grpSpPr>
          <a:xfrm>
            <a:off x="9125778" y="4896287"/>
            <a:ext cx="3761169" cy="1366576"/>
            <a:chOff x="9125778" y="4896287"/>
            <a:chExt cx="3761169" cy="1366576"/>
          </a:xfrm>
        </p:grpSpPr>
        <p:grpSp>
          <p:nvGrpSpPr>
            <p:cNvPr id="5" name="Group 61"/>
            <p:cNvGrpSpPr/>
            <p:nvPr/>
          </p:nvGrpSpPr>
          <p:grpSpPr>
            <a:xfrm flipH="1">
              <a:off x="9125778" y="4896287"/>
              <a:ext cx="3761169" cy="1366576"/>
              <a:chOff x="1979525" y="3587055"/>
              <a:chExt cx="3761169" cy="1366576"/>
            </a:xfrm>
            <a:solidFill>
              <a:schemeClr val="accent2"/>
            </a:solidFill>
          </p:grpSpPr>
          <p:sp>
            <p:nvSpPr>
              <p:cNvPr id="64" name="Rectangle 63"/>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65" name="Isosceles Triangle 64"/>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50" name="TextBox 49"/>
            <p:cNvSpPr txBox="1"/>
            <p:nvPr/>
          </p:nvSpPr>
          <p:spPr>
            <a:xfrm>
              <a:off x="9407712" y="5000237"/>
              <a:ext cx="2730501" cy="1077218"/>
            </a:xfrm>
            <a:prstGeom prst="rect">
              <a:avLst/>
            </a:prstGeom>
            <a:noFill/>
          </p:spPr>
          <p:txBody>
            <a:bodyPr wrap="square" rtlCol="0">
              <a:spAutoFit/>
            </a:bodyPr>
            <a:lstStyle/>
            <a:p>
              <a:pPr algn="ctr" rtl="0"/>
              <a:r>
                <a:rPr lang="es-US" sz="3200">
                  <a:solidFill>
                    <a:schemeClr val="bg1"/>
                  </a:solidFill>
                  <a:cs typeface="Arial"/>
                </a:rPr>
                <a:t>0 - 8000 psf</a:t>
              </a:r>
              <a:endParaRPr lang="fr-CA" sz="3200" dirty="0">
                <a:solidFill>
                  <a:schemeClr val="bg1"/>
                </a:solidFill>
                <a:cs typeface="Arial"/>
              </a:endParaRPr>
            </a:p>
            <a:p>
              <a:pPr algn="ctr" rtl="0"/>
              <a:r>
                <a:rPr lang="es-US" sz="3200">
                  <a:solidFill>
                    <a:schemeClr val="bg1"/>
                  </a:solidFill>
                  <a:cs typeface="Arial"/>
                </a:rPr>
                <a:t>4.7 - 383 kPa</a:t>
              </a:r>
              <a:endParaRPr lang="id-ID" sz="3200" dirty="0">
                <a:solidFill>
                  <a:schemeClr val="bg1"/>
                </a:solidFill>
                <a:cs typeface="Arial"/>
              </a:endParaRPr>
            </a:p>
          </p:txBody>
        </p:sp>
      </p:grpSp>
      <p:cxnSp>
        <p:nvCxnSpPr>
          <p:cNvPr id="31" name="Straight Connector 30">
            <a:extLst>
              <a:ext uri="{FF2B5EF4-FFF2-40B4-BE49-F238E27FC236}">
                <a16:creationId xmlns:a16="http://schemas.microsoft.com/office/drawing/2014/main" id="{5067AB07-8AF2-F043-BBAB-03D6F6C3C2AD}"/>
              </a:ext>
            </a:extLst>
          </p:cNvPr>
          <p:cNvCxnSpPr>
            <a:cxnSpLocks/>
          </p:cNvCxnSpPr>
          <p:nvPr/>
        </p:nvCxnSpPr>
        <p:spPr>
          <a:xfrm flipH="1">
            <a:off x="5135105" y="1641890"/>
            <a:ext cx="908742" cy="3788"/>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5FC8102-083A-5A47-9D7D-FD9FB7E34F22}"/>
              </a:ext>
            </a:extLst>
          </p:cNvPr>
          <p:cNvCxnSpPr>
            <a:cxnSpLocks/>
            <a:endCxn id="43" idx="3"/>
          </p:cNvCxnSpPr>
          <p:nvPr/>
        </p:nvCxnSpPr>
        <p:spPr>
          <a:xfrm flipH="1">
            <a:off x="5257658" y="4298443"/>
            <a:ext cx="837664" cy="6857"/>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D34E2AA-FB34-2540-A649-B9607828FC2A}"/>
              </a:ext>
            </a:extLst>
          </p:cNvPr>
          <p:cNvCxnSpPr>
            <a:cxnSpLocks/>
          </p:cNvCxnSpPr>
          <p:nvPr/>
        </p:nvCxnSpPr>
        <p:spPr>
          <a:xfrm flipV="1">
            <a:off x="6095322" y="2954541"/>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1E1E1F3-B3EE-CA47-9DAE-C91FEA742B2F}"/>
              </a:ext>
            </a:extLst>
          </p:cNvPr>
          <p:cNvCxnSpPr>
            <a:cxnSpLocks/>
          </p:cNvCxnSpPr>
          <p:nvPr/>
        </p:nvCxnSpPr>
        <p:spPr>
          <a:xfrm flipV="1">
            <a:off x="6122898" y="5670043"/>
            <a:ext cx="888662" cy="1"/>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DAB1886-7A53-EA4B-BA60-2FCA5169DB19}"/>
              </a:ext>
            </a:extLst>
          </p:cNvPr>
          <p:cNvCxnSpPr>
            <a:cxnSpLocks/>
          </p:cNvCxnSpPr>
          <p:nvPr/>
        </p:nvCxnSpPr>
        <p:spPr>
          <a:xfrm>
            <a:off x="6087041" y="1676493"/>
            <a:ext cx="8282" cy="1260119"/>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3798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childTnLst>
                                </p:cTn>
                              </p:par>
                            </p:childTnLst>
                          </p:cTn>
                        </p:par>
                        <p:par>
                          <p:cTn id="40" fill="hold">
                            <p:stCondLst>
                              <p:cond delay="1500"/>
                            </p:stCondLst>
                            <p:childTnLst>
                              <p:par>
                                <p:cTn id="41" presetID="2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right)">
                                      <p:cBhvr>
                                        <p:cTn id="52" dur="500"/>
                                        <p:tgtEl>
                                          <p:spTgt spid="35"/>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500"/>
                                        <p:tgtEl>
                                          <p:spTgt spid="72"/>
                                        </p:tgtEl>
                                      </p:cBhvr>
                                    </p:animEffect>
                                  </p:childTnLst>
                                </p:cTn>
                              </p:par>
                              <p:par>
                                <p:cTn id="57" presetID="9"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dissolve">
                                      <p:cBhvr>
                                        <p:cTn id="59" dur="500"/>
                                        <p:tgtEl>
                                          <p:spTgt spid="43"/>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up)">
                                      <p:cBhvr>
                                        <p:cTn id="68" dur="500"/>
                                        <p:tgtEl>
                                          <p:spTgt spid="29"/>
                                        </p:tgtEl>
                                      </p:cBhvr>
                                    </p:animEffect>
                                  </p:childTnLst>
                                </p:cTn>
                              </p:par>
                            </p:childTnLst>
                          </p:cTn>
                        </p:par>
                        <p:par>
                          <p:cTn id="69" fill="hold">
                            <p:stCondLst>
                              <p:cond delay="500"/>
                            </p:stCondLst>
                            <p:childTnLst>
                              <p:par>
                                <p:cTn id="70" presetID="22" presetClass="entr" presetSubtype="4" fill="hold"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1000"/>
                                        <p:tgtEl>
                                          <p:spTgt spid="76"/>
                                        </p:tgtEl>
                                      </p:cBhvr>
                                    </p:animEffect>
                                  </p:childTnLst>
                                </p:cTn>
                              </p:par>
                              <p:par>
                                <p:cTn id="77" presetID="10"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childTnLst>
                          </p:cTn>
                        </p:par>
                        <p:par>
                          <p:cTn id="80" fill="hold">
                            <p:stCondLst>
                              <p:cond delay="2000"/>
                            </p:stCondLst>
                            <p:childTnLst>
                              <p:par>
                                <p:cTn id="81" presetID="22" presetClass="entr" presetSubtype="2"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right)">
                                      <p:cBhvr>
                                        <p:cTn id="83" dur="500"/>
                                        <p:tgtEl>
                                          <p:spTgt spid="13"/>
                                        </p:tgtEl>
                                      </p:cBhvr>
                                    </p:animEffect>
                                  </p:childTnLst>
                                </p:cTn>
                              </p:par>
                            </p:childTnLst>
                          </p:cTn>
                        </p:par>
                        <p:par>
                          <p:cTn id="84" fill="hold">
                            <p:stCondLst>
                              <p:cond delay="2500"/>
                            </p:stCondLst>
                            <p:childTnLst>
                              <p:par>
                                <p:cTn id="85" presetID="22" presetClass="entr" presetSubtype="1"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8" grpId="0"/>
      <p:bldP spid="72" grpId="0"/>
      <p:bldP spid="7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Fine Sand.png"/>
          <p:cNvPicPr>
            <a:picLocks/>
          </p:cNvPicPr>
          <p:nvPr/>
        </p:nvPicPr>
        <p:blipFill>
          <a:blip r:embed="rId3"/>
          <a:srcRect t="64185" r="73296"/>
          <a:stretch>
            <a:fillRect/>
          </a:stretch>
        </p:blipFill>
        <p:spPr>
          <a:xfrm>
            <a:off x="2857500" y="546100"/>
            <a:ext cx="2315600" cy="2332600"/>
          </a:xfrm>
          <a:prstGeom prst="rect">
            <a:avLst/>
          </a:prstGeom>
        </p:spPr>
      </p:pic>
      <p:pic>
        <p:nvPicPr>
          <p:cNvPr id="32" name="Picture 31" descr="peat.jpg"/>
          <p:cNvPicPr>
            <a:picLocks/>
          </p:cNvPicPr>
          <p:nvPr/>
        </p:nvPicPr>
        <p:blipFill>
          <a:blip r:embed="rId4"/>
          <a:srcRect l="35000"/>
          <a:stretch>
            <a:fillRect/>
          </a:stretch>
        </p:blipFill>
        <p:spPr>
          <a:xfrm>
            <a:off x="7035800" y="1943100"/>
            <a:ext cx="2333400" cy="2324000"/>
          </a:xfrm>
          <a:prstGeom prst="rect">
            <a:avLst/>
          </a:prstGeom>
        </p:spPr>
      </p:pic>
      <p:grpSp>
        <p:nvGrpSpPr>
          <p:cNvPr id="2" name="Group 20"/>
          <p:cNvGrpSpPr/>
          <p:nvPr/>
        </p:nvGrpSpPr>
        <p:grpSpPr>
          <a:xfrm>
            <a:off x="4927600" y="4674469"/>
            <a:ext cx="2336800" cy="1054364"/>
            <a:chOff x="5568818" y="4268069"/>
            <a:chExt cx="1054364" cy="1054364"/>
          </a:xfrm>
        </p:grpSpPr>
        <p:sp>
          <p:nvSpPr>
            <p:cNvPr id="43" name="Rectangle 42"/>
            <p:cNvSpPr/>
            <p:nvPr/>
          </p:nvSpPr>
          <p:spPr>
            <a:xfrm>
              <a:off x="5568818" y="4268069"/>
              <a:ext cx="1054364" cy="105436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44" name="Rectangle 43"/>
            <p:cNvSpPr/>
            <p:nvPr/>
          </p:nvSpPr>
          <p:spPr>
            <a:xfrm>
              <a:off x="5568818" y="5235563"/>
              <a:ext cx="1054364" cy="8687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45" name="TextBox 44"/>
          <p:cNvSpPr txBox="1"/>
          <p:nvPr/>
        </p:nvSpPr>
        <p:spPr>
          <a:xfrm>
            <a:off x="5344809" y="4914684"/>
            <a:ext cx="1502384" cy="461665"/>
          </a:xfrm>
          <a:prstGeom prst="rect">
            <a:avLst/>
          </a:prstGeom>
          <a:noFill/>
        </p:spPr>
        <p:txBody>
          <a:bodyPr wrap="none" rtlCol="0">
            <a:spAutoFit/>
          </a:bodyPr>
          <a:lstStyle/>
          <a:p>
            <a:pPr algn="ctr" rtl="0"/>
            <a:r>
              <a:rPr lang="es-US" sz="2400" cap="all">
                <a:solidFill>
                  <a:schemeClr val="bg1"/>
                </a:solidFill>
                <a:latin typeface="+mj-lt"/>
              </a:rPr>
              <a:t>MÁS DÉBIL</a:t>
            </a:r>
          </a:p>
        </p:txBody>
      </p:sp>
      <p:cxnSp>
        <p:nvCxnSpPr>
          <p:cNvPr id="46" name="Straight Connector 45"/>
          <p:cNvCxnSpPr/>
          <p:nvPr/>
        </p:nvCxnSpPr>
        <p:spPr>
          <a:xfrm>
            <a:off x="6096000" y="0"/>
            <a:ext cx="0" cy="1645678"/>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096000" y="1655726"/>
            <a:ext cx="0" cy="1306286"/>
          </a:xfrm>
          <a:prstGeom prst="line">
            <a:avLst/>
          </a:prstGeom>
          <a:ln w="12700" cap="flat" cmpd="sng" algn="ctr">
            <a:solidFill>
              <a:srgbClr val="93F300"/>
            </a:solidFill>
            <a:prstDash val="solid"/>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054669" y="950448"/>
            <a:ext cx="1719040" cy="461665"/>
          </a:xfrm>
          <a:prstGeom prst="rect">
            <a:avLst/>
          </a:prstGeom>
          <a:noFill/>
        </p:spPr>
        <p:txBody>
          <a:bodyPr wrap="none" rtlCol="0">
            <a:spAutoFit/>
          </a:bodyPr>
          <a:lstStyle/>
          <a:p>
            <a:pPr algn="r" rtl="0"/>
            <a:r>
              <a:rPr lang="es-US" sz="2400" cap="all">
                <a:solidFill>
                  <a:srgbClr val="333F50"/>
                </a:solidFill>
                <a:latin typeface="+mj-lt"/>
              </a:rPr>
              <a:t>Arena fina</a:t>
            </a:r>
          </a:p>
        </p:txBody>
      </p:sp>
      <p:sp>
        <p:nvSpPr>
          <p:cNvPr id="82" name="TextBox 81"/>
          <p:cNvSpPr txBox="1"/>
          <p:nvPr/>
        </p:nvSpPr>
        <p:spPr>
          <a:xfrm>
            <a:off x="9459720" y="2347358"/>
            <a:ext cx="881371" cy="461665"/>
          </a:xfrm>
          <a:prstGeom prst="rect">
            <a:avLst/>
          </a:prstGeom>
          <a:noFill/>
        </p:spPr>
        <p:txBody>
          <a:bodyPr wrap="none" rtlCol="0">
            <a:spAutoFit/>
          </a:bodyPr>
          <a:lstStyle/>
          <a:p>
            <a:pPr rtl="0"/>
            <a:r>
              <a:rPr lang="es-US" sz="2400" cap="all">
                <a:solidFill>
                  <a:srgbClr val="333F50"/>
                </a:solidFill>
                <a:latin typeface="+mj-lt"/>
              </a:rPr>
              <a:t>Turba</a:t>
            </a:r>
          </a:p>
        </p:txBody>
      </p:sp>
      <p:cxnSp>
        <p:nvCxnSpPr>
          <p:cNvPr id="85" name="Straight Connector 84"/>
          <p:cNvCxnSpPr>
            <a:endCxn id="43" idx="0"/>
          </p:cNvCxnSpPr>
          <p:nvPr/>
        </p:nvCxnSpPr>
        <p:spPr>
          <a:xfrm rot="5400000">
            <a:off x="5254844" y="3833313"/>
            <a:ext cx="1682312" cy="1588"/>
          </a:xfrm>
          <a:prstGeom prst="line">
            <a:avLst/>
          </a:prstGeom>
          <a:ln w="19050" cap="flat" cmpd="sng" algn="ctr">
            <a:solidFill>
              <a:srgbClr val="93F3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618BACC-0E6A-6540-8A5F-4227FAC35273}"/>
              </a:ext>
            </a:extLst>
          </p:cNvPr>
          <p:cNvGrpSpPr/>
          <p:nvPr/>
        </p:nvGrpSpPr>
        <p:grpSpPr>
          <a:xfrm>
            <a:off x="-725575" y="1516296"/>
            <a:ext cx="3761169" cy="1366576"/>
            <a:chOff x="-725575" y="1480438"/>
            <a:chExt cx="3761169" cy="1366576"/>
          </a:xfrm>
        </p:grpSpPr>
        <p:grpSp>
          <p:nvGrpSpPr>
            <p:cNvPr id="3" name="Group 49"/>
            <p:cNvGrpSpPr/>
            <p:nvPr/>
          </p:nvGrpSpPr>
          <p:grpSpPr>
            <a:xfrm>
              <a:off x="-725575" y="1480438"/>
              <a:ext cx="3761169" cy="1366576"/>
              <a:chOff x="1979525" y="3587055"/>
              <a:chExt cx="3761169" cy="1366576"/>
            </a:xfrm>
            <a:solidFill>
              <a:schemeClr val="accent3"/>
            </a:solidFill>
          </p:grpSpPr>
          <p:sp>
            <p:nvSpPr>
              <p:cNvPr id="51" name="Rectangle 50"/>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2" name="Isosceles Triangle 51"/>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19" name="TextBox 18"/>
            <p:cNvSpPr txBox="1"/>
            <p:nvPr/>
          </p:nvSpPr>
          <p:spPr>
            <a:xfrm>
              <a:off x="0" y="16295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1000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48 kPa</a:t>
              </a:r>
              <a:endParaRPr lang="id-ID" sz="3200" dirty="0">
                <a:solidFill>
                  <a:schemeClr val="bg1"/>
                </a:solidFill>
                <a:cs typeface="Raavi" panose="02000500000000000000" pitchFamily="2"/>
              </a:endParaRPr>
            </a:p>
          </p:txBody>
        </p:sp>
      </p:grpSp>
      <p:grpSp>
        <p:nvGrpSpPr>
          <p:cNvPr id="7" name="Group 6">
            <a:extLst>
              <a:ext uri="{FF2B5EF4-FFF2-40B4-BE49-F238E27FC236}">
                <a16:creationId xmlns:a16="http://schemas.microsoft.com/office/drawing/2014/main" id="{FA82B331-3073-274C-B657-17855D0D1B40}"/>
              </a:ext>
            </a:extLst>
          </p:cNvPr>
          <p:cNvGrpSpPr/>
          <p:nvPr/>
        </p:nvGrpSpPr>
        <p:grpSpPr>
          <a:xfrm>
            <a:off x="9207499" y="2913724"/>
            <a:ext cx="3430676" cy="1366576"/>
            <a:chOff x="9207499" y="2913724"/>
            <a:chExt cx="3430676" cy="1366576"/>
          </a:xfrm>
        </p:grpSpPr>
        <p:grpSp>
          <p:nvGrpSpPr>
            <p:cNvPr id="4" name="Group 53"/>
            <p:cNvGrpSpPr/>
            <p:nvPr/>
          </p:nvGrpSpPr>
          <p:grpSpPr>
            <a:xfrm flipH="1">
              <a:off x="9207499" y="2913724"/>
              <a:ext cx="3430676" cy="1366576"/>
              <a:chOff x="1979525" y="3587055"/>
              <a:chExt cx="3761169" cy="1366576"/>
            </a:xfrm>
            <a:solidFill>
              <a:schemeClr val="accent4"/>
            </a:solidFill>
          </p:grpSpPr>
          <p:sp>
            <p:nvSpPr>
              <p:cNvPr id="55" name="Rectangle 54"/>
              <p:cNvSpPr/>
              <p:nvPr/>
            </p:nvSpPr>
            <p:spPr>
              <a:xfrm>
                <a:off x="1979525" y="3587055"/>
                <a:ext cx="3589293" cy="13665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56" name="Isosceles Triangle 55"/>
              <p:cNvSpPr/>
              <p:nvPr/>
            </p:nvSpPr>
            <p:spPr>
              <a:xfrm rot="5400000">
                <a:off x="5518366" y="4183668"/>
                <a:ext cx="271305" cy="1733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sp>
          <p:nvSpPr>
            <p:cNvPr id="20" name="TextBox 19"/>
            <p:cNvSpPr txBox="1"/>
            <p:nvPr/>
          </p:nvSpPr>
          <p:spPr>
            <a:xfrm>
              <a:off x="9461499" y="3064608"/>
              <a:ext cx="2730501" cy="1077218"/>
            </a:xfrm>
            <a:prstGeom prst="rect">
              <a:avLst/>
            </a:prstGeom>
            <a:noFill/>
          </p:spPr>
          <p:txBody>
            <a:bodyPr wrap="square" rtlCol="0">
              <a:spAutoFit/>
            </a:bodyPr>
            <a:lstStyle/>
            <a:p>
              <a:pPr algn="ctr" rtl="0"/>
              <a:r>
                <a:rPr lang="es-US" sz="3200">
                  <a:solidFill>
                    <a:schemeClr val="bg1"/>
                  </a:solidFill>
                  <a:cs typeface="Raavi" panose="02000500000000000000" pitchFamily="2"/>
                </a:rPr>
                <a:t>0-400 psf</a:t>
              </a:r>
              <a:endParaRPr lang="fr-CA" sz="3200" dirty="0">
                <a:solidFill>
                  <a:schemeClr val="bg1"/>
                </a:solidFill>
                <a:cs typeface="Raavi" panose="02000500000000000000" pitchFamily="2"/>
              </a:endParaRPr>
            </a:p>
            <a:p>
              <a:pPr algn="ctr" rtl="0"/>
              <a:r>
                <a:rPr lang="es-US" sz="3200">
                  <a:solidFill>
                    <a:schemeClr val="bg1"/>
                  </a:solidFill>
                  <a:cs typeface="Raavi" panose="02000500000000000000" pitchFamily="2"/>
                </a:rPr>
                <a:t>0 - 19 kPa</a:t>
              </a:r>
              <a:endParaRPr lang="id-ID" sz="3200" dirty="0">
                <a:solidFill>
                  <a:schemeClr val="bg1"/>
                </a:solidFill>
                <a:cs typeface="Raavi" panose="02000500000000000000" pitchFamily="2"/>
              </a:endParaRPr>
            </a:p>
          </p:txBody>
        </p:sp>
      </p:grpSp>
      <p:cxnSp>
        <p:nvCxnSpPr>
          <p:cNvPr id="21" name="Straight Connector 20">
            <a:extLst>
              <a:ext uri="{FF2B5EF4-FFF2-40B4-BE49-F238E27FC236}">
                <a16:creationId xmlns:a16="http://schemas.microsoft.com/office/drawing/2014/main" id="{6F006F25-DC3B-E94F-8134-2372445A6B43}"/>
              </a:ext>
            </a:extLst>
          </p:cNvPr>
          <p:cNvCxnSpPr>
            <a:cxnSpLocks/>
          </p:cNvCxnSpPr>
          <p:nvPr/>
        </p:nvCxnSpPr>
        <p:spPr>
          <a:xfrm flipH="1">
            <a:off x="5173100" y="1645678"/>
            <a:ext cx="868317" cy="0"/>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561696C-0B8C-DC40-8095-82B889A183EF}"/>
              </a:ext>
            </a:extLst>
          </p:cNvPr>
          <p:cNvCxnSpPr>
            <a:cxnSpLocks/>
          </p:cNvCxnSpPr>
          <p:nvPr/>
        </p:nvCxnSpPr>
        <p:spPr>
          <a:xfrm>
            <a:off x="6154878" y="2952530"/>
            <a:ext cx="880129" cy="9482"/>
          </a:xfrm>
          <a:prstGeom prst="line">
            <a:avLst/>
          </a:prstGeom>
          <a:ln w="12700" cap="flat" cmpd="sng" algn="ctr">
            <a:solidFill>
              <a:srgbClr val="93F3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38785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10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500"/>
                                        <p:tgtEl>
                                          <p:spTgt spid="82"/>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childTnLst>
                                </p:cTn>
                              </p:par>
                            </p:childTnLst>
                          </p:cTn>
                        </p:par>
                        <p:par>
                          <p:cTn id="39" fill="hold">
                            <p:stCondLst>
                              <p:cond delay="2000"/>
                            </p:stCondLst>
                            <p:childTnLst>
                              <p:par>
                                <p:cTn id="40" presetID="22" presetClass="entr" presetSubtype="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right)">
                                      <p:cBhvr>
                                        <p:cTn id="42" dur="1000"/>
                                        <p:tgtEl>
                                          <p:spTgt spid="7"/>
                                        </p:tgtEl>
                                      </p:cBhvr>
                                    </p:animEffect>
                                  </p:childTnLst>
                                </p:cTn>
                              </p:par>
                              <p:par>
                                <p:cTn id="43" presetID="22" presetClass="entr" presetSubtype="1"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up)">
                                      <p:cBhvr>
                                        <p:cTn id="45" dur="500"/>
                                        <p:tgtEl>
                                          <p:spTgt spid="85"/>
                                        </p:tgtEl>
                                      </p:cBhvr>
                                    </p:animEffect>
                                  </p:childTnLst>
                                </p:cTn>
                              </p:par>
                            </p:childTnLst>
                          </p:cTn>
                        </p:par>
                        <p:par>
                          <p:cTn id="46" fill="hold">
                            <p:stCondLst>
                              <p:cond delay="3000"/>
                            </p:stCondLst>
                            <p:childTnLst>
                              <p:par>
                                <p:cTn id="47" presetID="22" presetClass="entr" presetSubtype="1"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1000"/>
                                        <p:tgtEl>
                                          <p:spTgt spid="2"/>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7" grpId="0"/>
      <p:bldP spid="8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375"/>
          <p:cNvSpPr txBox="1"/>
          <p:nvPr/>
        </p:nvSpPr>
        <p:spPr>
          <a:xfrm>
            <a:off x="1592540" y="680759"/>
            <a:ext cx="9007093" cy="830997"/>
          </a:xfrm>
          <a:prstGeom prst="rect">
            <a:avLst/>
          </a:prstGeom>
          <a:noFill/>
        </p:spPr>
        <p:txBody>
          <a:bodyPr wrap="none" rtlCol="0">
            <a:spAutoFit/>
          </a:bodyPr>
          <a:lstStyle/>
          <a:p>
            <a:pPr algn="ctr" rtl="0"/>
            <a:r>
              <a:rPr lang="es-US" sz="4800">
                <a:solidFill>
                  <a:schemeClr val="tx2"/>
                </a:solidFill>
                <a:latin typeface="+mj-lt"/>
              </a:rPr>
              <a:t>BASES DESAFIANTES</a:t>
            </a:r>
            <a:endParaRPr lang="en-US" sz="4800" dirty="0">
              <a:solidFill>
                <a:schemeClr val="tx2"/>
              </a:solidFill>
              <a:latin typeface="+mj-lt"/>
            </a:endParaRPr>
          </a:p>
        </p:txBody>
      </p:sp>
      <p:pic>
        <p:nvPicPr>
          <p:cNvPr id="23" name="Picture 22"/>
          <p:cNvPicPr>
            <a:picLocks noChangeAspect="1"/>
          </p:cNvPicPr>
          <p:nvPr/>
        </p:nvPicPr>
        <p:blipFill>
          <a:blip r:embed="rId3"/>
          <a:stretch>
            <a:fillRect/>
          </a:stretch>
        </p:blipFill>
        <p:spPr>
          <a:xfrm>
            <a:off x="-85726" y="2376386"/>
            <a:ext cx="318464" cy="5576220"/>
          </a:xfrm>
          <a:prstGeom prst="rect">
            <a:avLst/>
          </a:prstGeom>
        </p:spPr>
      </p:pic>
      <p:sp>
        <p:nvSpPr>
          <p:cNvPr id="256" name="Rectangle 255"/>
          <p:cNvSpPr/>
          <p:nvPr/>
        </p:nvSpPr>
        <p:spPr>
          <a:xfrm>
            <a:off x="101600" y="4381788"/>
            <a:ext cx="1805060" cy="1138773"/>
          </a:xfrm>
          <a:prstGeom prst="rect">
            <a:avLst/>
          </a:prstGeom>
        </p:spPr>
        <p:txBody>
          <a:bodyPr wrap="square" rtlCol="0">
            <a:spAutoFit/>
          </a:bodyPr>
          <a:lstStyle/>
          <a:p>
            <a:pPr rtl="0"/>
            <a:r>
              <a:rPr lang="es-US" sz="1700" dirty="0">
                <a:solidFill>
                  <a:schemeClr val="tx1">
                    <a:lumMod val="65000"/>
                    <a:lumOff val="35000"/>
                  </a:schemeClr>
                </a:solidFill>
              </a:rPr>
              <a:t>debe estar bien compactado y nivelado</a:t>
            </a:r>
            <a:endParaRPr lang="id-ID" sz="1700" dirty="0">
              <a:solidFill>
                <a:schemeClr val="tx1">
                  <a:lumMod val="65000"/>
                  <a:lumOff val="35000"/>
                </a:schemeClr>
              </a:solidFill>
            </a:endParaRPr>
          </a:p>
        </p:txBody>
      </p:sp>
      <p:sp>
        <p:nvSpPr>
          <p:cNvPr id="199" name="Rectangle 198"/>
          <p:cNvSpPr/>
          <p:nvPr/>
        </p:nvSpPr>
        <p:spPr>
          <a:xfrm>
            <a:off x="2134746" y="4305588"/>
            <a:ext cx="1805060" cy="1400383"/>
          </a:xfrm>
          <a:prstGeom prst="rect">
            <a:avLst/>
          </a:prstGeom>
        </p:spPr>
        <p:txBody>
          <a:bodyPr wrap="square" rtlCol="0">
            <a:spAutoFit/>
          </a:bodyPr>
          <a:lstStyle/>
          <a:p>
            <a:pPr rtl="0"/>
            <a:r>
              <a:rPr lang="es-US" sz="1700" dirty="0">
                <a:solidFill>
                  <a:srgbClr val="595959"/>
                </a:solidFill>
              </a:rPr>
              <a:t>reemplazar con grava compactada o piedra triturada </a:t>
            </a:r>
            <a:endParaRPr lang="id-ID" sz="1700" dirty="0">
              <a:solidFill>
                <a:srgbClr val="595959"/>
              </a:solidFill>
            </a:endParaRPr>
          </a:p>
        </p:txBody>
      </p:sp>
      <p:sp>
        <p:nvSpPr>
          <p:cNvPr id="201" name="Rectangle 200"/>
          <p:cNvSpPr/>
          <p:nvPr/>
        </p:nvSpPr>
        <p:spPr>
          <a:xfrm>
            <a:off x="4138298" y="3835180"/>
            <a:ext cx="1992754" cy="1923604"/>
          </a:xfrm>
          <a:prstGeom prst="rect">
            <a:avLst/>
          </a:prstGeom>
        </p:spPr>
        <p:txBody>
          <a:bodyPr wrap="square" rtlCol="0">
            <a:spAutoFit/>
          </a:bodyPr>
          <a:lstStyle/>
          <a:p>
            <a:pPr rtl="0"/>
            <a:r>
              <a:rPr lang="es-US" sz="1700" dirty="0">
                <a:solidFill>
                  <a:srgbClr val="595959"/>
                </a:solidFill>
              </a:rPr>
              <a:t>colocar el andamio lo suficientemente atrás para evitar el asentamiento </a:t>
            </a:r>
            <a:br>
              <a:rPr lang="es-US" sz="1700" dirty="0">
                <a:solidFill>
                  <a:srgbClr val="595959"/>
                </a:solidFill>
              </a:rPr>
            </a:br>
            <a:r>
              <a:rPr lang="es-US" sz="1700" dirty="0">
                <a:solidFill>
                  <a:srgbClr val="595959"/>
                </a:solidFill>
              </a:rPr>
              <a:t>o la falla del terraplén</a:t>
            </a:r>
          </a:p>
        </p:txBody>
      </p:sp>
      <p:sp>
        <p:nvSpPr>
          <p:cNvPr id="233" name="Rectangle 232"/>
          <p:cNvSpPr/>
          <p:nvPr/>
        </p:nvSpPr>
        <p:spPr>
          <a:xfrm>
            <a:off x="6268850" y="3588800"/>
            <a:ext cx="1992754" cy="2246769"/>
          </a:xfrm>
          <a:prstGeom prst="rect">
            <a:avLst/>
          </a:prstGeom>
        </p:spPr>
        <p:txBody>
          <a:bodyPr wrap="square" rtlCol="0">
            <a:spAutoFit/>
          </a:bodyPr>
          <a:lstStyle/>
          <a:p>
            <a:pPr rtl="0"/>
            <a:r>
              <a:rPr lang="es-US" sz="1700" dirty="0">
                <a:solidFill>
                  <a:srgbClr val="595959"/>
                </a:solidFill>
              </a:rPr>
              <a:t>Excavar y reemplazar con material compactado y utilizar grandes durmientes</a:t>
            </a:r>
          </a:p>
          <a:p>
            <a:pPr rtl="0"/>
            <a:r>
              <a:rPr lang="es-US" sz="1700" dirty="0">
                <a:solidFill>
                  <a:srgbClr val="595959"/>
                </a:solidFill>
              </a:rPr>
              <a:t>para distribuir la carga</a:t>
            </a:r>
          </a:p>
        </p:txBody>
      </p:sp>
      <p:sp>
        <p:nvSpPr>
          <p:cNvPr id="237" name="Rectangle 236"/>
          <p:cNvSpPr/>
          <p:nvPr/>
        </p:nvSpPr>
        <p:spPr>
          <a:xfrm>
            <a:off x="8356227" y="3420180"/>
            <a:ext cx="1992754" cy="2185214"/>
          </a:xfrm>
          <a:prstGeom prst="rect">
            <a:avLst/>
          </a:prstGeom>
        </p:spPr>
        <p:txBody>
          <a:bodyPr wrap="square" rtlCol="0">
            <a:spAutoFit/>
          </a:bodyPr>
          <a:lstStyle/>
          <a:p>
            <a:pPr rtl="0"/>
            <a:r>
              <a:rPr lang="es-US" sz="1700" dirty="0">
                <a:solidFill>
                  <a:srgbClr val="595959"/>
                </a:solidFill>
              </a:rPr>
              <a:t>excavar y </a:t>
            </a:r>
            <a:br>
              <a:rPr lang="es-US" sz="1700" dirty="0">
                <a:solidFill>
                  <a:srgbClr val="595959"/>
                </a:solidFill>
              </a:rPr>
            </a:br>
            <a:r>
              <a:rPr lang="es-US" sz="1700" dirty="0">
                <a:solidFill>
                  <a:srgbClr val="595959"/>
                </a:solidFill>
              </a:rPr>
              <a:t>nivelar el área de la durmiente cortando 'escalones' </a:t>
            </a:r>
            <a:br>
              <a:rPr lang="es-US" sz="1700" dirty="0">
                <a:solidFill>
                  <a:srgbClr val="595959"/>
                </a:solidFill>
              </a:rPr>
            </a:br>
            <a:r>
              <a:rPr lang="es-US" sz="1700" dirty="0">
                <a:solidFill>
                  <a:srgbClr val="595959"/>
                </a:solidFill>
              </a:rPr>
              <a:t>de 450 mm </a:t>
            </a:r>
            <a:br>
              <a:rPr lang="es-US" sz="1700" dirty="0">
                <a:solidFill>
                  <a:srgbClr val="595959"/>
                </a:solidFill>
              </a:rPr>
            </a:br>
            <a:r>
              <a:rPr lang="es-US" sz="1700" dirty="0">
                <a:solidFill>
                  <a:srgbClr val="595959"/>
                </a:solidFill>
              </a:rPr>
              <a:t>(18 pulgadas) </a:t>
            </a:r>
            <a:br>
              <a:rPr lang="es-US" sz="1700" dirty="0">
                <a:solidFill>
                  <a:srgbClr val="595959"/>
                </a:solidFill>
              </a:rPr>
            </a:br>
            <a:r>
              <a:rPr lang="es-US" sz="1700" dirty="0">
                <a:solidFill>
                  <a:srgbClr val="595959"/>
                </a:solidFill>
              </a:rPr>
              <a:t>al suelo</a:t>
            </a:r>
          </a:p>
        </p:txBody>
      </p:sp>
      <p:sp>
        <p:nvSpPr>
          <p:cNvPr id="243" name="Rectangle 242"/>
          <p:cNvSpPr/>
          <p:nvPr/>
        </p:nvSpPr>
        <p:spPr>
          <a:xfrm>
            <a:off x="10300484" y="3042193"/>
            <a:ext cx="1992754" cy="2246769"/>
          </a:xfrm>
          <a:prstGeom prst="rect">
            <a:avLst/>
          </a:prstGeom>
        </p:spPr>
        <p:txBody>
          <a:bodyPr wrap="square" rtlCol="0">
            <a:spAutoFit/>
          </a:bodyPr>
          <a:lstStyle/>
          <a:p>
            <a:pPr rtl="0"/>
            <a:r>
              <a:rPr lang="es-US" sz="1700" dirty="0">
                <a:solidFill>
                  <a:srgbClr val="595959"/>
                </a:solidFill>
              </a:rPr>
              <a:t>la distancia entre la durmiente y el borde del </a:t>
            </a:r>
            <a:br>
              <a:rPr lang="es-US" sz="1700" dirty="0">
                <a:solidFill>
                  <a:srgbClr val="595959"/>
                </a:solidFill>
              </a:rPr>
            </a:br>
            <a:r>
              <a:rPr lang="es-US" sz="1700" dirty="0">
                <a:solidFill>
                  <a:srgbClr val="595959"/>
                </a:solidFill>
              </a:rPr>
              <a:t>banco debe </a:t>
            </a:r>
            <a:br>
              <a:rPr lang="es-US" sz="1700" dirty="0">
                <a:solidFill>
                  <a:srgbClr val="595959"/>
                </a:solidFill>
              </a:rPr>
            </a:br>
            <a:r>
              <a:rPr lang="es-US" sz="1700" dirty="0">
                <a:solidFill>
                  <a:srgbClr val="595959"/>
                </a:solidFill>
              </a:rPr>
              <a:t>ser al menos igual a la altura del banco.</a:t>
            </a:r>
          </a:p>
        </p:txBody>
      </p:sp>
      <p:grpSp>
        <p:nvGrpSpPr>
          <p:cNvPr id="44" name="Group 43">
            <a:extLst>
              <a:ext uri="{FF2B5EF4-FFF2-40B4-BE49-F238E27FC236}">
                <a16:creationId xmlns:a16="http://schemas.microsoft.com/office/drawing/2014/main" id="{4473CED1-21E9-104E-AB20-3C9635FCE0E2}"/>
              </a:ext>
            </a:extLst>
          </p:cNvPr>
          <p:cNvGrpSpPr/>
          <p:nvPr/>
        </p:nvGrpSpPr>
        <p:grpSpPr>
          <a:xfrm>
            <a:off x="1077" y="2248485"/>
            <a:ext cx="2345889" cy="5704121"/>
            <a:chOff x="-393370" y="2248485"/>
            <a:chExt cx="2345889" cy="5704121"/>
          </a:xfrm>
        </p:grpSpPr>
        <p:sp>
          <p:nvSpPr>
            <p:cNvPr id="9" name="Freeform 11"/>
            <p:cNvSpPr>
              <a:spLocks/>
            </p:cNvSpPr>
            <p:nvPr/>
          </p:nvSpPr>
          <p:spPr bwMode="auto">
            <a:xfrm>
              <a:off x="1773458"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1" name="Group 348"/>
            <p:cNvGrpSpPr/>
            <p:nvPr/>
          </p:nvGrpSpPr>
          <p:grpSpPr>
            <a:xfrm>
              <a:off x="1773458" y="6203320"/>
              <a:ext cx="179061" cy="678367"/>
              <a:chOff x="1970683" y="6203320"/>
              <a:chExt cx="179061" cy="678367"/>
            </a:xfrm>
          </p:grpSpPr>
          <p:sp>
            <p:nvSpPr>
              <p:cNvPr id="15" name="Freeform 17"/>
              <p:cNvSpPr>
                <a:spLocks/>
              </p:cNvSpPr>
              <p:nvPr/>
            </p:nvSpPr>
            <p:spPr bwMode="auto">
              <a:xfrm>
                <a:off x="1970683"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23"/>
              <p:cNvSpPr>
                <a:spLocks/>
              </p:cNvSpPr>
              <p:nvPr/>
            </p:nvSpPr>
            <p:spPr bwMode="auto">
              <a:xfrm>
                <a:off x="1970683"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8" name="Group 37">
              <a:extLst>
                <a:ext uri="{FF2B5EF4-FFF2-40B4-BE49-F238E27FC236}">
                  <a16:creationId xmlns:a16="http://schemas.microsoft.com/office/drawing/2014/main" id="{053F60AC-9B99-854A-8DB1-003B079C33EF}"/>
                </a:ext>
              </a:extLst>
            </p:cNvPr>
            <p:cNvGrpSpPr/>
            <p:nvPr/>
          </p:nvGrpSpPr>
          <p:grpSpPr>
            <a:xfrm>
              <a:off x="-393370" y="2248485"/>
              <a:ext cx="2183166" cy="5704121"/>
              <a:chOff x="-16855" y="2248485"/>
              <a:chExt cx="2183166" cy="5704121"/>
            </a:xfrm>
          </p:grpSpPr>
          <p:pic>
            <p:nvPicPr>
              <p:cNvPr id="126" name="Picture 125"/>
              <p:cNvPicPr>
                <a:picLocks noChangeAspect="1"/>
              </p:cNvPicPr>
              <p:nvPr/>
            </p:nvPicPr>
            <p:blipFill>
              <a:blip r:embed="rId3"/>
              <a:stretch>
                <a:fillRect/>
              </a:stretch>
            </p:blipFill>
            <p:spPr>
              <a:xfrm>
                <a:off x="1803666" y="2376386"/>
                <a:ext cx="318464" cy="5576220"/>
              </a:xfrm>
              <a:prstGeom prst="rect">
                <a:avLst/>
              </a:prstGeom>
            </p:spPr>
          </p:pic>
          <p:grpSp>
            <p:nvGrpSpPr>
              <p:cNvPr id="32" name="Group 31">
                <a:extLst>
                  <a:ext uri="{FF2B5EF4-FFF2-40B4-BE49-F238E27FC236}">
                    <a16:creationId xmlns:a16="http://schemas.microsoft.com/office/drawing/2014/main" id="{FFC2D5F6-C317-974C-9478-E5983377ED04}"/>
                  </a:ext>
                </a:extLst>
              </p:cNvPr>
              <p:cNvGrpSpPr/>
              <p:nvPr/>
            </p:nvGrpSpPr>
            <p:grpSpPr>
              <a:xfrm>
                <a:off x="-16855" y="2248485"/>
                <a:ext cx="2183166" cy="4936226"/>
                <a:chOff x="-16855" y="2248485"/>
                <a:chExt cx="2183166" cy="4936226"/>
              </a:xfrm>
            </p:grpSpPr>
            <p:sp>
              <p:nvSpPr>
                <p:cNvPr id="10" name="Freeform 12"/>
                <p:cNvSpPr>
                  <a:spLocks/>
                </p:cNvSpPr>
                <p:nvPr/>
              </p:nvSpPr>
              <p:spPr bwMode="auto">
                <a:xfrm>
                  <a:off x="-16855"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27" name="Group 347"/>
                <p:cNvGrpSpPr/>
                <p:nvPr/>
              </p:nvGrpSpPr>
              <p:grpSpPr>
                <a:xfrm>
                  <a:off x="-16855" y="6094851"/>
                  <a:ext cx="2183166" cy="1089860"/>
                  <a:chOff x="-16855" y="6094851"/>
                  <a:chExt cx="2183166" cy="1089860"/>
                </a:xfrm>
              </p:grpSpPr>
              <p:sp>
                <p:nvSpPr>
                  <p:cNvPr id="16" name="Freeform 18"/>
                  <p:cNvSpPr>
                    <a:spLocks/>
                  </p:cNvSpPr>
                  <p:nvPr/>
                </p:nvSpPr>
                <p:spPr bwMode="auto">
                  <a:xfrm>
                    <a:off x="-16855"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24"/>
                  <p:cNvSpPr>
                    <a:spLocks/>
                  </p:cNvSpPr>
                  <p:nvPr/>
                </p:nvSpPr>
                <p:spPr bwMode="auto">
                  <a:xfrm>
                    <a:off x="-16855"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7" name="TextBox 196"/>
                <p:cNvSpPr txBox="1"/>
                <p:nvPr/>
              </p:nvSpPr>
              <p:spPr>
                <a:xfrm rot="21016727">
                  <a:off x="165100" y="2814023"/>
                  <a:ext cx="1765300" cy="707886"/>
                </a:xfrm>
                <a:prstGeom prst="rect">
                  <a:avLst/>
                </a:prstGeom>
                <a:noFill/>
              </p:spPr>
              <p:txBody>
                <a:bodyPr wrap="square" rtlCol="0">
                  <a:spAutoFit/>
                </a:bodyPr>
                <a:lstStyle/>
                <a:p>
                  <a:pPr algn="ctr" rtl="0"/>
                  <a:r>
                    <a:rPr lang="es-US" sz="2000" b="1" dirty="0">
                      <a:solidFill>
                        <a:schemeClr val="bg1"/>
                      </a:solidFill>
                    </a:rPr>
                    <a:t>SUELO RELLENADO</a:t>
                  </a:r>
                </a:p>
              </p:txBody>
            </p:sp>
          </p:grpSp>
        </p:grpSp>
      </p:grpSp>
      <p:grpSp>
        <p:nvGrpSpPr>
          <p:cNvPr id="45" name="Group 44">
            <a:extLst>
              <a:ext uri="{FF2B5EF4-FFF2-40B4-BE49-F238E27FC236}">
                <a16:creationId xmlns:a16="http://schemas.microsoft.com/office/drawing/2014/main" id="{79B93F22-248F-9D42-92C9-7DE8428ABFC5}"/>
              </a:ext>
            </a:extLst>
          </p:cNvPr>
          <p:cNvGrpSpPr/>
          <p:nvPr/>
        </p:nvGrpSpPr>
        <p:grpSpPr>
          <a:xfrm>
            <a:off x="1862218" y="2079579"/>
            <a:ext cx="2365901" cy="5704121"/>
            <a:chOff x="1576599" y="2248485"/>
            <a:chExt cx="2365901" cy="5704121"/>
          </a:xfrm>
        </p:grpSpPr>
        <p:sp>
          <p:nvSpPr>
            <p:cNvPr id="7" name="Freeform 9"/>
            <p:cNvSpPr>
              <a:spLocks/>
            </p:cNvSpPr>
            <p:nvPr/>
          </p:nvSpPr>
          <p:spPr bwMode="auto">
            <a:xfrm>
              <a:off x="3759996" y="2347429"/>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350"/>
            <p:cNvGrpSpPr/>
            <p:nvPr/>
          </p:nvGrpSpPr>
          <p:grpSpPr>
            <a:xfrm>
              <a:off x="3759996" y="6203320"/>
              <a:ext cx="182504" cy="678367"/>
              <a:chOff x="3993076" y="6203320"/>
              <a:chExt cx="182504" cy="678367"/>
            </a:xfrm>
          </p:grpSpPr>
          <p:sp>
            <p:nvSpPr>
              <p:cNvPr id="13" name="Freeform 15"/>
              <p:cNvSpPr>
                <a:spLocks/>
              </p:cNvSpPr>
              <p:nvPr/>
            </p:nvSpPr>
            <p:spPr bwMode="auto">
              <a:xfrm>
                <a:off x="3993076"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21"/>
              <p:cNvSpPr>
                <a:spLocks/>
              </p:cNvSpPr>
              <p:nvPr/>
            </p:nvSpPr>
            <p:spPr bwMode="auto">
              <a:xfrm>
                <a:off x="3993076"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39" name="Group 38">
              <a:extLst>
                <a:ext uri="{FF2B5EF4-FFF2-40B4-BE49-F238E27FC236}">
                  <a16:creationId xmlns:a16="http://schemas.microsoft.com/office/drawing/2014/main" id="{2E7E75DB-618D-6D40-B939-6AA9ECA873E8}"/>
                </a:ext>
              </a:extLst>
            </p:cNvPr>
            <p:cNvGrpSpPr/>
            <p:nvPr/>
          </p:nvGrpSpPr>
          <p:grpSpPr>
            <a:xfrm>
              <a:off x="1576599" y="2248485"/>
              <a:ext cx="2307912" cy="5704121"/>
              <a:chOff x="1988971" y="2248485"/>
              <a:chExt cx="2307912" cy="5704121"/>
            </a:xfrm>
          </p:grpSpPr>
          <p:pic>
            <p:nvPicPr>
              <p:cNvPr id="127" name="Picture 126"/>
              <p:cNvPicPr>
                <a:picLocks noChangeAspect="1"/>
              </p:cNvPicPr>
              <p:nvPr/>
            </p:nvPicPr>
            <p:blipFill>
              <a:blip r:embed="rId3"/>
              <a:stretch>
                <a:fillRect/>
              </a:stretch>
            </p:blipFill>
            <p:spPr>
              <a:xfrm>
                <a:off x="3978419" y="2376386"/>
                <a:ext cx="318464" cy="5576220"/>
              </a:xfrm>
              <a:prstGeom prst="rect">
                <a:avLst/>
              </a:prstGeom>
            </p:spPr>
          </p:pic>
          <p:grpSp>
            <p:nvGrpSpPr>
              <p:cNvPr id="33" name="Group 32">
                <a:extLst>
                  <a:ext uri="{FF2B5EF4-FFF2-40B4-BE49-F238E27FC236}">
                    <a16:creationId xmlns:a16="http://schemas.microsoft.com/office/drawing/2014/main" id="{1AFC76C4-7FB7-594A-B5B3-680D8E1A5D0D}"/>
                  </a:ext>
                </a:extLst>
              </p:cNvPr>
              <p:cNvGrpSpPr/>
              <p:nvPr/>
            </p:nvGrpSpPr>
            <p:grpSpPr>
              <a:xfrm>
                <a:off x="1988971" y="2248485"/>
                <a:ext cx="2183166" cy="4936226"/>
                <a:chOff x="1988971" y="2248485"/>
                <a:chExt cx="2183166" cy="4936226"/>
              </a:xfrm>
            </p:grpSpPr>
            <p:sp>
              <p:nvSpPr>
                <p:cNvPr id="8" name="Freeform 10"/>
                <p:cNvSpPr>
                  <a:spLocks/>
                </p:cNvSpPr>
                <p:nvPr/>
              </p:nvSpPr>
              <p:spPr bwMode="auto">
                <a:xfrm>
                  <a:off x="198897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0" name="Group 349"/>
                <p:cNvGrpSpPr/>
                <p:nvPr/>
              </p:nvGrpSpPr>
              <p:grpSpPr>
                <a:xfrm>
                  <a:off x="1988971" y="6094851"/>
                  <a:ext cx="2183166" cy="1089860"/>
                  <a:chOff x="1988971" y="6094851"/>
                  <a:chExt cx="2183166" cy="1089860"/>
                </a:xfrm>
              </p:grpSpPr>
              <p:sp>
                <p:nvSpPr>
                  <p:cNvPr id="14" name="Freeform 16"/>
                  <p:cNvSpPr>
                    <a:spLocks/>
                  </p:cNvSpPr>
                  <p:nvPr/>
                </p:nvSpPr>
                <p:spPr bwMode="auto">
                  <a:xfrm>
                    <a:off x="198897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22"/>
                  <p:cNvSpPr>
                    <a:spLocks/>
                  </p:cNvSpPr>
                  <p:nvPr/>
                </p:nvSpPr>
                <p:spPr bwMode="auto">
                  <a:xfrm>
                    <a:off x="198897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198" name="TextBox 197"/>
                <p:cNvSpPr txBox="1"/>
                <p:nvPr/>
              </p:nvSpPr>
              <p:spPr>
                <a:xfrm rot="21016727">
                  <a:off x="2235200" y="2622036"/>
                  <a:ext cx="1765300" cy="1015663"/>
                </a:xfrm>
                <a:prstGeom prst="rect">
                  <a:avLst/>
                </a:prstGeom>
                <a:noFill/>
              </p:spPr>
              <p:txBody>
                <a:bodyPr wrap="square" rtlCol="0">
                  <a:spAutoFit/>
                </a:bodyPr>
                <a:lstStyle/>
                <a:p>
                  <a:pPr algn="ctr" rtl="0"/>
                  <a:r>
                    <a:rPr lang="es-US" sz="2000" b="1" dirty="0">
                      <a:solidFill>
                        <a:schemeClr val="bg1"/>
                      </a:solidFill>
                    </a:rPr>
                    <a:t>BARRO Y TIERRA BLANDA</a:t>
                  </a:r>
                </a:p>
              </p:txBody>
            </p:sp>
          </p:grpSp>
        </p:grpSp>
      </p:grpSp>
      <p:grpSp>
        <p:nvGrpSpPr>
          <p:cNvPr id="46" name="Group 45">
            <a:extLst>
              <a:ext uri="{FF2B5EF4-FFF2-40B4-BE49-F238E27FC236}">
                <a16:creationId xmlns:a16="http://schemas.microsoft.com/office/drawing/2014/main" id="{C020050C-D714-F846-986C-255A4B6DB2C1}"/>
              </a:ext>
            </a:extLst>
          </p:cNvPr>
          <p:cNvGrpSpPr/>
          <p:nvPr/>
        </p:nvGrpSpPr>
        <p:grpSpPr>
          <a:xfrm>
            <a:off x="3851666" y="1899772"/>
            <a:ext cx="2525765" cy="5704121"/>
            <a:chOff x="3203965" y="2248485"/>
            <a:chExt cx="2525765" cy="5704121"/>
          </a:xfrm>
        </p:grpSpPr>
        <p:sp>
          <p:nvSpPr>
            <p:cNvPr id="5" name="Freeform 7"/>
            <p:cNvSpPr>
              <a:spLocks/>
            </p:cNvSpPr>
            <p:nvPr/>
          </p:nvSpPr>
          <p:spPr bwMode="auto">
            <a:xfrm>
              <a:off x="5548947" y="235695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7" name="Group 344"/>
            <p:cNvGrpSpPr/>
            <p:nvPr/>
          </p:nvGrpSpPr>
          <p:grpSpPr>
            <a:xfrm>
              <a:off x="5548947" y="6203320"/>
              <a:ext cx="180783" cy="678367"/>
              <a:chOff x="5997180" y="6203320"/>
              <a:chExt cx="180783" cy="678367"/>
            </a:xfrm>
          </p:grpSpPr>
          <p:sp>
            <p:nvSpPr>
              <p:cNvPr id="11" name="Freeform 13"/>
              <p:cNvSpPr>
                <a:spLocks/>
              </p:cNvSpPr>
              <p:nvPr/>
            </p:nvSpPr>
            <p:spPr bwMode="auto">
              <a:xfrm>
                <a:off x="5997180"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9"/>
              <p:cNvSpPr>
                <a:spLocks/>
              </p:cNvSpPr>
              <p:nvPr/>
            </p:nvSpPr>
            <p:spPr bwMode="auto">
              <a:xfrm>
                <a:off x="5997180" y="6587269"/>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0" name="Group 39">
              <a:extLst>
                <a:ext uri="{FF2B5EF4-FFF2-40B4-BE49-F238E27FC236}">
                  <a16:creationId xmlns:a16="http://schemas.microsoft.com/office/drawing/2014/main" id="{BAFF6D48-0138-CF4B-A547-0469579D805F}"/>
                </a:ext>
              </a:extLst>
            </p:cNvPr>
            <p:cNvGrpSpPr/>
            <p:nvPr/>
          </p:nvGrpSpPr>
          <p:grpSpPr>
            <a:xfrm>
              <a:off x="3203965" y="2248485"/>
              <a:ext cx="2393797" cy="5704121"/>
              <a:chOff x="3831485" y="2248485"/>
              <a:chExt cx="2393797" cy="5704121"/>
            </a:xfrm>
          </p:grpSpPr>
          <p:pic>
            <p:nvPicPr>
              <p:cNvPr id="128" name="Picture 127"/>
              <p:cNvPicPr>
                <a:picLocks noChangeAspect="1"/>
              </p:cNvPicPr>
              <p:nvPr/>
            </p:nvPicPr>
            <p:blipFill>
              <a:blip r:embed="rId3"/>
              <a:stretch>
                <a:fillRect/>
              </a:stretch>
            </p:blipFill>
            <p:spPr>
              <a:xfrm>
                <a:off x="5906818" y="2376386"/>
                <a:ext cx="318464" cy="5576220"/>
              </a:xfrm>
              <a:prstGeom prst="rect">
                <a:avLst/>
              </a:prstGeom>
            </p:spPr>
          </p:pic>
          <p:grpSp>
            <p:nvGrpSpPr>
              <p:cNvPr id="34" name="Group 33">
                <a:extLst>
                  <a:ext uri="{FF2B5EF4-FFF2-40B4-BE49-F238E27FC236}">
                    <a16:creationId xmlns:a16="http://schemas.microsoft.com/office/drawing/2014/main" id="{1DB6E9B9-2405-2646-ABE6-922DFF472A4E}"/>
                  </a:ext>
                </a:extLst>
              </p:cNvPr>
              <p:cNvGrpSpPr/>
              <p:nvPr/>
            </p:nvGrpSpPr>
            <p:grpSpPr>
              <a:xfrm>
                <a:off x="3831485" y="2248485"/>
                <a:ext cx="2351189" cy="4936226"/>
                <a:chOff x="3831485" y="2248485"/>
                <a:chExt cx="2351189" cy="4936226"/>
              </a:xfrm>
            </p:grpSpPr>
            <p:sp>
              <p:nvSpPr>
                <p:cNvPr id="6" name="Freeform 8"/>
                <p:cNvSpPr>
                  <a:spLocks/>
                </p:cNvSpPr>
                <p:nvPr/>
              </p:nvSpPr>
              <p:spPr bwMode="auto">
                <a:xfrm>
                  <a:off x="399307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8" name="Group 343"/>
                <p:cNvGrpSpPr/>
                <p:nvPr/>
              </p:nvGrpSpPr>
              <p:grpSpPr>
                <a:xfrm>
                  <a:off x="3993076" y="6094851"/>
                  <a:ext cx="2183166" cy="1089860"/>
                  <a:chOff x="3993076" y="6094851"/>
                  <a:chExt cx="2183166" cy="1089860"/>
                </a:xfrm>
              </p:grpSpPr>
              <p:sp>
                <p:nvSpPr>
                  <p:cNvPr id="12" name="Freeform 14"/>
                  <p:cNvSpPr>
                    <a:spLocks/>
                  </p:cNvSpPr>
                  <p:nvPr/>
                </p:nvSpPr>
                <p:spPr bwMode="auto">
                  <a:xfrm>
                    <a:off x="399307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20"/>
                  <p:cNvSpPr>
                    <a:spLocks/>
                  </p:cNvSpPr>
                  <p:nvPr/>
                </p:nvSpPr>
                <p:spPr bwMode="auto">
                  <a:xfrm>
                    <a:off x="399307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0" name="TextBox 199"/>
                <p:cNvSpPr txBox="1"/>
                <p:nvPr/>
              </p:nvSpPr>
              <p:spPr>
                <a:xfrm rot="21016727">
                  <a:off x="3831485" y="2850806"/>
                  <a:ext cx="2351189" cy="400110"/>
                </a:xfrm>
                <a:prstGeom prst="rect">
                  <a:avLst/>
                </a:prstGeom>
                <a:noFill/>
              </p:spPr>
              <p:txBody>
                <a:bodyPr wrap="square" rtlCol="0">
                  <a:spAutoFit/>
                </a:bodyPr>
                <a:lstStyle/>
                <a:p>
                  <a:pPr algn="ctr" rtl="0"/>
                  <a:r>
                    <a:rPr lang="es-US" sz="2000" b="1" dirty="0">
                      <a:solidFill>
                        <a:schemeClr val="bg1"/>
                      </a:solidFill>
                    </a:rPr>
                    <a:t>TERRAPLÉN</a:t>
                  </a:r>
                </a:p>
              </p:txBody>
            </p:sp>
          </p:grpSp>
        </p:grpSp>
      </p:grpSp>
      <p:grpSp>
        <p:nvGrpSpPr>
          <p:cNvPr id="47" name="Group 46">
            <a:extLst>
              <a:ext uri="{FF2B5EF4-FFF2-40B4-BE49-F238E27FC236}">
                <a16:creationId xmlns:a16="http://schemas.microsoft.com/office/drawing/2014/main" id="{3A529B6F-590D-A843-9C3A-509D734FF23F}"/>
              </a:ext>
            </a:extLst>
          </p:cNvPr>
          <p:cNvGrpSpPr/>
          <p:nvPr/>
        </p:nvGrpSpPr>
        <p:grpSpPr>
          <a:xfrm>
            <a:off x="5829678" y="1768566"/>
            <a:ext cx="2584541" cy="5704121"/>
            <a:chOff x="5238946" y="2248485"/>
            <a:chExt cx="2584541" cy="5704121"/>
          </a:xfrm>
        </p:grpSpPr>
        <p:sp>
          <p:nvSpPr>
            <p:cNvPr id="209" name="Freeform 11"/>
            <p:cNvSpPr>
              <a:spLocks/>
            </p:cNvSpPr>
            <p:nvPr/>
          </p:nvSpPr>
          <p:spPr bwMode="auto">
            <a:xfrm>
              <a:off x="7644426" y="2356954"/>
              <a:ext cx="179061"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5" name="Group 342"/>
            <p:cNvGrpSpPr/>
            <p:nvPr/>
          </p:nvGrpSpPr>
          <p:grpSpPr>
            <a:xfrm>
              <a:off x="7644426" y="6203320"/>
              <a:ext cx="179061" cy="678367"/>
              <a:chOff x="8003006" y="6203320"/>
              <a:chExt cx="179061" cy="678367"/>
            </a:xfrm>
          </p:grpSpPr>
          <p:sp>
            <p:nvSpPr>
              <p:cNvPr id="215" name="Freeform 17"/>
              <p:cNvSpPr>
                <a:spLocks/>
              </p:cNvSpPr>
              <p:nvPr/>
            </p:nvSpPr>
            <p:spPr bwMode="auto">
              <a:xfrm>
                <a:off x="8003006" y="6203320"/>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1" name="Freeform 23"/>
              <p:cNvSpPr>
                <a:spLocks/>
              </p:cNvSpPr>
              <p:nvPr/>
            </p:nvSpPr>
            <p:spPr bwMode="auto">
              <a:xfrm>
                <a:off x="8003006" y="6587269"/>
                <a:ext cx="179061"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1" name="Group 40">
              <a:extLst>
                <a:ext uri="{FF2B5EF4-FFF2-40B4-BE49-F238E27FC236}">
                  <a16:creationId xmlns:a16="http://schemas.microsoft.com/office/drawing/2014/main" id="{E68BF609-1D52-C04B-B312-ED27316B719E}"/>
                </a:ext>
              </a:extLst>
            </p:cNvPr>
            <p:cNvGrpSpPr/>
            <p:nvPr/>
          </p:nvGrpSpPr>
          <p:grpSpPr>
            <a:xfrm>
              <a:off x="5238946" y="2248485"/>
              <a:ext cx="2571991" cy="5704121"/>
              <a:chOff x="5776828" y="2248485"/>
              <a:chExt cx="2571991" cy="5704121"/>
            </a:xfrm>
          </p:grpSpPr>
          <p:pic>
            <p:nvPicPr>
              <p:cNvPr id="224" name="Picture 223"/>
              <p:cNvPicPr>
                <a:picLocks noChangeAspect="1"/>
              </p:cNvPicPr>
              <p:nvPr/>
            </p:nvPicPr>
            <p:blipFill>
              <a:blip r:embed="rId3"/>
              <a:stretch>
                <a:fillRect/>
              </a:stretch>
            </p:blipFill>
            <p:spPr>
              <a:xfrm>
                <a:off x="8030355" y="2376386"/>
                <a:ext cx="318464" cy="5576220"/>
              </a:xfrm>
              <a:prstGeom prst="rect">
                <a:avLst/>
              </a:prstGeom>
            </p:spPr>
          </p:pic>
          <p:grpSp>
            <p:nvGrpSpPr>
              <p:cNvPr id="35" name="Group 34">
                <a:extLst>
                  <a:ext uri="{FF2B5EF4-FFF2-40B4-BE49-F238E27FC236}">
                    <a16:creationId xmlns:a16="http://schemas.microsoft.com/office/drawing/2014/main" id="{9F52E03F-1EE3-814F-BAFC-32D97571774C}"/>
                  </a:ext>
                </a:extLst>
              </p:cNvPr>
              <p:cNvGrpSpPr/>
              <p:nvPr/>
            </p:nvGrpSpPr>
            <p:grpSpPr>
              <a:xfrm>
                <a:off x="5776828" y="2248485"/>
                <a:ext cx="2403518" cy="4936226"/>
                <a:chOff x="5776828" y="2248485"/>
                <a:chExt cx="2403518" cy="4936226"/>
              </a:xfrm>
            </p:grpSpPr>
            <p:sp>
              <p:nvSpPr>
                <p:cNvPr id="210" name="Freeform 12"/>
                <p:cNvSpPr>
                  <a:spLocks/>
                </p:cNvSpPr>
                <p:nvPr/>
              </p:nvSpPr>
              <p:spPr bwMode="auto">
                <a:xfrm>
                  <a:off x="5997180"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6" name="Group 341"/>
                <p:cNvGrpSpPr/>
                <p:nvPr/>
              </p:nvGrpSpPr>
              <p:grpSpPr>
                <a:xfrm>
                  <a:off x="5997180" y="6094851"/>
                  <a:ext cx="2183166" cy="1089860"/>
                  <a:chOff x="5997180" y="6094851"/>
                  <a:chExt cx="2183166" cy="1089860"/>
                </a:xfrm>
              </p:grpSpPr>
              <p:sp>
                <p:nvSpPr>
                  <p:cNvPr id="216" name="Freeform 18"/>
                  <p:cNvSpPr>
                    <a:spLocks/>
                  </p:cNvSpPr>
                  <p:nvPr/>
                </p:nvSpPr>
                <p:spPr bwMode="auto">
                  <a:xfrm>
                    <a:off x="5997180"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2" name="Freeform 24"/>
                  <p:cNvSpPr>
                    <a:spLocks/>
                  </p:cNvSpPr>
                  <p:nvPr/>
                </p:nvSpPr>
                <p:spPr bwMode="auto">
                  <a:xfrm>
                    <a:off x="5997180"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4"/>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2" name="TextBox 201"/>
                <p:cNvSpPr txBox="1"/>
                <p:nvPr/>
              </p:nvSpPr>
              <p:spPr>
                <a:xfrm rot="21016727">
                  <a:off x="5776828" y="2583371"/>
                  <a:ext cx="2351189" cy="1015663"/>
                </a:xfrm>
                <a:prstGeom prst="rect">
                  <a:avLst/>
                </a:prstGeom>
                <a:noFill/>
              </p:spPr>
              <p:txBody>
                <a:bodyPr wrap="square" rtlCol="0">
                  <a:spAutoFit/>
                </a:bodyPr>
                <a:lstStyle/>
                <a:p>
                  <a:pPr algn="ctr" rtl="0"/>
                  <a:r>
                    <a:rPr lang="es-US" sz="2000" b="1" dirty="0">
                      <a:solidFill>
                        <a:schemeClr val="bg1"/>
                      </a:solidFill>
                    </a:rPr>
                    <a:t>SUELO CONGELADO O DESCONGELADO</a:t>
                  </a:r>
                </a:p>
              </p:txBody>
            </p:sp>
          </p:grpSp>
        </p:grpSp>
      </p:grpSp>
      <p:grpSp>
        <p:nvGrpSpPr>
          <p:cNvPr id="48" name="Group 47">
            <a:extLst>
              <a:ext uri="{FF2B5EF4-FFF2-40B4-BE49-F238E27FC236}">
                <a16:creationId xmlns:a16="http://schemas.microsoft.com/office/drawing/2014/main" id="{9B23392D-D17A-694D-8FA1-AF203220B10A}"/>
              </a:ext>
            </a:extLst>
          </p:cNvPr>
          <p:cNvGrpSpPr/>
          <p:nvPr/>
        </p:nvGrpSpPr>
        <p:grpSpPr>
          <a:xfrm>
            <a:off x="7977939" y="1498677"/>
            <a:ext cx="2513246" cy="5704121"/>
            <a:chOff x="7497077" y="2248485"/>
            <a:chExt cx="2513246" cy="5704121"/>
          </a:xfrm>
        </p:grpSpPr>
        <p:sp>
          <p:nvSpPr>
            <p:cNvPr id="207" name="Freeform 9"/>
            <p:cNvSpPr>
              <a:spLocks/>
            </p:cNvSpPr>
            <p:nvPr/>
          </p:nvSpPr>
          <p:spPr bwMode="auto">
            <a:xfrm>
              <a:off x="9827819" y="2356954"/>
              <a:ext cx="182504" cy="1399775"/>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4" name="Group 337"/>
            <p:cNvGrpSpPr/>
            <p:nvPr/>
          </p:nvGrpSpPr>
          <p:grpSpPr>
            <a:xfrm>
              <a:off x="9827819" y="6203320"/>
              <a:ext cx="182504" cy="678367"/>
              <a:chOff x="10007111" y="6203320"/>
              <a:chExt cx="182504" cy="678367"/>
            </a:xfrm>
          </p:grpSpPr>
          <p:sp>
            <p:nvSpPr>
              <p:cNvPr id="213" name="Freeform 15"/>
              <p:cNvSpPr>
                <a:spLocks/>
              </p:cNvSpPr>
              <p:nvPr/>
            </p:nvSpPr>
            <p:spPr bwMode="auto">
              <a:xfrm>
                <a:off x="10007111" y="6203320"/>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9" name="Freeform 21"/>
              <p:cNvSpPr>
                <a:spLocks/>
              </p:cNvSpPr>
              <p:nvPr/>
            </p:nvSpPr>
            <p:spPr bwMode="auto">
              <a:xfrm>
                <a:off x="10007111" y="6587269"/>
                <a:ext cx="182504" cy="294418"/>
              </a:xfrm>
              <a:custGeom>
                <a:avLst/>
                <a:gdLst>
                  <a:gd name="T0" fmla="*/ 54 w 82"/>
                  <a:gd name="T1" fmla="*/ 79 h 132"/>
                  <a:gd name="T2" fmla="*/ 54 w 82"/>
                  <a:gd name="T3" fmla="*/ 0 h 132"/>
                  <a:gd name="T4" fmla="*/ 0 w 82"/>
                  <a:gd name="T5" fmla="*/ 11 h 132"/>
                  <a:gd name="T6" fmla="*/ 0 w 82"/>
                  <a:gd name="T7" fmla="*/ 132 h 132"/>
                  <a:gd name="T8" fmla="*/ 54 w 82"/>
                  <a:gd name="T9" fmla="*/ 121 h 132"/>
                  <a:gd name="T10" fmla="*/ 54 w 82"/>
                  <a:gd name="T11" fmla="*/ 121 h 132"/>
                  <a:gd name="T12" fmla="*/ 80 w 82"/>
                  <a:gd name="T13" fmla="*/ 91 h 132"/>
                  <a:gd name="T14" fmla="*/ 54 w 82"/>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2" y="117"/>
                      <a:pt x="80" y="91"/>
                    </a:cubicBezTo>
                    <a:cubicBezTo>
                      <a:pt x="79" y="72"/>
                      <a:pt x="54" y="79"/>
                      <a:pt x="54" y="79"/>
                    </a:cubicBezTo>
                    <a:close/>
                  </a:path>
                </a:pathLst>
              </a:cu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2" name="Group 41">
              <a:extLst>
                <a:ext uri="{FF2B5EF4-FFF2-40B4-BE49-F238E27FC236}">
                  <a16:creationId xmlns:a16="http://schemas.microsoft.com/office/drawing/2014/main" id="{D825CC2F-225A-4745-81DA-0B222BCA407D}"/>
                </a:ext>
              </a:extLst>
            </p:cNvPr>
            <p:cNvGrpSpPr/>
            <p:nvPr/>
          </p:nvGrpSpPr>
          <p:grpSpPr>
            <a:xfrm>
              <a:off x="7497077" y="2248485"/>
              <a:ext cx="2378301" cy="5704121"/>
              <a:chOff x="7855658" y="2248485"/>
              <a:chExt cx="2378301" cy="5704121"/>
            </a:xfrm>
          </p:grpSpPr>
          <p:pic>
            <p:nvPicPr>
              <p:cNvPr id="226" name="Picture 225"/>
              <p:cNvPicPr>
                <a:picLocks noChangeAspect="1"/>
              </p:cNvPicPr>
              <p:nvPr/>
            </p:nvPicPr>
            <p:blipFill>
              <a:blip r:embed="rId3"/>
              <a:stretch>
                <a:fillRect/>
              </a:stretch>
            </p:blipFill>
            <p:spPr>
              <a:xfrm>
                <a:off x="9915495" y="2376386"/>
                <a:ext cx="318464" cy="5576220"/>
              </a:xfrm>
              <a:prstGeom prst="rect">
                <a:avLst/>
              </a:prstGeom>
            </p:spPr>
          </p:pic>
          <p:grpSp>
            <p:nvGrpSpPr>
              <p:cNvPr id="36" name="Group 35">
                <a:extLst>
                  <a:ext uri="{FF2B5EF4-FFF2-40B4-BE49-F238E27FC236}">
                    <a16:creationId xmlns:a16="http://schemas.microsoft.com/office/drawing/2014/main" id="{787E59B8-8ACB-244F-A2A6-42597A6982E9}"/>
                  </a:ext>
                </a:extLst>
              </p:cNvPr>
              <p:cNvGrpSpPr/>
              <p:nvPr/>
            </p:nvGrpSpPr>
            <p:grpSpPr>
              <a:xfrm>
                <a:off x="7855658" y="2248485"/>
                <a:ext cx="2351189" cy="4936226"/>
                <a:chOff x="7855658" y="2248485"/>
                <a:chExt cx="2351189" cy="4936226"/>
              </a:xfrm>
            </p:grpSpPr>
            <p:sp>
              <p:nvSpPr>
                <p:cNvPr id="208" name="Freeform 10"/>
                <p:cNvSpPr>
                  <a:spLocks/>
                </p:cNvSpPr>
                <p:nvPr/>
              </p:nvSpPr>
              <p:spPr bwMode="auto">
                <a:xfrm>
                  <a:off x="8003006"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4" name="Group 124"/>
                <p:cNvGrpSpPr/>
                <p:nvPr/>
              </p:nvGrpSpPr>
              <p:grpSpPr>
                <a:xfrm>
                  <a:off x="8003006" y="6094851"/>
                  <a:ext cx="2183166" cy="1089860"/>
                  <a:chOff x="8003006" y="6094851"/>
                  <a:chExt cx="2183166" cy="1089860"/>
                </a:xfrm>
              </p:grpSpPr>
              <p:sp>
                <p:nvSpPr>
                  <p:cNvPr id="214" name="Freeform 16"/>
                  <p:cNvSpPr>
                    <a:spLocks/>
                  </p:cNvSpPr>
                  <p:nvPr/>
                </p:nvSpPr>
                <p:spPr bwMode="auto">
                  <a:xfrm>
                    <a:off x="8003006"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20" name="Freeform 22"/>
                  <p:cNvSpPr>
                    <a:spLocks/>
                  </p:cNvSpPr>
                  <p:nvPr/>
                </p:nvSpPr>
                <p:spPr bwMode="auto">
                  <a:xfrm>
                    <a:off x="8003006"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03" name="TextBox 202"/>
                <p:cNvSpPr txBox="1"/>
                <p:nvPr/>
              </p:nvSpPr>
              <p:spPr>
                <a:xfrm rot="21016727">
                  <a:off x="7855658" y="2790103"/>
                  <a:ext cx="2351189" cy="738664"/>
                </a:xfrm>
                <a:prstGeom prst="rect">
                  <a:avLst/>
                </a:prstGeom>
                <a:noFill/>
              </p:spPr>
              <p:txBody>
                <a:bodyPr wrap="square" rtlCol="0">
                  <a:spAutoFit/>
                </a:bodyPr>
                <a:lstStyle/>
                <a:p>
                  <a:pPr algn="ctr" rtl="0"/>
                  <a:r>
                    <a:rPr lang="es-US" sz="2100" b="1" dirty="0">
                      <a:solidFill>
                        <a:schemeClr val="bg1"/>
                      </a:solidFill>
                    </a:rPr>
                    <a:t>TERRENO INCLINADO</a:t>
                  </a:r>
                </a:p>
              </p:txBody>
            </p:sp>
          </p:grpSp>
        </p:grpSp>
      </p:grpSp>
      <p:grpSp>
        <p:nvGrpSpPr>
          <p:cNvPr id="50" name="Group 49">
            <a:extLst>
              <a:ext uri="{FF2B5EF4-FFF2-40B4-BE49-F238E27FC236}">
                <a16:creationId xmlns:a16="http://schemas.microsoft.com/office/drawing/2014/main" id="{1CA84987-DC11-6F42-BC00-13333521AD2F}"/>
              </a:ext>
            </a:extLst>
          </p:cNvPr>
          <p:cNvGrpSpPr/>
          <p:nvPr/>
        </p:nvGrpSpPr>
        <p:grpSpPr>
          <a:xfrm>
            <a:off x="10090399" y="1242024"/>
            <a:ext cx="2351497" cy="5704121"/>
            <a:chOff x="9540950" y="2248485"/>
            <a:chExt cx="2351497" cy="5704121"/>
          </a:xfrm>
        </p:grpSpPr>
        <p:grpSp>
          <p:nvGrpSpPr>
            <p:cNvPr id="49" name="Group 48">
              <a:extLst>
                <a:ext uri="{FF2B5EF4-FFF2-40B4-BE49-F238E27FC236}">
                  <a16:creationId xmlns:a16="http://schemas.microsoft.com/office/drawing/2014/main" id="{9F47F3B6-98C5-4648-85EF-7AAC4E592D3B}"/>
                </a:ext>
              </a:extLst>
            </p:cNvPr>
            <p:cNvGrpSpPr/>
            <p:nvPr/>
          </p:nvGrpSpPr>
          <p:grpSpPr>
            <a:xfrm>
              <a:off x="11706417" y="2337904"/>
              <a:ext cx="180783" cy="4534258"/>
              <a:chOff x="11724346" y="2337904"/>
              <a:chExt cx="180783" cy="4534258"/>
            </a:xfrm>
          </p:grpSpPr>
          <p:sp>
            <p:nvSpPr>
              <p:cNvPr id="205" name="Freeform 7"/>
              <p:cNvSpPr>
                <a:spLocks/>
              </p:cNvSpPr>
              <p:nvPr/>
            </p:nvSpPr>
            <p:spPr bwMode="auto">
              <a:xfrm>
                <a:off x="11724346" y="2337904"/>
                <a:ext cx="180783" cy="1399775"/>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 name="Group 338"/>
              <p:cNvGrpSpPr/>
              <p:nvPr/>
            </p:nvGrpSpPr>
            <p:grpSpPr>
              <a:xfrm>
                <a:off x="11724346" y="6203320"/>
                <a:ext cx="180783" cy="668842"/>
                <a:chOff x="12011216" y="6203320"/>
                <a:chExt cx="180783" cy="668842"/>
              </a:xfrm>
            </p:grpSpPr>
            <p:sp>
              <p:nvSpPr>
                <p:cNvPr id="211" name="Freeform 13"/>
                <p:cNvSpPr>
                  <a:spLocks/>
                </p:cNvSpPr>
                <p:nvPr/>
              </p:nvSpPr>
              <p:spPr bwMode="auto">
                <a:xfrm>
                  <a:off x="12011216" y="6203320"/>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7" name="Freeform 19"/>
                <p:cNvSpPr>
                  <a:spLocks/>
                </p:cNvSpPr>
                <p:nvPr/>
              </p:nvSpPr>
              <p:spPr bwMode="auto">
                <a:xfrm>
                  <a:off x="12011216" y="6577744"/>
                  <a:ext cx="180783" cy="294418"/>
                </a:xfrm>
                <a:custGeom>
                  <a:avLst/>
                  <a:gdLst>
                    <a:gd name="T0" fmla="*/ 54 w 81"/>
                    <a:gd name="T1" fmla="*/ 79 h 132"/>
                    <a:gd name="T2" fmla="*/ 54 w 81"/>
                    <a:gd name="T3" fmla="*/ 0 h 132"/>
                    <a:gd name="T4" fmla="*/ 0 w 81"/>
                    <a:gd name="T5" fmla="*/ 11 h 132"/>
                    <a:gd name="T6" fmla="*/ 0 w 81"/>
                    <a:gd name="T7" fmla="*/ 132 h 132"/>
                    <a:gd name="T8" fmla="*/ 54 w 81"/>
                    <a:gd name="T9" fmla="*/ 121 h 132"/>
                    <a:gd name="T10" fmla="*/ 54 w 81"/>
                    <a:gd name="T11" fmla="*/ 121 h 132"/>
                    <a:gd name="T12" fmla="*/ 80 w 81"/>
                    <a:gd name="T13" fmla="*/ 91 h 132"/>
                    <a:gd name="T14" fmla="*/ 54 w 81"/>
                    <a:gd name="T15" fmla="*/ 79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32">
                      <a:moveTo>
                        <a:pt x="54" y="79"/>
                      </a:moveTo>
                      <a:cubicBezTo>
                        <a:pt x="54" y="0"/>
                        <a:pt x="54" y="0"/>
                        <a:pt x="54" y="0"/>
                      </a:cubicBezTo>
                      <a:cubicBezTo>
                        <a:pt x="0" y="11"/>
                        <a:pt x="0" y="11"/>
                        <a:pt x="0" y="11"/>
                      </a:cubicBezTo>
                      <a:cubicBezTo>
                        <a:pt x="0" y="132"/>
                        <a:pt x="0" y="132"/>
                        <a:pt x="0" y="132"/>
                      </a:cubicBezTo>
                      <a:cubicBezTo>
                        <a:pt x="54" y="121"/>
                        <a:pt x="54" y="121"/>
                        <a:pt x="54" y="121"/>
                      </a:cubicBezTo>
                      <a:cubicBezTo>
                        <a:pt x="54" y="121"/>
                        <a:pt x="54" y="121"/>
                        <a:pt x="54" y="121"/>
                      </a:cubicBezTo>
                      <a:cubicBezTo>
                        <a:pt x="54" y="121"/>
                        <a:pt x="81" y="117"/>
                        <a:pt x="80" y="91"/>
                      </a:cubicBezTo>
                      <a:cubicBezTo>
                        <a:pt x="79" y="72"/>
                        <a:pt x="54" y="79"/>
                        <a:pt x="54" y="79"/>
                      </a:cubicBezTo>
                      <a:close/>
                    </a:path>
                  </a:pathLst>
                </a:custGeom>
                <a:solidFill>
                  <a:schemeClr val="tx2">
                    <a:lumMod val="75000"/>
                  </a:schemeClr>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43" name="Group 42">
              <a:extLst>
                <a:ext uri="{FF2B5EF4-FFF2-40B4-BE49-F238E27FC236}">
                  <a16:creationId xmlns:a16="http://schemas.microsoft.com/office/drawing/2014/main" id="{B58F7F33-D8E4-6949-AE63-DB11221B584E}"/>
                </a:ext>
              </a:extLst>
            </p:cNvPr>
            <p:cNvGrpSpPr/>
            <p:nvPr/>
          </p:nvGrpSpPr>
          <p:grpSpPr>
            <a:xfrm>
              <a:off x="9540950" y="2248485"/>
              <a:ext cx="2351497" cy="5704121"/>
              <a:chOff x="10007111" y="2248485"/>
              <a:chExt cx="2351497" cy="5704121"/>
            </a:xfrm>
          </p:grpSpPr>
          <p:pic>
            <p:nvPicPr>
              <p:cNvPr id="225" name="Picture 224"/>
              <p:cNvPicPr>
                <a:picLocks noChangeAspect="1"/>
              </p:cNvPicPr>
              <p:nvPr/>
            </p:nvPicPr>
            <p:blipFill>
              <a:blip r:embed="rId3"/>
              <a:stretch>
                <a:fillRect/>
              </a:stretch>
            </p:blipFill>
            <p:spPr>
              <a:xfrm>
                <a:off x="11913800" y="2376386"/>
                <a:ext cx="318464" cy="5576220"/>
              </a:xfrm>
              <a:prstGeom prst="rect">
                <a:avLst/>
              </a:prstGeom>
            </p:spPr>
          </p:pic>
          <p:grpSp>
            <p:nvGrpSpPr>
              <p:cNvPr id="37" name="Group 36">
                <a:extLst>
                  <a:ext uri="{FF2B5EF4-FFF2-40B4-BE49-F238E27FC236}">
                    <a16:creationId xmlns:a16="http://schemas.microsoft.com/office/drawing/2014/main" id="{4B462270-42E7-C444-B66A-7AAAC8245F79}"/>
                  </a:ext>
                </a:extLst>
              </p:cNvPr>
              <p:cNvGrpSpPr/>
              <p:nvPr/>
            </p:nvGrpSpPr>
            <p:grpSpPr>
              <a:xfrm>
                <a:off x="10007111" y="2248485"/>
                <a:ext cx="2351497" cy="4936226"/>
                <a:chOff x="10007111" y="2248485"/>
                <a:chExt cx="2351497" cy="4936226"/>
              </a:xfrm>
            </p:grpSpPr>
            <p:sp>
              <p:nvSpPr>
                <p:cNvPr id="206" name="Freeform 8"/>
                <p:cNvSpPr>
                  <a:spLocks/>
                </p:cNvSpPr>
                <p:nvPr/>
              </p:nvSpPr>
              <p:spPr bwMode="auto">
                <a:xfrm>
                  <a:off x="10007111" y="2248485"/>
                  <a:ext cx="2183166" cy="1811270"/>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3" name="Group 111"/>
                <p:cNvGrpSpPr/>
                <p:nvPr/>
              </p:nvGrpSpPr>
              <p:grpSpPr>
                <a:xfrm>
                  <a:off x="10007111" y="6094851"/>
                  <a:ext cx="2183166" cy="1089860"/>
                  <a:chOff x="10007111" y="6094851"/>
                  <a:chExt cx="2183166" cy="1089860"/>
                </a:xfrm>
              </p:grpSpPr>
              <p:sp>
                <p:nvSpPr>
                  <p:cNvPr id="212" name="Freeform 14"/>
                  <p:cNvSpPr>
                    <a:spLocks/>
                  </p:cNvSpPr>
                  <p:nvPr/>
                </p:nvSpPr>
                <p:spPr bwMode="auto">
                  <a:xfrm>
                    <a:off x="10007111" y="6094851"/>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218" name="Freeform 20"/>
                  <p:cNvSpPr>
                    <a:spLocks/>
                  </p:cNvSpPr>
                  <p:nvPr/>
                </p:nvSpPr>
                <p:spPr bwMode="auto">
                  <a:xfrm>
                    <a:off x="10007111" y="6478798"/>
                    <a:ext cx="2183166" cy="705913"/>
                  </a:xfrm>
                  <a:custGeom>
                    <a:avLst/>
                    <a:gdLst>
                      <a:gd name="T0" fmla="*/ 954 w 980"/>
                      <a:gd name="T1" fmla="*/ 7 h 317"/>
                      <a:gd name="T2" fmla="*/ 954 w 980"/>
                      <a:gd name="T3" fmla="*/ 7 h 317"/>
                      <a:gd name="T4" fmla="*/ 0 w 980"/>
                      <a:gd name="T5" fmla="*/ 196 h 317"/>
                      <a:gd name="T6" fmla="*/ 0 w 980"/>
                      <a:gd name="T7" fmla="*/ 317 h 317"/>
                      <a:gd name="T8" fmla="*/ 954 w 980"/>
                      <a:gd name="T9" fmla="*/ 128 h 317"/>
                      <a:gd name="T10" fmla="*/ 980 w 980"/>
                      <a:gd name="T11" fmla="*/ 140 h 317"/>
                      <a:gd name="T12" fmla="*/ 980 w 980"/>
                      <a:gd name="T13" fmla="*/ 18 h 317"/>
                      <a:gd name="T14" fmla="*/ 954 w 980"/>
                      <a:gd name="T15" fmla="*/ 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317">
                        <a:moveTo>
                          <a:pt x="954" y="7"/>
                        </a:moveTo>
                        <a:cubicBezTo>
                          <a:pt x="954" y="7"/>
                          <a:pt x="954" y="7"/>
                          <a:pt x="954" y="7"/>
                        </a:cubicBezTo>
                        <a:cubicBezTo>
                          <a:pt x="0" y="196"/>
                          <a:pt x="0" y="196"/>
                          <a:pt x="0" y="196"/>
                        </a:cubicBezTo>
                        <a:cubicBezTo>
                          <a:pt x="0" y="317"/>
                          <a:pt x="0" y="317"/>
                          <a:pt x="0" y="317"/>
                        </a:cubicBezTo>
                        <a:cubicBezTo>
                          <a:pt x="954" y="128"/>
                          <a:pt x="954" y="128"/>
                          <a:pt x="954" y="128"/>
                        </a:cubicBezTo>
                        <a:cubicBezTo>
                          <a:pt x="954" y="128"/>
                          <a:pt x="979" y="121"/>
                          <a:pt x="980" y="140"/>
                        </a:cubicBezTo>
                        <a:cubicBezTo>
                          <a:pt x="980" y="18"/>
                          <a:pt x="980" y="18"/>
                          <a:pt x="980" y="18"/>
                        </a:cubicBezTo>
                        <a:cubicBezTo>
                          <a:pt x="979" y="0"/>
                          <a:pt x="954" y="7"/>
                          <a:pt x="954" y="7"/>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sp>
              <p:nvSpPr>
                <p:cNvPr id="223" name="TextBox 222"/>
                <p:cNvSpPr txBox="1"/>
                <p:nvPr/>
              </p:nvSpPr>
              <p:spPr>
                <a:xfrm rot="21016727">
                  <a:off x="10007419" y="2916546"/>
                  <a:ext cx="2351189" cy="400110"/>
                </a:xfrm>
                <a:prstGeom prst="rect">
                  <a:avLst/>
                </a:prstGeom>
                <a:noFill/>
              </p:spPr>
              <p:txBody>
                <a:bodyPr wrap="square" rtlCol="0">
                  <a:spAutoFit/>
                </a:bodyPr>
                <a:lstStyle/>
                <a:p>
                  <a:pPr algn="ctr" rtl="0"/>
                  <a:r>
                    <a:rPr lang="es-US" sz="2000" b="1" dirty="0">
                      <a:solidFill>
                        <a:schemeClr val="bg1"/>
                      </a:solidFill>
                    </a:rPr>
                    <a:t>EXCAVACIONES</a:t>
                  </a:r>
                </a:p>
              </p:txBody>
            </p:sp>
          </p:grpSp>
        </p:grpSp>
      </p:grpSp>
    </p:spTree>
    <p:extLst>
      <p:ext uri="{BB962C8B-B14F-4D97-AF65-F5344CB8AC3E}">
        <p14:creationId xmlns:p14="http://schemas.microsoft.com/office/powerpoint/2010/main" val="132702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anim calcmode="lin" valueType="num">
                                      <p:cBhvr>
                                        <p:cTn id="8" dur="500" fill="hold"/>
                                        <p:tgtEl>
                                          <p:spTgt spid="376"/>
                                        </p:tgtEl>
                                        <p:attrNameLst>
                                          <p:attrName>ppt_x</p:attrName>
                                        </p:attrNameLst>
                                      </p:cBhvr>
                                      <p:tavLst>
                                        <p:tav tm="0">
                                          <p:val>
                                            <p:strVal val="#ppt_x"/>
                                          </p:val>
                                        </p:tav>
                                        <p:tav tm="100000">
                                          <p:val>
                                            <p:strVal val="#ppt_x"/>
                                          </p:val>
                                        </p:tav>
                                      </p:tavLst>
                                    </p:anim>
                                    <p:anim calcmode="lin" valueType="num">
                                      <p:cBhvr>
                                        <p:cTn id="9" dur="500" fill="hold"/>
                                        <p:tgtEl>
                                          <p:spTgt spid="3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0-#ppt_w/2"/>
                                          </p:val>
                                        </p:tav>
                                        <p:tav tm="100000">
                                          <p:val>
                                            <p:strVal val="#ppt_x"/>
                                          </p:val>
                                        </p:tav>
                                      </p:tavLst>
                                    </p:anim>
                                    <p:anim calcmode="lin" valueType="num">
                                      <p:cBhvr additive="base">
                                        <p:cTn id="15" dur="500" fill="hold"/>
                                        <p:tgtEl>
                                          <p:spTgt spid="4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8" fill="hold" grpId="0" nodeType="afterEffect">
                                  <p:stCondLst>
                                    <p:cond delay="0"/>
                                  </p:stCondLst>
                                  <p:childTnLst>
                                    <p:set>
                                      <p:cBhvr>
                                        <p:cTn id="18" dur="1" fill="hold">
                                          <p:stCondLst>
                                            <p:cond delay="0"/>
                                          </p:stCondLst>
                                        </p:cTn>
                                        <p:tgtEl>
                                          <p:spTgt spid="256"/>
                                        </p:tgtEl>
                                        <p:attrNameLst>
                                          <p:attrName>style.visibility</p:attrName>
                                        </p:attrNameLst>
                                      </p:cBhvr>
                                      <p:to>
                                        <p:strVal val="visible"/>
                                      </p:to>
                                    </p:set>
                                    <p:anim calcmode="lin" valueType="num">
                                      <p:cBhvr additive="base">
                                        <p:cTn id="19" dur="500" fill="hold"/>
                                        <p:tgtEl>
                                          <p:spTgt spid="256"/>
                                        </p:tgtEl>
                                        <p:attrNameLst>
                                          <p:attrName>ppt_x</p:attrName>
                                        </p:attrNameLst>
                                      </p:cBhvr>
                                      <p:tavLst>
                                        <p:tav tm="0">
                                          <p:val>
                                            <p:strVal val="0-#ppt_w/2"/>
                                          </p:val>
                                        </p:tav>
                                        <p:tav tm="100000">
                                          <p:val>
                                            <p:strVal val="#ppt_x"/>
                                          </p:val>
                                        </p:tav>
                                      </p:tavLst>
                                    </p:anim>
                                    <p:anim calcmode="lin" valueType="num">
                                      <p:cBhvr additive="base">
                                        <p:cTn id="20" dur="5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0-#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199"/>
                                        </p:tgtEl>
                                        <p:attrNameLst>
                                          <p:attrName>style.visibility</p:attrName>
                                        </p:attrNameLst>
                                      </p:cBhvr>
                                      <p:to>
                                        <p:strVal val="visible"/>
                                      </p:to>
                                    </p:set>
                                    <p:anim calcmode="lin" valueType="num">
                                      <p:cBhvr additive="base">
                                        <p:cTn id="30" dur="500" fill="hold"/>
                                        <p:tgtEl>
                                          <p:spTgt spid="199"/>
                                        </p:tgtEl>
                                        <p:attrNameLst>
                                          <p:attrName>ppt_x</p:attrName>
                                        </p:attrNameLst>
                                      </p:cBhvr>
                                      <p:tavLst>
                                        <p:tav tm="0">
                                          <p:val>
                                            <p:strVal val="0-#ppt_w/2"/>
                                          </p:val>
                                        </p:tav>
                                        <p:tav tm="100000">
                                          <p:val>
                                            <p:strVal val="#ppt_x"/>
                                          </p:val>
                                        </p:tav>
                                      </p:tavLst>
                                    </p:anim>
                                    <p:anim calcmode="lin" valueType="num">
                                      <p:cBhvr additive="base">
                                        <p:cTn id="31" dur="500" fill="hold"/>
                                        <p:tgtEl>
                                          <p:spTgt spid="19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500" fill="hold"/>
                                        <p:tgtEl>
                                          <p:spTgt spid="46"/>
                                        </p:tgtEl>
                                        <p:attrNameLst>
                                          <p:attrName>ppt_x</p:attrName>
                                        </p:attrNameLst>
                                      </p:cBhvr>
                                      <p:tavLst>
                                        <p:tav tm="0">
                                          <p:val>
                                            <p:strVal val="0-#ppt_w/2"/>
                                          </p:val>
                                        </p:tav>
                                        <p:tav tm="100000">
                                          <p:val>
                                            <p:strVal val="#ppt_x"/>
                                          </p:val>
                                        </p:tav>
                                      </p:tavLst>
                                    </p:anim>
                                    <p:anim calcmode="lin" valueType="num">
                                      <p:cBhvr additive="base">
                                        <p:cTn id="37" dur="500" fill="hold"/>
                                        <p:tgtEl>
                                          <p:spTgt spid="46"/>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201"/>
                                        </p:tgtEl>
                                        <p:attrNameLst>
                                          <p:attrName>style.visibility</p:attrName>
                                        </p:attrNameLst>
                                      </p:cBhvr>
                                      <p:to>
                                        <p:strVal val="visible"/>
                                      </p:to>
                                    </p:set>
                                    <p:anim calcmode="lin" valueType="num">
                                      <p:cBhvr additive="base">
                                        <p:cTn id="41" dur="500" fill="hold"/>
                                        <p:tgtEl>
                                          <p:spTgt spid="201"/>
                                        </p:tgtEl>
                                        <p:attrNameLst>
                                          <p:attrName>ppt_x</p:attrName>
                                        </p:attrNameLst>
                                      </p:cBhvr>
                                      <p:tavLst>
                                        <p:tav tm="0">
                                          <p:val>
                                            <p:strVal val="0-#ppt_w/2"/>
                                          </p:val>
                                        </p:tav>
                                        <p:tav tm="100000">
                                          <p:val>
                                            <p:strVal val="#ppt_x"/>
                                          </p:val>
                                        </p:tav>
                                      </p:tavLst>
                                    </p:anim>
                                    <p:anim calcmode="lin" valueType="num">
                                      <p:cBhvr additive="base">
                                        <p:cTn id="42" dur="5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0-#ppt_w/2"/>
                                          </p:val>
                                        </p:tav>
                                        <p:tav tm="100000">
                                          <p:val>
                                            <p:strVal val="#ppt_x"/>
                                          </p:val>
                                        </p:tav>
                                      </p:tavLst>
                                    </p:anim>
                                    <p:anim calcmode="lin" valueType="num">
                                      <p:cBhvr additive="base">
                                        <p:cTn id="48" dur="500" fill="hold"/>
                                        <p:tgtEl>
                                          <p:spTgt spid="47"/>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233"/>
                                        </p:tgtEl>
                                        <p:attrNameLst>
                                          <p:attrName>style.visibility</p:attrName>
                                        </p:attrNameLst>
                                      </p:cBhvr>
                                      <p:to>
                                        <p:strVal val="visible"/>
                                      </p:to>
                                    </p:set>
                                    <p:anim calcmode="lin" valueType="num">
                                      <p:cBhvr additive="base">
                                        <p:cTn id="52" dur="500" fill="hold"/>
                                        <p:tgtEl>
                                          <p:spTgt spid="233"/>
                                        </p:tgtEl>
                                        <p:attrNameLst>
                                          <p:attrName>ppt_x</p:attrName>
                                        </p:attrNameLst>
                                      </p:cBhvr>
                                      <p:tavLst>
                                        <p:tav tm="0">
                                          <p:val>
                                            <p:strVal val="0-#ppt_w/2"/>
                                          </p:val>
                                        </p:tav>
                                        <p:tav tm="100000">
                                          <p:val>
                                            <p:strVal val="#ppt_x"/>
                                          </p:val>
                                        </p:tav>
                                      </p:tavLst>
                                    </p:anim>
                                    <p:anim calcmode="lin" valueType="num">
                                      <p:cBhvr additive="base">
                                        <p:cTn id="53" dur="500" fill="hold"/>
                                        <p:tgtEl>
                                          <p:spTgt spid="233"/>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0-#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37"/>
                                        </p:tgtEl>
                                        <p:attrNameLst>
                                          <p:attrName>style.visibility</p:attrName>
                                        </p:attrNameLst>
                                      </p:cBhvr>
                                      <p:to>
                                        <p:strVal val="visible"/>
                                      </p:to>
                                    </p:set>
                                    <p:anim calcmode="lin" valueType="num">
                                      <p:cBhvr additive="base">
                                        <p:cTn id="63" dur="500" fill="hold"/>
                                        <p:tgtEl>
                                          <p:spTgt spid="237"/>
                                        </p:tgtEl>
                                        <p:attrNameLst>
                                          <p:attrName>ppt_x</p:attrName>
                                        </p:attrNameLst>
                                      </p:cBhvr>
                                      <p:tavLst>
                                        <p:tav tm="0">
                                          <p:val>
                                            <p:strVal val="0-#ppt_w/2"/>
                                          </p:val>
                                        </p:tav>
                                        <p:tav tm="100000">
                                          <p:val>
                                            <p:strVal val="#ppt_x"/>
                                          </p:val>
                                        </p:tav>
                                      </p:tavLst>
                                    </p:anim>
                                    <p:anim calcmode="lin" valueType="num">
                                      <p:cBhvr additive="base">
                                        <p:cTn id="64" dur="500" fill="hold"/>
                                        <p:tgtEl>
                                          <p:spTgt spid="23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additive="base">
                                        <p:cTn id="69" dur="500" fill="hold"/>
                                        <p:tgtEl>
                                          <p:spTgt spid="50"/>
                                        </p:tgtEl>
                                        <p:attrNameLst>
                                          <p:attrName>ppt_x</p:attrName>
                                        </p:attrNameLst>
                                      </p:cBhvr>
                                      <p:tavLst>
                                        <p:tav tm="0">
                                          <p:val>
                                            <p:strVal val="0-#ppt_w/2"/>
                                          </p:val>
                                        </p:tav>
                                        <p:tav tm="100000">
                                          <p:val>
                                            <p:strVal val="#ppt_x"/>
                                          </p:val>
                                        </p:tav>
                                      </p:tavLst>
                                    </p:anim>
                                    <p:anim calcmode="lin" valueType="num">
                                      <p:cBhvr additive="base">
                                        <p:cTn id="70" dur="500" fill="hold"/>
                                        <p:tgtEl>
                                          <p:spTgt spid="50"/>
                                        </p:tgtEl>
                                        <p:attrNameLst>
                                          <p:attrName>ppt_y</p:attrName>
                                        </p:attrNameLst>
                                      </p:cBhvr>
                                      <p:tavLst>
                                        <p:tav tm="0">
                                          <p:val>
                                            <p:strVal val="#ppt_y"/>
                                          </p:val>
                                        </p:tav>
                                        <p:tav tm="100000">
                                          <p:val>
                                            <p:strVal val="#ppt_y"/>
                                          </p:val>
                                        </p:tav>
                                      </p:tavLst>
                                    </p:anim>
                                  </p:childTnLst>
                                </p:cTn>
                              </p:par>
                            </p:childTnLst>
                          </p:cTn>
                        </p:par>
                        <p:par>
                          <p:cTn id="71" fill="hold">
                            <p:stCondLst>
                              <p:cond delay="500"/>
                            </p:stCondLst>
                            <p:childTnLst>
                              <p:par>
                                <p:cTn id="72" presetID="2" presetClass="entr" presetSubtype="8" fill="hold" grpId="0" nodeType="afterEffect">
                                  <p:stCondLst>
                                    <p:cond delay="0"/>
                                  </p:stCondLst>
                                  <p:childTnLst>
                                    <p:set>
                                      <p:cBhvr>
                                        <p:cTn id="73" dur="1" fill="hold">
                                          <p:stCondLst>
                                            <p:cond delay="0"/>
                                          </p:stCondLst>
                                        </p:cTn>
                                        <p:tgtEl>
                                          <p:spTgt spid="243"/>
                                        </p:tgtEl>
                                        <p:attrNameLst>
                                          <p:attrName>style.visibility</p:attrName>
                                        </p:attrNameLst>
                                      </p:cBhvr>
                                      <p:to>
                                        <p:strVal val="visible"/>
                                      </p:to>
                                    </p:set>
                                    <p:anim calcmode="lin" valueType="num">
                                      <p:cBhvr additive="base">
                                        <p:cTn id="74" dur="500" fill="hold"/>
                                        <p:tgtEl>
                                          <p:spTgt spid="243"/>
                                        </p:tgtEl>
                                        <p:attrNameLst>
                                          <p:attrName>ppt_x</p:attrName>
                                        </p:attrNameLst>
                                      </p:cBhvr>
                                      <p:tavLst>
                                        <p:tav tm="0">
                                          <p:val>
                                            <p:strVal val="0-#ppt_w/2"/>
                                          </p:val>
                                        </p:tav>
                                        <p:tav tm="100000">
                                          <p:val>
                                            <p:strVal val="#ppt_x"/>
                                          </p:val>
                                        </p:tav>
                                      </p:tavLst>
                                    </p:anim>
                                    <p:anim calcmode="lin" valueType="num">
                                      <p:cBhvr additive="base">
                                        <p:cTn id="75" dur="500" fill="hold"/>
                                        <p:tgtEl>
                                          <p:spTgt spid="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256" grpId="0"/>
      <p:bldP spid="199" grpId="0"/>
      <p:bldP spid="201" grpId="0"/>
      <p:bldP spid="233" grpId="0"/>
      <p:bldP spid="237" grpId="0"/>
      <p:bldP spid="24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819730" y="1997364"/>
            <a:ext cx="2528455" cy="2528455"/>
          </a:xfrm>
          <a:prstGeom prst="rect">
            <a:avLst/>
          </a:prstGeom>
        </p:spPr>
      </p:pic>
      <p:pic>
        <p:nvPicPr>
          <p:cNvPr id="3" name="Picture 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4537368" y="1962728"/>
            <a:ext cx="2597727" cy="2597727"/>
          </a:xfrm>
          <a:prstGeom prst="rect">
            <a:avLst/>
          </a:prstGeom>
        </p:spPr>
      </p:pic>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8342745" y="1946562"/>
            <a:ext cx="2683164" cy="2683164"/>
          </a:xfrm>
          <a:prstGeom prst="rect">
            <a:avLst/>
          </a:prstGeom>
        </p:spPr>
      </p:pic>
      <p:sp>
        <p:nvSpPr>
          <p:cNvPr id="6" name="TextBox 5"/>
          <p:cNvSpPr txBox="1"/>
          <p:nvPr/>
        </p:nvSpPr>
        <p:spPr>
          <a:xfrm>
            <a:off x="965200" y="1498600"/>
            <a:ext cx="2362200" cy="461665"/>
          </a:xfrm>
          <a:prstGeom prst="rect">
            <a:avLst/>
          </a:prstGeom>
          <a:noFill/>
        </p:spPr>
        <p:txBody>
          <a:bodyPr wrap="square" rtlCol="0">
            <a:spAutoFit/>
          </a:bodyPr>
          <a:lstStyle/>
          <a:p>
            <a:pPr rtl="0"/>
            <a:r>
              <a:rPr lang="es-US" sz="2400">
                <a:solidFill>
                  <a:srgbClr val="44546A"/>
                </a:solidFill>
              </a:rPr>
              <a:t>ESCENARIO #1</a:t>
            </a:r>
          </a:p>
        </p:txBody>
      </p:sp>
      <p:sp>
        <p:nvSpPr>
          <p:cNvPr id="7" name="TextBox 6"/>
          <p:cNvSpPr txBox="1"/>
          <p:nvPr/>
        </p:nvSpPr>
        <p:spPr>
          <a:xfrm>
            <a:off x="4622800" y="1422400"/>
            <a:ext cx="2362200" cy="461665"/>
          </a:xfrm>
          <a:prstGeom prst="rect">
            <a:avLst/>
          </a:prstGeom>
          <a:noFill/>
        </p:spPr>
        <p:txBody>
          <a:bodyPr wrap="square" rtlCol="0">
            <a:spAutoFit/>
          </a:bodyPr>
          <a:lstStyle/>
          <a:p>
            <a:pPr rtl="0"/>
            <a:r>
              <a:rPr lang="es-US" sz="2400">
                <a:solidFill>
                  <a:srgbClr val="44546A"/>
                </a:solidFill>
              </a:rPr>
              <a:t>ESCENARIO #2</a:t>
            </a:r>
          </a:p>
        </p:txBody>
      </p:sp>
      <p:sp>
        <p:nvSpPr>
          <p:cNvPr id="8" name="TextBox 7"/>
          <p:cNvSpPr txBox="1"/>
          <p:nvPr/>
        </p:nvSpPr>
        <p:spPr>
          <a:xfrm>
            <a:off x="8559800" y="1409700"/>
            <a:ext cx="2362200" cy="461665"/>
          </a:xfrm>
          <a:prstGeom prst="rect">
            <a:avLst/>
          </a:prstGeom>
          <a:noFill/>
        </p:spPr>
        <p:txBody>
          <a:bodyPr wrap="square" rtlCol="0">
            <a:spAutoFit/>
          </a:bodyPr>
          <a:lstStyle/>
          <a:p>
            <a:pPr rtl="0"/>
            <a:r>
              <a:rPr lang="es-US" sz="2400">
                <a:solidFill>
                  <a:srgbClr val="44546A"/>
                </a:solidFill>
              </a:rPr>
              <a:t>ESCENARIO #3</a:t>
            </a:r>
          </a:p>
        </p:txBody>
      </p:sp>
      <p:grpSp>
        <p:nvGrpSpPr>
          <p:cNvPr id="9" name="Group 8">
            <a:extLst>
              <a:ext uri="{FF2B5EF4-FFF2-40B4-BE49-F238E27FC236}">
                <a16:creationId xmlns:a16="http://schemas.microsoft.com/office/drawing/2014/main" id="{20862379-43FE-2D49-B7BD-3CA5D17F3FD8}"/>
              </a:ext>
            </a:extLst>
          </p:cNvPr>
          <p:cNvGrpSpPr/>
          <p:nvPr/>
        </p:nvGrpSpPr>
        <p:grpSpPr>
          <a:xfrm>
            <a:off x="637065" y="219239"/>
            <a:ext cx="5736061" cy="999961"/>
            <a:chOff x="637065" y="219239"/>
            <a:chExt cx="5736061" cy="999961"/>
          </a:xfrm>
        </p:grpSpPr>
        <p:sp>
          <p:nvSpPr>
            <p:cNvPr id="10" name="TextBox 9">
              <a:extLst>
                <a:ext uri="{FF2B5EF4-FFF2-40B4-BE49-F238E27FC236}">
                  <a16:creationId xmlns:a16="http://schemas.microsoft.com/office/drawing/2014/main" id="{D271E166-F4A4-5C47-AD0C-172D2D0FC299}"/>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1" name="Picture 10">
              <a:extLst>
                <a:ext uri="{FF2B5EF4-FFF2-40B4-BE49-F238E27FC236}">
                  <a16:creationId xmlns:a16="http://schemas.microsoft.com/office/drawing/2014/main" id="{839732C1-8937-CC47-87AB-E6972DF046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951763" y="3142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787074" y="1161444"/>
            <a:ext cx="9955160" cy="4278094"/>
          </a:xfrm>
          <a:prstGeom prst="rect">
            <a:avLst/>
          </a:prstGeom>
          <a:noFill/>
        </p:spPr>
        <p:txBody>
          <a:bodyPr wrap="square" rtlCol="0">
            <a:spAutoFit/>
          </a:bodyPr>
          <a:lstStyle/>
          <a:p>
            <a:pPr rtl="0">
              <a:spcAft>
                <a:spcPts val="600"/>
              </a:spcAft>
              <a:buFont typeface="Arial"/>
              <a:buChar char="•"/>
            </a:pPr>
            <a:r>
              <a:rPr lang="es-US" sz="2200" cap="all" dirty="0">
                <a:solidFill>
                  <a:srgbClr val="595959"/>
                </a:solidFill>
              </a:rPr>
              <a:t>   Las bases </a:t>
            </a:r>
            <a:r>
              <a:rPr lang="es-US" sz="2200" dirty="0">
                <a:solidFill>
                  <a:srgbClr val="595959"/>
                </a:solidFill>
              </a:rPr>
              <a:t>afectan en gran medida</a:t>
            </a:r>
            <a:r>
              <a:rPr lang="es-US" sz="2200" cap="all" dirty="0">
                <a:solidFill>
                  <a:srgbClr val="595959"/>
                </a:solidFill>
              </a:rPr>
              <a:t> a la </a:t>
            </a:r>
            <a:r>
              <a:rPr lang="es-US" sz="2200" dirty="0">
                <a:solidFill>
                  <a:srgbClr val="595959"/>
                </a:solidFill>
              </a:rPr>
              <a:t>estabilidad</a:t>
            </a:r>
            <a:r>
              <a:rPr lang="es-US" sz="2200" cap="all" dirty="0">
                <a:solidFill>
                  <a:srgbClr val="595959"/>
                </a:solidFill>
              </a:rPr>
              <a:t> del andamio. </a:t>
            </a:r>
          </a:p>
          <a:p>
            <a:pPr rtl="0">
              <a:buFont typeface="Arial"/>
              <a:buChar char="•"/>
            </a:pPr>
            <a:r>
              <a:rPr lang="es-US" sz="2200" dirty="0">
                <a:solidFill>
                  <a:srgbClr val="595959"/>
                </a:solidFill>
              </a:rPr>
              <a:t>   El </a:t>
            </a:r>
            <a:r>
              <a:rPr lang="es-US" sz="2200" cap="all" dirty="0">
                <a:solidFill>
                  <a:srgbClr val="595959"/>
                </a:solidFill>
              </a:rPr>
              <a:t>tipo de soportes</a:t>
            </a:r>
            <a:r>
              <a:rPr lang="es-US" sz="2200" dirty="0">
                <a:solidFill>
                  <a:srgbClr val="595959"/>
                </a:solidFill>
              </a:rPr>
              <a:t> depende de: </a:t>
            </a:r>
          </a:p>
          <a:p>
            <a:pPr lvl="1" rtl="0">
              <a:buFont typeface="Arial"/>
              <a:buChar char="•"/>
            </a:pPr>
            <a:r>
              <a:rPr lang="es-US" sz="2200" dirty="0">
                <a:solidFill>
                  <a:srgbClr val="595959"/>
                </a:solidFill>
              </a:rPr>
              <a:t> la </a:t>
            </a:r>
            <a:r>
              <a:rPr lang="es-US" sz="2200" cap="all" dirty="0">
                <a:solidFill>
                  <a:srgbClr val="595959"/>
                </a:solidFill>
              </a:rPr>
              <a:t>función</a:t>
            </a:r>
            <a:r>
              <a:rPr lang="es-US" sz="2200" dirty="0">
                <a:solidFill>
                  <a:srgbClr val="595959"/>
                </a:solidFill>
              </a:rPr>
              <a:t> del andamio;</a:t>
            </a:r>
          </a:p>
          <a:p>
            <a:pPr lvl="1" rtl="0">
              <a:buFont typeface="Arial"/>
              <a:buChar char="•"/>
            </a:pPr>
            <a:r>
              <a:rPr lang="es-US" sz="2200" dirty="0">
                <a:solidFill>
                  <a:srgbClr val="595959"/>
                </a:solidFill>
              </a:rPr>
              <a:t> las </a:t>
            </a:r>
            <a:r>
              <a:rPr lang="es-US" sz="2200" cap="all" dirty="0">
                <a:solidFill>
                  <a:srgbClr val="595959"/>
                </a:solidFill>
              </a:rPr>
              <a:t>cargas</a:t>
            </a:r>
            <a:r>
              <a:rPr lang="es-US" sz="2200" dirty="0">
                <a:solidFill>
                  <a:srgbClr val="595959"/>
                </a:solidFill>
              </a:rPr>
              <a:t> que debe soportar; </a:t>
            </a:r>
          </a:p>
          <a:p>
            <a:pPr lvl="1" rtl="0">
              <a:spcAft>
                <a:spcPts val="1200"/>
              </a:spcAft>
              <a:buFont typeface="Arial"/>
              <a:buChar char="•"/>
            </a:pPr>
            <a:r>
              <a:rPr lang="es-US" sz="2200" dirty="0">
                <a:solidFill>
                  <a:srgbClr val="595959"/>
                </a:solidFill>
              </a:rPr>
              <a:t> la </a:t>
            </a:r>
            <a:r>
              <a:rPr lang="es-US" sz="2200" cap="all" dirty="0">
                <a:solidFill>
                  <a:srgbClr val="595959"/>
                </a:solidFill>
              </a:rPr>
              <a:t>superficie</a:t>
            </a:r>
            <a:r>
              <a:rPr lang="es-US" sz="2200" dirty="0">
                <a:solidFill>
                  <a:srgbClr val="595959"/>
                </a:solidFill>
              </a:rPr>
              <a:t> sobre la que se está construyendo. </a:t>
            </a:r>
          </a:p>
          <a:p>
            <a:pPr rtl="0">
              <a:buFont typeface="Arial"/>
              <a:buChar char="•"/>
            </a:pPr>
            <a:r>
              <a:rPr lang="es-US" sz="2200" dirty="0">
                <a:solidFill>
                  <a:srgbClr val="595959"/>
                </a:solidFill>
              </a:rPr>
              <a:t>   </a:t>
            </a:r>
            <a:r>
              <a:rPr lang="es-US" sz="2200" cap="all" dirty="0">
                <a:solidFill>
                  <a:srgbClr val="595959"/>
                </a:solidFill>
              </a:rPr>
              <a:t>Las cargas</a:t>
            </a:r>
            <a:r>
              <a:rPr lang="es-US" sz="2200" dirty="0">
                <a:solidFill>
                  <a:srgbClr val="595959"/>
                </a:solidFill>
              </a:rPr>
              <a:t> incluyen:</a:t>
            </a:r>
          </a:p>
          <a:p>
            <a:pPr lvl="1" rtl="0">
              <a:buFont typeface="Arial"/>
              <a:buChar char="•"/>
            </a:pPr>
            <a:r>
              <a:rPr lang="es-US" sz="2200" dirty="0">
                <a:solidFill>
                  <a:srgbClr val="595959"/>
                </a:solidFill>
              </a:rPr>
              <a:t> el peso total </a:t>
            </a:r>
            <a:r>
              <a:rPr lang="es-US" sz="2200" cap="all" dirty="0">
                <a:solidFill>
                  <a:srgbClr val="595959"/>
                </a:solidFill>
              </a:rPr>
              <a:t>de todos los trabajadores</a:t>
            </a:r>
            <a:r>
              <a:rPr lang="es-US" sz="2200" dirty="0">
                <a:solidFill>
                  <a:srgbClr val="595959"/>
                </a:solidFill>
              </a:rPr>
              <a:t>;</a:t>
            </a:r>
          </a:p>
          <a:p>
            <a:pPr lvl="1" rtl="0">
              <a:buFont typeface="Arial"/>
              <a:buChar char="•"/>
            </a:pPr>
            <a:r>
              <a:rPr lang="es-US" sz="2200" dirty="0">
                <a:solidFill>
                  <a:srgbClr val="595959"/>
                </a:solidFill>
              </a:rPr>
              <a:t> </a:t>
            </a:r>
            <a:r>
              <a:rPr lang="es-US" sz="2200" cap="all" dirty="0">
                <a:solidFill>
                  <a:srgbClr val="595959"/>
                </a:solidFill>
              </a:rPr>
              <a:t>equipos, herramientas, materiales</a:t>
            </a:r>
            <a:r>
              <a:rPr lang="es-US" sz="2200" dirty="0">
                <a:solidFill>
                  <a:srgbClr val="595959"/>
                </a:solidFill>
              </a:rPr>
              <a:t>; </a:t>
            </a:r>
          </a:p>
          <a:p>
            <a:pPr lvl="1" rtl="0">
              <a:spcAft>
                <a:spcPts val="600"/>
              </a:spcAft>
              <a:buFont typeface="Arial"/>
              <a:buChar char="•"/>
            </a:pPr>
            <a:r>
              <a:rPr lang="es-US" sz="2200" dirty="0">
                <a:solidFill>
                  <a:srgbClr val="595959"/>
                </a:solidFill>
              </a:rPr>
              <a:t> </a:t>
            </a:r>
            <a:r>
              <a:rPr lang="es-US" sz="2200" cap="all" dirty="0">
                <a:solidFill>
                  <a:srgbClr val="595959"/>
                </a:solidFill>
              </a:rPr>
              <a:t>peso o presión relacionados con el medio ambiente;</a:t>
            </a:r>
            <a:endParaRPr lang="en-US" sz="2200" dirty="0">
              <a:solidFill>
                <a:srgbClr val="595959"/>
              </a:solidFill>
            </a:endParaRPr>
          </a:p>
          <a:p>
            <a:pPr rtl="0">
              <a:spcAft>
                <a:spcPts val="1200"/>
              </a:spcAft>
              <a:buFont typeface="Arial"/>
              <a:buChar char="•"/>
            </a:pPr>
            <a:r>
              <a:rPr lang="es-US" sz="2200" dirty="0">
                <a:solidFill>
                  <a:srgbClr val="595959"/>
                </a:solidFill>
              </a:rPr>
              <a:t>   </a:t>
            </a:r>
            <a:r>
              <a:rPr lang="es-US" sz="2200" cap="all" dirty="0">
                <a:solidFill>
                  <a:srgbClr val="595959"/>
                </a:solidFill>
              </a:rPr>
              <a:t>durmientes</a:t>
            </a:r>
            <a:r>
              <a:rPr lang="es-US" sz="2200" dirty="0">
                <a:solidFill>
                  <a:srgbClr val="595959"/>
                </a:solidFill>
              </a:rPr>
              <a:t> y </a:t>
            </a:r>
            <a:r>
              <a:rPr lang="es-US" sz="2200" cap="all" dirty="0">
                <a:solidFill>
                  <a:srgbClr val="595959"/>
                </a:solidFill>
              </a:rPr>
              <a:t>placas base</a:t>
            </a:r>
            <a:r>
              <a:rPr lang="es-US" sz="2200" dirty="0">
                <a:solidFill>
                  <a:srgbClr val="595959"/>
                </a:solidFill>
              </a:rPr>
              <a:t> para </a:t>
            </a:r>
            <a:r>
              <a:rPr lang="es-US" sz="2200" cap="all" dirty="0">
                <a:solidFill>
                  <a:srgbClr val="595959"/>
                </a:solidFill>
              </a:rPr>
              <a:t>distribuir la carga</a:t>
            </a:r>
            <a:r>
              <a:rPr lang="es-US" sz="2200" dirty="0">
                <a:solidFill>
                  <a:srgbClr val="595959"/>
                </a:solidFill>
              </a:rPr>
              <a:t> del andamio; </a:t>
            </a:r>
          </a:p>
          <a:p>
            <a:pPr rtl="0">
              <a:spcAft>
                <a:spcPts val="1200"/>
              </a:spcAft>
              <a:buFont typeface="Arial"/>
              <a:buChar char="•"/>
            </a:pPr>
            <a:r>
              <a:rPr lang="es-US" sz="2200" dirty="0">
                <a:solidFill>
                  <a:srgbClr val="595959"/>
                </a:solidFill>
              </a:rPr>
              <a:t>   </a:t>
            </a:r>
            <a:r>
              <a:rPr lang="es-US" sz="2200" cap="all" dirty="0">
                <a:solidFill>
                  <a:srgbClr val="595959"/>
                </a:solidFill>
              </a:rPr>
              <a:t>La preparación de la base</a:t>
            </a:r>
            <a:r>
              <a:rPr lang="es-US" sz="2200" dirty="0">
                <a:solidFill>
                  <a:srgbClr val="595959"/>
                </a:solidFill>
              </a:rPr>
              <a:t> es importante con todos los andamios.</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48563" y="199991"/>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2" name="TextBox 11"/>
          <p:cNvSpPr txBox="1"/>
          <p:nvPr/>
        </p:nvSpPr>
        <p:spPr>
          <a:xfrm>
            <a:off x="1625600" y="1567844"/>
            <a:ext cx="10223500" cy="4016484"/>
          </a:xfrm>
          <a:prstGeom prst="rect">
            <a:avLst/>
          </a:prstGeom>
          <a:noFill/>
        </p:spPr>
        <p:txBody>
          <a:bodyPr wrap="square" rtlCol="0">
            <a:spAutoFit/>
          </a:bodyPr>
          <a:lstStyle/>
          <a:p>
            <a:pPr marL="198000" indent="-198000" rtl="0">
              <a:spcAft>
                <a:spcPts val="1800"/>
              </a:spcAft>
              <a:buFont typeface="Arial"/>
              <a:buChar char="•"/>
            </a:pPr>
            <a:r>
              <a:rPr lang="es-US" sz="2000" dirty="0">
                <a:solidFill>
                  <a:schemeClr val="tx1">
                    <a:lumMod val="65000"/>
                    <a:lumOff val="35000"/>
                  </a:schemeClr>
                </a:solidFill>
              </a:rPr>
              <a:t>Las diferentes </a:t>
            </a:r>
            <a:r>
              <a:rPr lang="es-US" sz="2000" cap="all" dirty="0">
                <a:solidFill>
                  <a:schemeClr val="tx1">
                    <a:lumMod val="65000"/>
                    <a:lumOff val="35000"/>
                  </a:schemeClr>
                </a:solidFill>
              </a:rPr>
              <a:t>superficies del suelo</a:t>
            </a:r>
            <a:r>
              <a:rPr lang="es-US" sz="2000" dirty="0">
                <a:solidFill>
                  <a:schemeClr val="tx1">
                    <a:lumMod val="65000"/>
                    <a:lumOff val="35000"/>
                  </a:schemeClr>
                </a:solidFill>
              </a:rPr>
              <a:t> tienen diferentes </a:t>
            </a:r>
            <a:r>
              <a:rPr lang="es-US" sz="2000" cap="all" dirty="0">
                <a:solidFill>
                  <a:schemeClr val="tx1">
                    <a:lumMod val="65000"/>
                    <a:lumOff val="35000"/>
                  </a:schemeClr>
                </a:solidFill>
              </a:rPr>
              <a:t>capacidades de carga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Los suelos rellenados</a:t>
            </a:r>
            <a:r>
              <a:rPr lang="es-US" sz="2000" dirty="0">
                <a:solidFill>
                  <a:schemeClr val="tx1">
                    <a:lumMod val="65000"/>
                    <a:lumOff val="35000"/>
                  </a:schemeClr>
                </a:solidFill>
              </a:rPr>
              <a:t> deben estar bien </a:t>
            </a:r>
            <a:r>
              <a:rPr lang="es-US" sz="2000" cap="all" dirty="0">
                <a:solidFill>
                  <a:schemeClr val="tx1">
                    <a:lumMod val="65000"/>
                    <a:lumOff val="35000"/>
                  </a:schemeClr>
                </a:solidFill>
              </a:rPr>
              <a:t>compactados y nivelados</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Reemplace el barro y el suelo blando con </a:t>
            </a:r>
            <a:r>
              <a:rPr lang="es-US" sz="2000" cap="all" dirty="0">
                <a:solidFill>
                  <a:schemeClr val="tx1">
                    <a:lumMod val="65000"/>
                    <a:lumOff val="35000"/>
                  </a:schemeClr>
                </a:solidFill>
              </a:rPr>
              <a:t>grava</a:t>
            </a:r>
            <a:r>
              <a:rPr lang="es-US" sz="2000" dirty="0">
                <a:solidFill>
                  <a:schemeClr val="tx1">
                    <a:lumMod val="65000"/>
                    <a:lumOff val="35000"/>
                  </a:schemeClr>
                </a:solidFill>
              </a:rPr>
              <a:t> o </a:t>
            </a:r>
            <a:r>
              <a:rPr lang="es-US" sz="2000" cap="all" dirty="0">
                <a:solidFill>
                  <a:schemeClr val="tx1">
                    <a:lumMod val="65000"/>
                    <a:lumOff val="35000"/>
                  </a:schemeClr>
                </a:solidFill>
              </a:rPr>
              <a:t>piedra triturada</a:t>
            </a:r>
            <a:r>
              <a:rPr lang="es-US" sz="2000" dirty="0">
                <a:solidFill>
                  <a:schemeClr val="tx1">
                    <a:lumMod val="65000"/>
                    <a:lumOff val="35000"/>
                  </a:schemeClr>
                </a:solidFill>
              </a:rPr>
              <a:t>. </a:t>
            </a:r>
          </a:p>
          <a:p>
            <a:pPr marL="198000" indent="-198000" rtl="0">
              <a:spcAft>
                <a:spcPts val="1800"/>
              </a:spcAft>
              <a:buFont typeface="Arial"/>
              <a:buChar char="•"/>
            </a:pPr>
            <a:r>
              <a:rPr lang="es-US" sz="2000" cap="all" dirty="0">
                <a:solidFill>
                  <a:schemeClr val="tx1">
                    <a:lumMod val="65000"/>
                    <a:lumOff val="35000"/>
                  </a:schemeClr>
                </a:solidFill>
              </a:rPr>
              <a:t>No utilice</a:t>
            </a:r>
            <a:r>
              <a:rPr lang="es-US" sz="2000" dirty="0">
                <a:solidFill>
                  <a:schemeClr val="tx1">
                    <a:lumMod val="65000"/>
                    <a:lumOff val="35000"/>
                  </a:schemeClr>
                </a:solidFill>
              </a:rPr>
              <a:t> ladrillos, trozos de madera, palés u otros materiales de desecho, </a:t>
            </a:r>
            <a:r>
              <a:rPr lang="es-US" sz="2000" cap="all" dirty="0">
                <a:solidFill>
                  <a:schemeClr val="tx1">
                    <a:lumMod val="65000"/>
                    <a:lumOff val="35000"/>
                  </a:schemeClr>
                </a:solidFill>
              </a:rPr>
              <a:t>debajo de las patas del andamio,</a:t>
            </a:r>
            <a:r>
              <a:rPr lang="es-US" sz="2000" dirty="0">
                <a:solidFill>
                  <a:schemeClr val="tx1">
                    <a:lumMod val="65000"/>
                    <a:lumOff val="35000"/>
                  </a:schemeClr>
                </a:solidFill>
              </a:rPr>
              <a:t> o debajo de las </a:t>
            </a:r>
            <a:r>
              <a:rPr lang="es-US" sz="2000" cap="all" dirty="0">
                <a:solidFill>
                  <a:schemeClr val="tx1">
                    <a:lumMod val="65000"/>
                    <a:lumOff val="35000"/>
                  </a:schemeClr>
                </a:solidFill>
              </a:rPr>
              <a:t>durmientes</a:t>
            </a:r>
            <a:r>
              <a:rPr lang="es-US" sz="2000" dirty="0">
                <a:solidFill>
                  <a:schemeClr val="tx1">
                    <a:lumMod val="65000"/>
                    <a:lumOff val="35000"/>
                  </a:schemeClr>
                </a:solidFill>
              </a:rPr>
              <a:t>. </a:t>
            </a:r>
          </a:p>
          <a:p>
            <a:pPr marL="198000" indent="-198000" rtl="0">
              <a:spcAft>
                <a:spcPts val="1800"/>
              </a:spcAft>
              <a:buFont typeface="Arial"/>
              <a:buChar char="•"/>
            </a:pPr>
            <a:r>
              <a:rPr lang="es-US" sz="2000" dirty="0">
                <a:solidFill>
                  <a:schemeClr val="tx1">
                    <a:lumMod val="65000"/>
                    <a:lumOff val="35000"/>
                  </a:schemeClr>
                </a:solidFill>
              </a:rPr>
              <a:t>En </a:t>
            </a:r>
            <a:r>
              <a:rPr lang="es-US" sz="2000" cap="all" dirty="0">
                <a:solidFill>
                  <a:schemeClr val="tx1">
                    <a:lumMod val="65000"/>
                    <a:lumOff val="35000"/>
                  </a:schemeClr>
                </a:solidFill>
              </a:rPr>
              <a:t>terreno en pendiente</a:t>
            </a:r>
            <a:r>
              <a:rPr lang="es-US" sz="2000" dirty="0">
                <a:solidFill>
                  <a:schemeClr val="tx1">
                    <a:lumMod val="65000"/>
                    <a:lumOff val="35000"/>
                  </a:schemeClr>
                </a:solidFill>
              </a:rPr>
              <a:t>, nivele el área de la durmiente </a:t>
            </a:r>
            <a:r>
              <a:rPr lang="es-US" sz="2000" cap="all" dirty="0">
                <a:solidFill>
                  <a:schemeClr val="tx1">
                    <a:lumMod val="65000"/>
                    <a:lumOff val="35000"/>
                  </a:schemeClr>
                </a:solidFill>
              </a:rPr>
              <a:t>excavando</a:t>
            </a:r>
            <a:r>
              <a:rPr lang="es-US" sz="2000" dirty="0">
                <a:solidFill>
                  <a:schemeClr val="tx1">
                    <a:lumMod val="65000"/>
                    <a:lumOff val="35000"/>
                  </a:schemeClr>
                </a:solidFill>
              </a:rPr>
              <a:t>.</a:t>
            </a:r>
          </a:p>
          <a:p>
            <a:pPr marL="198000" indent="-198000" rtl="0">
              <a:spcAft>
                <a:spcPts val="1800"/>
              </a:spcAft>
              <a:buFont typeface="Arial"/>
              <a:buChar char="•"/>
            </a:pPr>
            <a:r>
              <a:rPr lang="es-US" sz="2000" dirty="0">
                <a:solidFill>
                  <a:schemeClr val="tx1">
                    <a:lumMod val="65000"/>
                    <a:lumOff val="35000"/>
                  </a:schemeClr>
                </a:solidFill>
              </a:rPr>
              <a:t>Cerca de una </a:t>
            </a:r>
            <a:r>
              <a:rPr lang="es-US" sz="2000" cap="all" dirty="0">
                <a:solidFill>
                  <a:schemeClr val="tx1">
                    <a:lumMod val="65000"/>
                    <a:lumOff val="35000"/>
                  </a:schemeClr>
                </a:solidFill>
              </a:rPr>
              <a:t>excavación</a:t>
            </a:r>
            <a:r>
              <a:rPr lang="es-US" sz="2000" dirty="0">
                <a:solidFill>
                  <a:schemeClr val="tx1">
                    <a:lumMod val="65000"/>
                    <a:lumOff val="35000"/>
                  </a:schemeClr>
                </a:solidFill>
              </a:rPr>
              <a:t>, la pata debe estar </a:t>
            </a:r>
            <a:r>
              <a:rPr lang="es-US" sz="2000" cap="all" dirty="0">
                <a:solidFill>
                  <a:schemeClr val="tx1">
                    <a:lumMod val="65000"/>
                    <a:lumOff val="35000"/>
                  </a:schemeClr>
                </a:solidFill>
              </a:rPr>
              <a:t>por lo menos tan lejos</a:t>
            </a:r>
            <a:r>
              <a:rPr lang="es-US" sz="2000" dirty="0">
                <a:solidFill>
                  <a:schemeClr val="tx1">
                    <a:lumMod val="65000"/>
                    <a:lumOff val="35000"/>
                  </a:schemeClr>
                </a:solidFill>
              </a:rPr>
              <a:t> del borde de la excavación </a:t>
            </a:r>
            <a:r>
              <a:rPr lang="es-US" sz="2000" cap="all" dirty="0">
                <a:solidFill>
                  <a:schemeClr val="tx1">
                    <a:lumMod val="65000"/>
                    <a:lumOff val="35000"/>
                  </a:schemeClr>
                </a:solidFill>
              </a:rPr>
              <a:t>como la excavación sea profunda</a:t>
            </a:r>
            <a:r>
              <a:rPr lang="es-US" sz="2000" dirty="0">
                <a:solidFill>
                  <a:schemeClr val="tx1">
                    <a:lumMod val="65000"/>
                    <a:lumOff val="35000"/>
                  </a:schemeClr>
                </a:solidFill>
              </a:rPr>
              <a:t>. </a:t>
            </a:r>
          </a:p>
        </p:txBody>
      </p:sp>
      <p:sp>
        <p:nvSpPr>
          <p:cNvPr id="13" name="Rounded Rectangle 12"/>
          <p:cNvSpPr/>
          <p:nvPr/>
        </p:nvSpPr>
        <p:spPr>
          <a:xfrm>
            <a:off x="279400" y="266700"/>
            <a:ext cx="1371600" cy="13335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5"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6"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14" name="Picture 13"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Effect transition="in" filter="fade">
                                      <p:cBhvr>
                                        <p:cTn id="12" dur="1000"/>
                                        <p:tgtEl>
                                          <p:spTgt spid="2"/>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anim calcmode="lin" valueType="num">
                                      <p:cBhvr>
                                        <p:cTn id="16" dur="500" fill="hold"/>
                                        <p:tgtEl>
                                          <p:spTgt spid="52"/>
                                        </p:tgtEl>
                                        <p:attrNameLst>
                                          <p:attrName>ppt_x</p:attrName>
                                        </p:attrNameLst>
                                      </p:cBhvr>
                                      <p:tavLst>
                                        <p:tav tm="0">
                                          <p:val>
                                            <p:strVal val="#ppt_x"/>
                                          </p:val>
                                        </p:tav>
                                        <p:tav tm="100000">
                                          <p:val>
                                            <p:strVal val="#ppt_x"/>
                                          </p:val>
                                        </p:tav>
                                      </p:tavLst>
                                    </p:anim>
                                    <p:anim calcmode="lin" valueType="num">
                                      <p:cBhvr>
                                        <p:cTn id="17" dur="500" fill="hold"/>
                                        <p:tgtEl>
                                          <p:spTgt spid="5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692900"/>
          </a:xfrm>
          <a:prstGeom prst="rect">
            <a:avLst/>
          </a:prstGeom>
          <a:solidFill>
            <a:srgbClr val="222A35"/>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3" name="Group 2">
            <a:extLst>
              <a:ext uri="{FF2B5EF4-FFF2-40B4-BE49-F238E27FC236}">
                <a16:creationId xmlns:a16="http://schemas.microsoft.com/office/drawing/2014/main" id="{DCE44950-258B-D148-9A95-766FE96DA86C}"/>
              </a:ext>
            </a:extLst>
          </p:cNvPr>
          <p:cNvGrpSpPr/>
          <p:nvPr/>
        </p:nvGrpSpPr>
        <p:grpSpPr>
          <a:xfrm>
            <a:off x="8128001" y="6105525"/>
            <a:ext cx="4063999" cy="752475"/>
            <a:chOff x="8128001" y="6105525"/>
            <a:chExt cx="4063999" cy="752475"/>
          </a:xfrm>
        </p:grpSpPr>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2" name="Group 1">
            <a:extLst>
              <a:ext uri="{FF2B5EF4-FFF2-40B4-BE49-F238E27FC236}">
                <a16:creationId xmlns:a16="http://schemas.microsoft.com/office/drawing/2014/main" id="{C6E51693-DF09-7341-B214-1702838BD39B}"/>
              </a:ext>
            </a:extLst>
          </p:cNvPr>
          <p:cNvGrpSpPr/>
          <p:nvPr/>
        </p:nvGrpSpPr>
        <p:grpSpPr>
          <a:xfrm>
            <a:off x="2" y="6105523"/>
            <a:ext cx="6095999" cy="752477"/>
            <a:chOff x="2" y="6105523"/>
            <a:chExt cx="6095999" cy="752477"/>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1009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48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305960" y="1899968"/>
            <a:ext cx="3580127" cy="830997"/>
          </a:xfrm>
          <a:prstGeom prst="rect">
            <a:avLst/>
          </a:prstGeom>
          <a:noFill/>
        </p:spPr>
        <p:txBody>
          <a:bodyPr wrap="none" rtlCol="0">
            <a:spAutoFit/>
          </a:bodyPr>
          <a:lstStyle/>
          <a:p>
            <a:pPr algn="ctr" rtl="0"/>
            <a:r>
              <a:rPr lang="es-US" sz="4800" cap="all" dirty="0">
                <a:solidFill>
                  <a:schemeClr val="bg1"/>
                </a:solidFill>
              </a:rPr>
              <a:t>Plataformas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5912" y="2870517"/>
            <a:ext cx="10878088" cy="769441"/>
          </a:xfrm>
          <a:prstGeom prst="rect">
            <a:avLst/>
          </a:prstGeom>
          <a:noFill/>
        </p:spPr>
        <p:txBody>
          <a:bodyPr wrap="square" rtlCol="0">
            <a:spAutoFit/>
          </a:bodyPr>
          <a:lstStyle/>
          <a:p>
            <a:pPr algn="ctr" rtl="0"/>
            <a:r>
              <a:rPr lang="es-US" sz="2200" cap="all" dirty="0">
                <a:solidFill>
                  <a:srgbClr val="93F300"/>
                </a:solidFill>
              </a:rPr>
              <a:t>Superficies de trabajo elevadas compuestas de una o </a:t>
            </a:r>
            <a:br>
              <a:rPr lang="es-US" sz="2200" cap="all" dirty="0">
                <a:solidFill>
                  <a:srgbClr val="93F300"/>
                </a:solidFill>
              </a:rPr>
            </a:br>
            <a:r>
              <a:rPr lang="es-US" sz="2200" cap="all" dirty="0">
                <a:solidFill>
                  <a:srgbClr val="93F300"/>
                </a:solidFill>
              </a:rPr>
              <a:t>más unidades de plataforma.</a:t>
            </a:r>
          </a:p>
        </p:txBody>
      </p:sp>
      <p:grpSp>
        <p:nvGrpSpPr>
          <p:cNvPr id="23" name="Group 22"/>
          <p:cNvGrpSpPr/>
          <p:nvPr/>
        </p:nvGrpSpPr>
        <p:grpSpPr>
          <a:xfrm>
            <a:off x="6096001" y="5191122"/>
            <a:ext cx="2032000" cy="1666878"/>
            <a:chOff x="6096001" y="5191122"/>
            <a:chExt cx="2032000" cy="1666878"/>
          </a:xfrm>
        </p:grpSpPr>
        <p:sp>
          <p:nvSpPr>
            <p:cNvPr id="14" name="Rectangle 13"/>
            <p:cNvSpPr/>
            <p:nvPr/>
          </p:nvSpPr>
          <p:spPr>
            <a:xfrm rot="16200000">
              <a:off x="6278562" y="5008561"/>
              <a:ext cx="1666878"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1" name="TextBox 20"/>
            <p:cNvSpPr txBox="1"/>
            <p:nvPr/>
          </p:nvSpPr>
          <p:spPr>
            <a:xfrm>
              <a:off x="6743700" y="5575300"/>
              <a:ext cx="1244600" cy="923330"/>
            </a:xfrm>
            <a:prstGeom prst="rect">
              <a:avLst/>
            </a:prstGeom>
            <a:noFill/>
          </p:spPr>
          <p:txBody>
            <a:bodyPr wrap="square" rtlCol="0">
              <a:spAutoFit/>
            </a:bodyPr>
            <a:lstStyle/>
            <a:p>
              <a:pPr rtl="0"/>
              <a:r>
                <a:rPr lang="es-US" sz="5400">
                  <a:solidFill>
                    <a:schemeClr val="bg1"/>
                  </a:solidFill>
                </a:rPr>
                <a:t>4</a:t>
              </a:r>
            </a:p>
          </p:txBody>
        </p:sp>
      </p:grpSp>
    </p:spTree>
    <p:extLst>
      <p:ext uri="{BB962C8B-B14F-4D97-AF65-F5344CB8AC3E}">
        <p14:creationId xmlns:p14="http://schemas.microsoft.com/office/powerpoint/2010/main" val="30551328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anim calcmode="lin" valueType="num">
                                      <p:cBhvr>
                                        <p:cTn id="17" dur="500" fill="hold"/>
                                        <p:tgtEl>
                                          <p:spTgt spid="23"/>
                                        </p:tgtEl>
                                        <p:attrNameLst>
                                          <p:attrName>ppt_x</p:attrName>
                                        </p:attrNameLst>
                                      </p:cBhvr>
                                      <p:tavLst>
                                        <p:tav tm="0">
                                          <p:val>
                                            <p:strVal val="#ppt_x"/>
                                          </p:val>
                                        </p:tav>
                                        <p:tav tm="100000">
                                          <p:val>
                                            <p:strVal val="#ppt_x"/>
                                          </p:val>
                                        </p:tav>
                                      </p:tavLst>
                                    </p:anim>
                                    <p:anim calcmode="lin" valueType="num">
                                      <p:cBhvr>
                                        <p:cTn id="18" dur="50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25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16" presetClass="entr" presetSubtype="37"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88064" y="1417488"/>
            <a:ext cx="6733334" cy="461665"/>
          </a:xfrm>
          <a:prstGeom prst="rect">
            <a:avLst/>
          </a:prstGeom>
          <a:noFill/>
        </p:spPr>
        <p:txBody>
          <a:bodyPr wrap="none" rtlCol="0">
            <a:spAutoFit/>
          </a:bodyPr>
          <a:lstStyle/>
          <a:p>
            <a:pPr algn="ctr" rtl="0"/>
            <a:r>
              <a:rPr lang="es-US" sz="2400">
                <a:solidFill>
                  <a:srgbClr val="595959"/>
                </a:solidFill>
                <a:latin typeface="+mj-lt"/>
              </a:rPr>
              <a:t>Las cargas se pueden dividir en </a:t>
            </a:r>
            <a:r>
              <a:rPr lang="es-US" sz="2400" b="1">
                <a:solidFill>
                  <a:srgbClr val="595959"/>
                </a:solidFill>
                <a:latin typeface="+mj-lt"/>
              </a:rPr>
              <a:t>tres</a:t>
            </a:r>
            <a:r>
              <a:rPr lang="es-US" sz="2400">
                <a:solidFill>
                  <a:srgbClr val="595959"/>
                </a:solidFill>
                <a:latin typeface="+mj-lt"/>
              </a:rPr>
              <a:t> categorías:</a:t>
            </a:r>
            <a:endParaRPr lang="en-US" sz="2400" dirty="0">
              <a:solidFill>
                <a:srgbClr val="595959"/>
              </a:solidFill>
              <a:latin typeface="+mj-lt"/>
            </a:endParaRPr>
          </a:p>
        </p:txBody>
      </p:sp>
      <p:sp>
        <p:nvSpPr>
          <p:cNvPr id="52" name="TextBox 51"/>
          <p:cNvSpPr txBox="1"/>
          <p:nvPr/>
        </p:nvSpPr>
        <p:spPr>
          <a:xfrm>
            <a:off x="780584" y="680759"/>
            <a:ext cx="10593659" cy="830997"/>
          </a:xfrm>
          <a:prstGeom prst="rect">
            <a:avLst/>
          </a:prstGeom>
          <a:noFill/>
        </p:spPr>
        <p:txBody>
          <a:bodyPr wrap="square" rtlCol="0">
            <a:spAutoFit/>
          </a:bodyPr>
          <a:lstStyle/>
          <a:p>
            <a:pPr algn="ctr" rtl="0"/>
            <a:r>
              <a:rPr lang="es-US" sz="4800" dirty="0">
                <a:solidFill>
                  <a:schemeClr val="tx2"/>
                </a:solidFill>
                <a:latin typeface="+mj-lt"/>
              </a:rPr>
              <a:t>MATERIALES DE LA PLATAFORMA</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6" name="Group 5">
            <a:extLst>
              <a:ext uri="{FF2B5EF4-FFF2-40B4-BE49-F238E27FC236}">
                <a16:creationId xmlns:a16="http://schemas.microsoft.com/office/drawing/2014/main" id="{98846485-8199-1E4C-BE5C-DD660E8BEE6B}"/>
              </a:ext>
            </a:extLst>
          </p:cNvPr>
          <p:cNvGrpSpPr/>
          <p:nvPr/>
        </p:nvGrpSpPr>
        <p:grpSpPr>
          <a:xfrm>
            <a:off x="1120174" y="2363556"/>
            <a:ext cx="3263900" cy="3763387"/>
            <a:chOff x="1338147" y="2364113"/>
            <a:chExt cx="3263900" cy="3763387"/>
          </a:xfrm>
        </p:grpSpPr>
        <p:sp>
          <p:nvSpPr>
            <p:cNvPr id="16" name="Rectangle 15"/>
            <p:cNvSpPr/>
            <p:nvPr/>
          </p:nvSpPr>
          <p:spPr>
            <a:xfrm>
              <a:off x="1387928"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1387928" y="2433294"/>
              <a:ext cx="3058885"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4" name="TextBox 23"/>
            <p:cNvSpPr txBox="1"/>
            <p:nvPr/>
          </p:nvSpPr>
          <p:spPr>
            <a:xfrm>
              <a:off x="2251168" y="2364113"/>
              <a:ext cx="1332441" cy="492443"/>
            </a:xfrm>
            <a:prstGeom prst="rect">
              <a:avLst/>
            </a:prstGeom>
            <a:noFill/>
          </p:spPr>
          <p:txBody>
            <a:bodyPr wrap="none" rtlCol="0">
              <a:spAutoFit/>
            </a:bodyPr>
            <a:lstStyle/>
            <a:p>
              <a:pPr algn="ctr" rtl="0"/>
              <a:r>
                <a:rPr lang="es-US" sz="2600">
                  <a:solidFill>
                    <a:schemeClr val="bg1"/>
                  </a:solidFill>
                </a:rPr>
                <a:t>MADERA</a:t>
              </a:r>
            </a:p>
          </p:txBody>
        </p:sp>
        <p:grpSp>
          <p:nvGrpSpPr>
            <p:cNvPr id="3" name="Group 2">
              <a:extLst>
                <a:ext uri="{FF2B5EF4-FFF2-40B4-BE49-F238E27FC236}">
                  <a16:creationId xmlns:a16="http://schemas.microsoft.com/office/drawing/2014/main" id="{7A82134B-72A7-BD4E-90D1-52D04E17B411}"/>
                </a:ext>
              </a:extLst>
            </p:cNvPr>
            <p:cNvGrpSpPr/>
            <p:nvPr/>
          </p:nvGrpSpPr>
          <p:grpSpPr>
            <a:xfrm>
              <a:off x="1338147" y="2771391"/>
              <a:ext cx="3263900" cy="677108"/>
              <a:chOff x="1338147" y="2771391"/>
              <a:chExt cx="3263900" cy="677108"/>
            </a:xfrm>
          </p:grpSpPr>
          <p:sp>
            <p:nvSpPr>
              <p:cNvPr id="17" name="Rectangle 16"/>
              <p:cNvSpPr/>
              <p:nvPr/>
            </p:nvSpPr>
            <p:spPr>
              <a:xfrm>
                <a:off x="1387928" y="2781637"/>
                <a:ext cx="3058885"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5" name="TextBox 24"/>
              <p:cNvSpPr txBox="1"/>
              <p:nvPr/>
            </p:nvSpPr>
            <p:spPr>
              <a:xfrm>
                <a:off x="1338147" y="2771391"/>
                <a:ext cx="3263900" cy="677108"/>
              </a:xfrm>
              <a:prstGeom prst="rect">
                <a:avLst/>
              </a:prstGeom>
              <a:noFill/>
            </p:spPr>
            <p:txBody>
              <a:bodyPr wrap="square" rtlCol="0">
                <a:spAutoFit/>
              </a:bodyPr>
              <a:lstStyle/>
              <a:p>
                <a:pPr algn="ctr" rtl="0"/>
                <a:r>
                  <a:rPr lang="es-US" sz="1900" dirty="0">
                    <a:solidFill>
                      <a:schemeClr val="bg1"/>
                    </a:solidFill>
                  </a:rPr>
                  <a:t>Serrado sólido o </a:t>
                </a:r>
                <a:br>
                  <a:rPr lang="es-US" sz="1900" dirty="0">
                    <a:solidFill>
                      <a:schemeClr val="bg1"/>
                    </a:solidFill>
                  </a:rPr>
                </a:br>
                <a:r>
                  <a:rPr lang="es-US" sz="1900" dirty="0">
                    <a:solidFill>
                      <a:schemeClr val="bg1"/>
                    </a:solidFill>
                  </a:rPr>
                  <a:t>laminado</a:t>
                </a:r>
              </a:p>
            </p:txBody>
          </p:sp>
        </p:grpSp>
        <p:pic>
          <p:nvPicPr>
            <p:cNvPr id="31" name="Picture 3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52730" t="4369" b="43450"/>
                <a:stretch>
                  <a:fillRect/>
                </a:stretch>
              </p:blipFill>
            </mc:Choice>
            <mc:Fallback>
              <p:blipFill>
                <a:blip r:embed="rId4"/>
                <a:srcRect l="52730" t="4369" b="43450"/>
                <a:stretch>
                  <a:fillRect/>
                </a:stretch>
              </p:blipFill>
            </mc:Fallback>
          </mc:AlternateContent>
          <p:spPr>
            <a:xfrm>
              <a:off x="1371608" y="4762500"/>
              <a:ext cx="2284075" cy="1365000"/>
            </a:xfrm>
            <a:prstGeom prst="rect">
              <a:avLst/>
            </a:prstGeom>
          </p:spPr>
        </p:pic>
        <p:pic>
          <p:nvPicPr>
            <p:cNvPr id="32" name="Picture 3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t="7966" r="19771" b="54327"/>
                <a:stretch>
                  <a:fillRect/>
                </a:stretch>
              </p:blipFill>
            </mc:Choice>
            <mc:Fallback>
              <p:blipFill>
                <a:blip r:embed="rId6"/>
                <a:srcRect t="7966" r="19771" b="54327"/>
                <a:stretch>
                  <a:fillRect/>
                </a:stretch>
              </p:blipFill>
            </mc:Fallback>
          </mc:AlternateContent>
          <p:spPr>
            <a:xfrm>
              <a:off x="1955801" y="3403600"/>
              <a:ext cx="2514599" cy="1473000"/>
            </a:xfrm>
            <a:prstGeom prst="rect">
              <a:avLst/>
            </a:prstGeom>
          </p:spPr>
        </p:pic>
      </p:grpSp>
      <p:grpSp>
        <p:nvGrpSpPr>
          <p:cNvPr id="10" name="Group 9">
            <a:extLst>
              <a:ext uri="{FF2B5EF4-FFF2-40B4-BE49-F238E27FC236}">
                <a16:creationId xmlns:a16="http://schemas.microsoft.com/office/drawing/2014/main" id="{12B9555C-034B-0945-B08A-D54811A0872F}"/>
              </a:ext>
            </a:extLst>
          </p:cNvPr>
          <p:cNvGrpSpPr/>
          <p:nvPr/>
        </p:nvGrpSpPr>
        <p:grpSpPr>
          <a:xfrm>
            <a:off x="4498564" y="2452457"/>
            <a:ext cx="3083266" cy="3704779"/>
            <a:chOff x="4498564" y="2452457"/>
            <a:chExt cx="3083266" cy="3704779"/>
          </a:xfrm>
        </p:grpSpPr>
        <p:sp>
          <p:nvSpPr>
            <p:cNvPr id="37" name="Rectangle 36">
              <a:extLst>
                <a:ext uri="{FF2B5EF4-FFF2-40B4-BE49-F238E27FC236}">
                  <a16:creationId xmlns:a16="http://schemas.microsoft.com/office/drawing/2014/main" id="{1DF638E1-A956-F54C-8DC1-6C356873F1FA}"/>
                </a:ext>
              </a:extLst>
            </p:cNvPr>
            <p:cNvSpPr/>
            <p:nvPr/>
          </p:nvSpPr>
          <p:spPr>
            <a:xfrm>
              <a:off x="4520739" y="2458912"/>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9" name="Group 8">
              <a:extLst>
                <a:ext uri="{FF2B5EF4-FFF2-40B4-BE49-F238E27FC236}">
                  <a16:creationId xmlns:a16="http://schemas.microsoft.com/office/drawing/2014/main" id="{490C79B5-5963-8F4E-AABC-9D2835EB1909}"/>
                </a:ext>
              </a:extLst>
            </p:cNvPr>
            <p:cNvGrpSpPr/>
            <p:nvPr/>
          </p:nvGrpSpPr>
          <p:grpSpPr>
            <a:xfrm>
              <a:off x="4498564" y="2452457"/>
              <a:ext cx="3083266" cy="3704779"/>
              <a:chOff x="5060415" y="4974612"/>
              <a:chExt cx="3083266" cy="3704779"/>
            </a:xfrm>
          </p:grpSpPr>
          <p:sp>
            <p:nvSpPr>
              <p:cNvPr id="42" name="Rectangle 41"/>
              <p:cNvSpPr/>
              <p:nvPr/>
            </p:nvSpPr>
            <p:spPr>
              <a:xfrm>
                <a:off x="5069323" y="4974612"/>
                <a:ext cx="3058885" cy="49441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grpSp>
            <p:nvGrpSpPr>
              <p:cNvPr id="8" name="Group 7">
                <a:extLst>
                  <a:ext uri="{FF2B5EF4-FFF2-40B4-BE49-F238E27FC236}">
                    <a16:creationId xmlns:a16="http://schemas.microsoft.com/office/drawing/2014/main" id="{1179C21F-53A2-F04F-BE25-D0BE630F8978}"/>
                  </a:ext>
                </a:extLst>
              </p:cNvPr>
              <p:cNvGrpSpPr/>
              <p:nvPr/>
            </p:nvGrpSpPr>
            <p:grpSpPr>
              <a:xfrm>
                <a:off x="5060415" y="4976579"/>
                <a:ext cx="3083266" cy="3702812"/>
                <a:chOff x="4651443" y="2381844"/>
                <a:chExt cx="3083266" cy="3702812"/>
              </a:xfrm>
            </p:grpSpPr>
            <p:sp>
              <p:nvSpPr>
                <p:cNvPr id="43" name="TextBox 42"/>
                <p:cNvSpPr txBox="1"/>
                <p:nvPr/>
              </p:nvSpPr>
              <p:spPr>
                <a:xfrm>
                  <a:off x="4925527" y="2381844"/>
                  <a:ext cx="2425699" cy="492443"/>
                </a:xfrm>
                <a:prstGeom prst="rect">
                  <a:avLst/>
                </a:prstGeom>
                <a:noFill/>
              </p:spPr>
              <p:txBody>
                <a:bodyPr wrap="square" rtlCol="0">
                  <a:spAutoFit/>
                </a:bodyPr>
                <a:lstStyle/>
                <a:p>
                  <a:pPr algn="ctr" rtl="0"/>
                  <a:r>
                    <a:rPr lang="es-US" sz="2600">
                      <a:solidFill>
                        <a:schemeClr val="bg1"/>
                      </a:solidFill>
                    </a:rPr>
                    <a:t>METAL</a:t>
                  </a:r>
                </a:p>
              </p:txBody>
            </p:sp>
            <p:grpSp>
              <p:nvGrpSpPr>
                <p:cNvPr id="4" name="Group 3">
                  <a:extLst>
                    <a:ext uri="{FF2B5EF4-FFF2-40B4-BE49-F238E27FC236}">
                      <a16:creationId xmlns:a16="http://schemas.microsoft.com/office/drawing/2014/main" id="{9DD62279-3269-324C-B907-A50303C12296}"/>
                    </a:ext>
                  </a:extLst>
                </p:cNvPr>
                <p:cNvGrpSpPr/>
                <p:nvPr/>
              </p:nvGrpSpPr>
              <p:grpSpPr>
                <a:xfrm>
                  <a:off x="4651443" y="2873429"/>
                  <a:ext cx="3083266" cy="698499"/>
                  <a:chOff x="4653516" y="2859373"/>
                  <a:chExt cx="3083266" cy="698499"/>
                </a:xfrm>
              </p:grpSpPr>
              <p:sp>
                <p:nvSpPr>
                  <p:cNvPr id="36" name="Rectangle 35"/>
                  <p:cNvSpPr/>
                  <p:nvPr/>
                </p:nvSpPr>
                <p:spPr>
                  <a:xfrm>
                    <a:off x="4653516" y="2859373"/>
                    <a:ext cx="3058885"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30" name="TextBox 29"/>
                  <p:cNvSpPr txBox="1"/>
                  <p:nvPr/>
                </p:nvSpPr>
                <p:spPr>
                  <a:xfrm>
                    <a:off x="4663382" y="2882900"/>
                    <a:ext cx="3073400" cy="400110"/>
                  </a:xfrm>
                  <a:prstGeom prst="rect">
                    <a:avLst/>
                  </a:prstGeom>
                  <a:noFill/>
                </p:spPr>
                <p:txBody>
                  <a:bodyPr wrap="square" rtlCol="0">
                    <a:spAutoFit/>
                  </a:bodyPr>
                  <a:lstStyle/>
                  <a:p>
                    <a:pPr algn="ctr" rtl="0"/>
                    <a:r>
                      <a:rPr lang="es-US" sz="2000" dirty="0">
                        <a:solidFill>
                          <a:schemeClr val="bg1"/>
                        </a:solidFill>
                      </a:rPr>
                      <a:t>Aluminio o acero</a:t>
                    </a:r>
                  </a:p>
                </p:txBody>
              </p:sp>
            </p:grpSp>
            <p:pic>
              <p:nvPicPr>
                <p:cNvPr id="33" name="Picture 3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l="2741" r="70564" b="-7242"/>
                    <a:stretch>
                      <a:fillRect/>
                    </a:stretch>
                  </p:blipFill>
                </mc:Choice>
                <mc:Fallback>
                  <p:blipFill>
                    <a:blip r:embed="rId8"/>
                    <a:srcRect l="2741" r="70564" b="-7242"/>
                    <a:stretch>
                      <a:fillRect/>
                    </a:stretch>
                  </p:blipFill>
                </mc:Fallback>
              </mc:AlternateContent>
              <p:spPr>
                <a:xfrm>
                  <a:off x="4696927" y="3538976"/>
                  <a:ext cx="2882900" cy="2545680"/>
                </a:xfrm>
                <a:prstGeom prst="rect">
                  <a:avLst/>
                </a:prstGeom>
              </p:spPr>
            </p:pic>
          </p:grpSp>
        </p:grpSp>
      </p:grpSp>
      <p:grpSp>
        <p:nvGrpSpPr>
          <p:cNvPr id="11" name="Group 10">
            <a:extLst>
              <a:ext uri="{FF2B5EF4-FFF2-40B4-BE49-F238E27FC236}">
                <a16:creationId xmlns:a16="http://schemas.microsoft.com/office/drawing/2014/main" id="{9C9F580D-3E6A-DA4D-A6BE-5D527AA66A4B}"/>
              </a:ext>
            </a:extLst>
          </p:cNvPr>
          <p:cNvGrpSpPr/>
          <p:nvPr/>
        </p:nvGrpSpPr>
        <p:grpSpPr>
          <a:xfrm>
            <a:off x="8029436" y="2381588"/>
            <a:ext cx="3441700" cy="3726811"/>
            <a:chOff x="7785100" y="2390194"/>
            <a:chExt cx="3441700" cy="3726811"/>
          </a:xfrm>
        </p:grpSpPr>
        <p:sp>
          <p:nvSpPr>
            <p:cNvPr id="67" name="Rectangle 66"/>
            <p:cNvSpPr/>
            <p:nvPr/>
          </p:nvSpPr>
          <p:spPr>
            <a:xfrm>
              <a:off x="7842672" y="2453014"/>
              <a:ext cx="3058885" cy="3663991"/>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7842672" y="2390194"/>
              <a:ext cx="3104728" cy="3914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5" name="TextBox 74"/>
            <p:cNvSpPr txBox="1"/>
            <p:nvPr/>
          </p:nvSpPr>
          <p:spPr>
            <a:xfrm>
              <a:off x="8432097" y="2414913"/>
              <a:ext cx="1880067" cy="446276"/>
            </a:xfrm>
            <a:prstGeom prst="rect">
              <a:avLst/>
            </a:prstGeom>
            <a:noFill/>
          </p:spPr>
          <p:txBody>
            <a:bodyPr wrap="none" rtlCol="0">
              <a:spAutoFit/>
            </a:bodyPr>
            <a:lstStyle/>
            <a:p>
              <a:pPr algn="ctr" rtl="0"/>
              <a:r>
                <a:rPr lang="es-US" sz="2300">
                  <a:solidFill>
                    <a:schemeClr val="bg1"/>
                  </a:solidFill>
                </a:rPr>
                <a:t>COMPUESTO</a:t>
              </a:r>
            </a:p>
          </p:txBody>
        </p:sp>
        <p:grpSp>
          <p:nvGrpSpPr>
            <p:cNvPr id="5" name="Group 4">
              <a:extLst>
                <a:ext uri="{FF2B5EF4-FFF2-40B4-BE49-F238E27FC236}">
                  <a16:creationId xmlns:a16="http://schemas.microsoft.com/office/drawing/2014/main" id="{B61F4C0B-B388-4142-9EA8-4AD01DACAACC}"/>
                </a:ext>
              </a:extLst>
            </p:cNvPr>
            <p:cNvGrpSpPr/>
            <p:nvPr/>
          </p:nvGrpSpPr>
          <p:grpSpPr>
            <a:xfrm>
              <a:off x="7785100" y="2781637"/>
              <a:ext cx="3441700" cy="682237"/>
              <a:chOff x="7785100" y="2781637"/>
              <a:chExt cx="3441700" cy="682237"/>
            </a:xfrm>
          </p:grpSpPr>
          <p:sp>
            <p:nvSpPr>
              <p:cNvPr id="68" name="Rectangle 67"/>
              <p:cNvSpPr/>
              <p:nvPr/>
            </p:nvSpPr>
            <p:spPr>
              <a:xfrm>
                <a:off x="7842672" y="2781637"/>
                <a:ext cx="3104728"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8" name="TextBox 27"/>
              <p:cNvSpPr txBox="1"/>
              <p:nvPr/>
            </p:nvSpPr>
            <p:spPr>
              <a:xfrm>
                <a:off x="7785100" y="2817543"/>
                <a:ext cx="3441700" cy="646331"/>
              </a:xfrm>
              <a:prstGeom prst="rect">
                <a:avLst/>
              </a:prstGeom>
              <a:noFill/>
            </p:spPr>
            <p:txBody>
              <a:bodyPr wrap="square" rtlCol="0">
                <a:spAutoFit/>
              </a:bodyPr>
              <a:lstStyle/>
              <a:p>
                <a:pPr algn="ctr" rtl="0"/>
                <a:r>
                  <a:rPr lang="es-US" dirty="0">
                    <a:solidFill>
                      <a:schemeClr val="bg1"/>
                    </a:solidFill>
                  </a:rPr>
                  <a:t>Fibra de vidrio, otros materiales </a:t>
                </a:r>
              </a:p>
            </p:txBody>
          </p:sp>
        </p:grpSp>
        <p:pic>
          <p:nvPicPr>
            <p:cNvPr id="34" name="Picture 3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rcRect r="3695"/>
                <a:stretch>
                  <a:fillRect/>
                </a:stretch>
              </p:blipFill>
            </mc:Choice>
            <mc:Fallback>
              <p:blipFill>
                <a:blip r:embed="rId10"/>
                <a:srcRect r="3695"/>
                <a:stretch>
                  <a:fillRect/>
                </a:stretch>
              </p:blipFill>
            </mc:Fallback>
          </mc:AlternateContent>
          <p:spPr>
            <a:xfrm>
              <a:off x="7828391" y="3767367"/>
              <a:ext cx="3004709" cy="2038625"/>
            </a:xfrm>
            <a:prstGeom prst="rect">
              <a:avLst/>
            </a:prstGeom>
          </p:spPr>
        </p:pic>
      </p:grpSp>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6039439" y="1264755"/>
            <a:ext cx="113122" cy="113122"/>
          </a:xfrm>
          <a:prstGeom prst="ellipse">
            <a:avLst/>
          </a:prstGeom>
          <a:solidFill>
            <a:schemeClr val="accent2"/>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10" name="Straight Connector 9"/>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039439" y="2651380"/>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29" name="Straight Connector 2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75771" y="909571"/>
            <a:ext cx="3794629" cy="477054"/>
          </a:xfrm>
          <a:prstGeom prst="rect">
            <a:avLst/>
          </a:prstGeom>
          <a:noFill/>
        </p:spPr>
        <p:txBody>
          <a:bodyPr wrap="none" rtlCol="0">
            <a:spAutoFit/>
          </a:bodyPr>
          <a:lstStyle/>
          <a:p>
            <a:pPr algn="ctr" rtl="0"/>
            <a:r>
              <a:rPr lang="es-US" sz="2500" cap="all" dirty="0">
                <a:solidFill>
                  <a:srgbClr val="595959"/>
                </a:solidFill>
                <a:latin typeface="+mj-lt"/>
              </a:rPr>
              <a:t>ANDAMIOS</a:t>
            </a:r>
            <a:r>
              <a:rPr lang="es-US" sz="2500" cap="all" dirty="0">
                <a:solidFill>
                  <a:srgbClr val="FF0000"/>
                </a:solidFill>
                <a:latin typeface="+mj-lt"/>
              </a:rPr>
              <a:t> </a:t>
            </a:r>
            <a:r>
              <a:rPr lang="es-US" sz="2500" cap="all" dirty="0">
                <a:solidFill>
                  <a:schemeClr val="tx1">
                    <a:lumMod val="50000"/>
                    <a:lumOff val="50000"/>
                  </a:schemeClr>
                </a:solidFill>
                <a:latin typeface="+mj-lt"/>
              </a:rPr>
              <a:t>de MARCO</a:t>
            </a:r>
          </a:p>
        </p:txBody>
      </p:sp>
      <p:cxnSp>
        <p:nvCxnSpPr>
          <p:cNvPr id="67" name="Straight Connector 66"/>
          <p:cNvCxnSpPr>
            <a:endCxn id="70" idx="0"/>
          </p:cNvCxnSpPr>
          <p:nvPr/>
        </p:nvCxnSpPr>
        <p:spPr>
          <a:xfrm rot="5400000">
            <a:off x="5273123" y="3583898"/>
            <a:ext cx="1645755" cy="1588"/>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52016" y="3827931"/>
            <a:ext cx="1364476" cy="492443"/>
          </a:xfrm>
          <a:prstGeom prst="rect">
            <a:avLst/>
          </a:prstGeom>
          <a:noFill/>
        </p:spPr>
        <p:txBody>
          <a:bodyPr wrap="none" rtlCol="0">
            <a:spAutoFit/>
          </a:bodyPr>
          <a:lstStyle/>
          <a:p>
            <a:pPr algn="r" rtl="0"/>
            <a:r>
              <a:rPr lang="es-US" sz="2600" cap="all">
                <a:solidFill>
                  <a:srgbClr val="595959"/>
                </a:solidFill>
                <a:latin typeface="+mj-lt"/>
              </a:rPr>
              <a:t>Revisión</a:t>
            </a:r>
          </a:p>
        </p:txBody>
      </p:sp>
      <p:sp>
        <p:nvSpPr>
          <p:cNvPr id="70" name="Oval 69"/>
          <p:cNvSpPr/>
          <p:nvPr/>
        </p:nvSpPr>
        <p:spPr>
          <a:xfrm>
            <a:off x="6039439" y="4406776"/>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71" name="Straight Connector 70"/>
          <p:cNvCxnSpPr/>
          <p:nvPr/>
        </p:nvCxnSpPr>
        <p:spPr>
          <a:xfrm>
            <a:off x="5514680" y="4482191"/>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4946650" y="5695950"/>
            <a:ext cx="2298700" cy="25400"/>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7739211" y="2179334"/>
            <a:ext cx="4046889" cy="492443"/>
          </a:xfrm>
          <a:prstGeom prst="rect">
            <a:avLst/>
          </a:prstGeom>
          <a:noFill/>
        </p:spPr>
        <p:txBody>
          <a:bodyPr wrap="none" rtlCol="0">
            <a:spAutoFit/>
          </a:bodyPr>
          <a:lstStyle/>
          <a:p>
            <a:pPr rtl="0"/>
            <a:r>
              <a:rPr lang="es-US" sz="2600" cap="all">
                <a:solidFill>
                  <a:srgbClr val="595959"/>
                </a:solidFill>
                <a:latin typeface="+mj-lt"/>
              </a:rPr>
              <a:t>EVALUACIÓN práctica</a:t>
            </a:r>
          </a:p>
        </p:txBody>
      </p:sp>
      <p:sp>
        <p:nvSpPr>
          <p:cNvPr id="55" name="Rounded Rectangle 54"/>
          <p:cNvSpPr/>
          <p:nvPr/>
        </p:nvSpPr>
        <p:spPr>
          <a:xfrm>
            <a:off x="4495800" y="39370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4" name="Group 23"/>
          <p:cNvGrpSpPr/>
          <p:nvPr/>
        </p:nvGrpSpPr>
        <p:grpSpPr>
          <a:xfrm>
            <a:off x="4724400" y="4134200"/>
            <a:ext cx="520701" cy="653699"/>
            <a:chOff x="7938" y="1588"/>
            <a:chExt cx="3867150" cy="3625850"/>
          </a:xfrm>
          <a:solidFill>
            <a:schemeClr val="bg1"/>
          </a:solidFill>
        </p:grpSpPr>
        <p:sp>
          <p:nvSpPr>
            <p:cNvPr id="12" name="Freeform 9"/>
            <p:cNvSpPr>
              <a:spLocks noEditPoints="1"/>
            </p:cNvSpPr>
            <p:nvPr/>
          </p:nvSpPr>
          <p:spPr bwMode="auto">
            <a:xfrm>
              <a:off x="7938" y="1588"/>
              <a:ext cx="3867150" cy="3625850"/>
            </a:xfrm>
            <a:custGeom>
              <a:avLst/>
              <a:gdLst>
                <a:gd name="T0" fmla="*/ 1009 w 1028"/>
                <a:gd name="T1" fmla="*/ 212 h 964"/>
                <a:gd name="T2" fmla="*/ 817 w 1028"/>
                <a:gd name="T3" fmla="*/ 19 h 964"/>
                <a:gd name="T4" fmla="*/ 771 w 1028"/>
                <a:gd name="T5" fmla="*/ 0 h 964"/>
                <a:gd name="T6" fmla="*/ 96 w 1028"/>
                <a:gd name="T7" fmla="*/ 0 h 964"/>
                <a:gd name="T8" fmla="*/ 0 w 1028"/>
                <a:gd name="T9" fmla="*/ 96 h 964"/>
                <a:gd name="T10" fmla="*/ 0 w 1028"/>
                <a:gd name="T11" fmla="*/ 868 h 964"/>
                <a:gd name="T12" fmla="*/ 96 w 1028"/>
                <a:gd name="T13" fmla="*/ 964 h 964"/>
                <a:gd name="T14" fmla="*/ 932 w 1028"/>
                <a:gd name="T15" fmla="*/ 964 h 964"/>
                <a:gd name="T16" fmla="*/ 1028 w 1028"/>
                <a:gd name="T17" fmla="*/ 868 h 964"/>
                <a:gd name="T18" fmla="*/ 1028 w 1028"/>
                <a:gd name="T19" fmla="*/ 257 h 964"/>
                <a:gd name="T20" fmla="*/ 1009 w 1028"/>
                <a:gd name="T21" fmla="*/ 212 h 964"/>
                <a:gd name="T22" fmla="*/ 964 w 1028"/>
                <a:gd name="T23" fmla="*/ 868 h 964"/>
                <a:gd name="T24" fmla="*/ 932 w 1028"/>
                <a:gd name="T25" fmla="*/ 900 h 964"/>
                <a:gd name="T26" fmla="*/ 96 w 1028"/>
                <a:gd name="T27" fmla="*/ 900 h 964"/>
                <a:gd name="T28" fmla="*/ 64 w 1028"/>
                <a:gd name="T29" fmla="*/ 868 h 964"/>
                <a:gd name="T30" fmla="*/ 64 w 1028"/>
                <a:gd name="T31" fmla="*/ 96 h 964"/>
                <a:gd name="T32" fmla="*/ 96 w 1028"/>
                <a:gd name="T33" fmla="*/ 64 h 964"/>
                <a:gd name="T34" fmla="*/ 739 w 1028"/>
                <a:gd name="T35" fmla="*/ 64 h 964"/>
                <a:gd name="T36" fmla="*/ 739 w 1028"/>
                <a:gd name="T37" fmla="*/ 193 h 964"/>
                <a:gd name="T38" fmla="*/ 739 w 1028"/>
                <a:gd name="T39" fmla="*/ 193 h 964"/>
                <a:gd name="T40" fmla="*/ 835 w 1028"/>
                <a:gd name="T41" fmla="*/ 289 h 964"/>
                <a:gd name="T42" fmla="*/ 868 w 1028"/>
                <a:gd name="T43" fmla="*/ 289 h 964"/>
                <a:gd name="T44" fmla="*/ 964 w 1028"/>
                <a:gd name="T45" fmla="*/ 289 h 964"/>
                <a:gd name="T46" fmla="*/ 964 w 1028"/>
                <a:gd name="T47" fmla="*/ 868 h 964"/>
                <a:gd name="T48" fmla="*/ 868 w 1028"/>
                <a:gd name="T49" fmla="*/ 257 h 964"/>
                <a:gd name="T50" fmla="*/ 835 w 1028"/>
                <a:gd name="T51" fmla="*/ 257 h 964"/>
                <a:gd name="T52" fmla="*/ 771 w 1028"/>
                <a:gd name="T53" fmla="*/ 193 h 964"/>
                <a:gd name="T54" fmla="*/ 771 w 1028"/>
                <a:gd name="T55" fmla="*/ 193 h 964"/>
                <a:gd name="T56" fmla="*/ 771 w 1028"/>
                <a:gd name="T57" fmla="*/ 64 h 964"/>
                <a:gd name="T58" fmla="*/ 964 w 1028"/>
                <a:gd name="T59" fmla="*/ 257 h 964"/>
                <a:gd name="T60" fmla="*/ 868 w 1028"/>
                <a:gd name="T61" fmla="*/ 25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8" h="964">
                  <a:moveTo>
                    <a:pt x="1009" y="212"/>
                  </a:moveTo>
                  <a:cubicBezTo>
                    <a:pt x="817" y="19"/>
                    <a:pt x="817" y="19"/>
                    <a:pt x="817" y="19"/>
                  </a:cubicBezTo>
                  <a:cubicBezTo>
                    <a:pt x="805" y="7"/>
                    <a:pt x="788" y="0"/>
                    <a:pt x="771" y="0"/>
                  </a:cubicBezTo>
                  <a:cubicBezTo>
                    <a:pt x="96" y="0"/>
                    <a:pt x="96" y="0"/>
                    <a:pt x="96" y="0"/>
                  </a:cubicBezTo>
                  <a:cubicBezTo>
                    <a:pt x="43" y="0"/>
                    <a:pt x="0" y="43"/>
                    <a:pt x="0" y="96"/>
                  </a:cubicBezTo>
                  <a:cubicBezTo>
                    <a:pt x="0" y="868"/>
                    <a:pt x="0" y="868"/>
                    <a:pt x="0" y="868"/>
                  </a:cubicBezTo>
                  <a:cubicBezTo>
                    <a:pt x="0" y="921"/>
                    <a:pt x="43" y="964"/>
                    <a:pt x="96" y="964"/>
                  </a:cubicBezTo>
                  <a:cubicBezTo>
                    <a:pt x="932" y="964"/>
                    <a:pt x="932" y="964"/>
                    <a:pt x="932" y="964"/>
                  </a:cubicBezTo>
                  <a:cubicBezTo>
                    <a:pt x="985" y="964"/>
                    <a:pt x="1028" y="921"/>
                    <a:pt x="1028" y="868"/>
                  </a:cubicBezTo>
                  <a:cubicBezTo>
                    <a:pt x="1028" y="257"/>
                    <a:pt x="1028" y="257"/>
                    <a:pt x="1028" y="257"/>
                  </a:cubicBezTo>
                  <a:cubicBezTo>
                    <a:pt x="1028" y="240"/>
                    <a:pt x="1022" y="224"/>
                    <a:pt x="1009" y="212"/>
                  </a:cubicBezTo>
                  <a:close/>
                  <a:moveTo>
                    <a:pt x="964" y="868"/>
                  </a:moveTo>
                  <a:cubicBezTo>
                    <a:pt x="964" y="885"/>
                    <a:pt x="950" y="900"/>
                    <a:pt x="932" y="900"/>
                  </a:cubicBezTo>
                  <a:cubicBezTo>
                    <a:pt x="96" y="900"/>
                    <a:pt x="96" y="900"/>
                    <a:pt x="96" y="900"/>
                  </a:cubicBezTo>
                  <a:cubicBezTo>
                    <a:pt x="79" y="900"/>
                    <a:pt x="64" y="885"/>
                    <a:pt x="64" y="868"/>
                  </a:cubicBezTo>
                  <a:cubicBezTo>
                    <a:pt x="64" y="96"/>
                    <a:pt x="64" y="96"/>
                    <a:pt x="64" y="96"/>
                  </a:cubicBezTo>
                  <a:cubicBezTo>
                    <a:pt x="64" y="79"/>
                    <a:pt x="79" y="64"/>
                    <a:pt x="96" y="64"/>
                  </a:cubicBezTo>
                  <a:cubicBezTo>
                    <a:pt x="739" y="64"/>
                    <a:pt x="739" y="64"/>
                    <a:pt x="739" y="64"/>
                  </a:cubicBezTo>
                  <a:cubicBezTo>
                    <a:pt x="739" y="193"/>
                    <a:pt x="739" y="193"/>
                    <a:pt x="739" y="193"/>
                  </a:cubicBezTo>
                  <a:cubicBezTo>
                    <a:pt x="739" y="193"/>
                    <a:pt x="739" y="193"/>
                    <a:pt x="739" y="193"/>
                  </a:cubicBezTo>
                  <a:cubicBezTo>
                    <a:pt x="739" y="246"/>
                    <a:pt x="782" y="289"/>
                    <a:pt x="835" y="289"/>
                  </a:cubicBezTo>
                  <a:cubicBezTo>
                    <a:pt x="868" y="289"/>
                    <a:pt x="868" y="289"/>
                    <a:pt x="868" y="289"/>
                  </a:cubicBezTo>
                  <a:cubicBezTo>
                    <a:pt x="964" y="289"/>
                    <a:pt x="964" y="289"/>
                    <a:pt x="964" y="289"/>
                  </a:cubicBezTo>
                  <a:lnTo>
                    <a:pt x="964" y="868"/>
                  </a:lnTo>
                  <a:close/>
                  <a:moveTo>
                    <a:pt x="868" y="257"/>
                  </a:moveTo>
                  <a:cubicBezTo>
                    <a:pt x="835" y="257"/>
                    <a:pt x="835" y="257"/>
                    <a:pt x="835" y="257"/>
                  </a:cubicBezTo>
                  <a:cubicBezTo>
                    <a:pt x="800" y="257"/>
                    <a:pt x="771" y="228"/>
                    <a:pt x="771" y="193"/>
                  </a:cubicBezTo>
                  <a:cubicBezTo>
                    <a:pt x="771" y="193"/>
                    <a:pt x="771" y="193"/>
                    <a:pt x="771" y="193"/>
                  </a:cubicBezTo>
                  <a:cubicBezTo>
                    <a:pt x="771" y="64"/>
                    <a:pt x="771" y="64"/>
                    <a:pt x="771" y="64"/>
                  </a:cubicBezTo>
                  <a:cubicBezTo>
                    <a:pt x="964" y="257"/>
                    <a:pt x="964" y="257"/>
                    <a:pt x="964" y="257"/>
                  </a:cubicBezTo>
                  <a:lnTo>
                    <a:pt x="868" y="2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3" name="Freeform 10"/>
            <p:cNvSpPr>
              <a:spLocks/>
            </p:cNvSpPr>
            <p:nvPr/>
          </p:nvSpPr>
          <p:spPr bwMode="auto">
            <a:xfrm>
              <a:off x="1820863" y="72707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11"/>
            <p:cNvSpPr>
              <a:spLocks/>
            </p:cNvSpPr>
            <p:nvPr/>
          </p:nvSpPr>
          <p:spPr bwMode="auto">
            <a:xfrm>
              <a:off x="1820863" y="1089026"/>
              <a:ext cx="727075" cy="120650"/>
            </a:xfrm>
            <a:custGeom>
              <a:avLst/>
              <a:gdLst>
                <a:gd name="T0" fmla="*/ 16 w 193"/>
                <a:gd name="T1" fmla="*/ 32 h 32"/>
                <a:gd name="T2" fmla="*/ 177 w 193"/>
                <a:gd name="T3" fmla="*/ 32 h 32"/>
                <a:gd name="T4" fmla="*/ 193 w 193"/>
                <a:gd name="T5" fmla="*/ 16 h 32"/>
                <a:gd name="T6" fmla="*/ 177 w 193"/>
                <a:gd name="T7" fmla="*/ 0 h 32"/>
                <a:gd name="T8" fmla="*/ 16 w 193"/>
                <a:gd name="T9" fmla="*/ 0 h 32"/>
                <a:gd name="T10" fmla="*/ 0 w 193"/>
                <a:gd name="T11" fmla="*/ 16 h 32"/>
                <a:gd name="T12" fmla="*/ 16 w 19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93" h="32">
                  <a:moveTo>
                    <a:pt x="16" y="32"/>
                  </a:moveTo>
                  <a:cubicBezTo>
                    <a:pt x="177" y="32"/>
                    <a:pt x="177" y="32"/>
                    <a:pt x="177" y="32"/>
                  </a:cubicBezTo>
                  <a:cubicBezTo>
                    <a:pt x="186" y="32"/>
                    <a:pt x="193" y="25"/>
                    <a:pt x="193" y="16"/>
                  </a:cubicBezTo>
                  <a:cubicBezTo>
                    <a:pt x="193" y="7"/>
                    <a:pt x="186" y="0"/>
                    <a:pt x="177" y="0"/>
                  </a:cubicBezTo>
                  <a:cubicBezTo>
                    <a:pt x="16" y="0"/>
                    <a:pt x="16" y="0"/>
                    <a:pt x="16" y="0"/>
                  </a:cubicBezTo>
                  <a:cubicBezTo>
                    <a:pt x="7" y="0"/>
                    <a:pt x="0" y="7"/>
                    <a:pt x="0" y="16"/>
                  </a:cubicBezTo>
                  <a:cubicBezTo>
                    <a:pt x="0" y="25"/>
                    <a:pt x="7"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8" name="Freeform 12"/>
            <p:cNvSpPr>
              <a:spLocks/>
            </p:cNvSpPr>
            <p:nvPr/>
          </p:nvSpPr>
          <p:spPr bwMode="auto">
            <a:xfrm>
              <a:off x="1820863" y="1454151"/>
              <a:ext cx="1573213" cy="120650"/>
            </a:xfrm>
            <a:custGeom>
              <a:avLst/>
              <a:gdLst>
                <a:gd name="T0" fmla="*/ 0 w 418"/>
                <a:gd name="T1" fmla="*/ 16 h 32"/>
                <a:gd name="T2" fmla="*/ 16 w 418"/>
                <a:gd name="T3" fmla="*/ 32 h 32"/>
                <a:gd name="T4" fmla="*/ 402 w 418"/>
                <a:gd name="T5" fmla="*/ 32 h 32"/>
                <a:gd name="T6" fmla="*/ 418 w 418"/>
                <a:gd name="T7" fmla="*/ 16 h 32"/>
                <a:gd name="T8" fmla="*/ 402 w 418"/>
                <a:gd name="T9" fmla="*/ 0 h 32"/>
                <a:gd name="T10" fmla="*/ 16 w 418"/>
                <a:gd name="T11" fmla="*/ 0 h 32"/>
                <a:gd name="T12" fmla="*/ 0 w 4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8" h="32">
                  <a:moveTo>
                    <a:pt x="0" y="16"/>
                  </a:moveTo>
                  <a:cubicBezTo>
                    <a:pt x="0" y="25"/>
                    <a:pt x="7" y="32"/>
                    <a:pt x="16" y="32"/>
                  </a:cubicBezTo>
                  <a:cubicBezTo>
                    <a:pt x="402" y="32"/>
                    <a:pt x="402" y="32"/>
                    <a:pt x="402" y="32"/>
                  </a:cubicBezTo>
                  <a:cubicBezTo>
                    <a:pt x="411" y="32"/>
                    <a:pt x="418" y="25"/>
                    <a:pt x="418" y="16"/>
                  </a:cubicBezTo>
                  <a:cubicBezTo>
                    <a:pt x="418" y="7"/>
                    <a:pt x="411" y="0"/>
                    <a:pt x="402" y="0"/>
                  </a:cubicBezTo>
                  <a:cubicBezTo>
                    <a:pt x="16" y="0"/>
                    <a:pt x="16" y="0"/>
                    <a:pt x="16"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9" name="Freeform 13"/>
            <p:cNvSpPr>
              <a:spLocks/>
            </p:cNvSpPr>
            <p:nvPr/>
          </p:nvSpPr>
          <p:spPr bwMode="auto">
            <a:xfrm>
              <a:off x="493713" y="2176463"/>
              <a:ext cx="2900363" cy="123825"/>
            </a:xfrm>
            <a:custGeom>
              <a:avLst/>
              <a:gdLst>
                <a:gd name="T0" fmla="*/ 755 w 771"/>
                <a:gd name="T1" fmla="*/ 0 h 33"/>
                <a:gd name="T2" fmla="*/ 16 w 771"/>
                <a:gd name="T3" fmla="*/ 0 h 33"/>
                <a:gd name="T4" fmla="*/ 0 w 771"/>
                <a:gd name="T5" fmla="*/ 16 h 33"/>
                <a:gd name="T6" fmla="*/ 16 w 771"/>
                <a:gd name="T7" fmla="*/ 33 h 33"/>
                <a:gd name="T8" fmla="*/ 755 w 771"/>
                <a:gd name="T9" fmla="*/ 33 h 33"/>
                <a:gd name="T10" fmla="*/ 771 w 771"/>
                <a:gd name="T11" fmla="*/ 16 h 33"/>
                <a:gd name="T12" fmla="*/ 755 w 771"/>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771" h="33">
                  <a:moveTo>
                    <a:pt x="755" y="0"/>
                  </a:moveTo>
                  <a:cubicBezTo>
                    <a:pt x="16" y="0"/>
                    <a:pt x="16" y="0"/>
                    <a:pt x="16" y="0"/>
                  </a:cubicBezTo>
                  <a:cubicBezTo>
                    <a:pt x="7" y="0"/>
                    <a:pt x="0" y="8"/>
                    <a:pt x="0" y="16"/>
                  </a:cubicBezTo>
                  <a:cubicBezTo>
                    <a:pt x="0" y="25"/>
                    <a:pt x="7" y="33"/>
                    <a:pt x="16" y="33"/>
                  </a:cubicBezTo>
                  <a:cubicBezTo>
                    <a:pt x="755" y="33"/>
                    <a:pt x="755" y="33"/>
                    <a:pt x="755" y="33"/>
                  </a:cubicBezTo>
                  <a:cubicBezTo>
                    <a:pt x="764" y="33"/>
                    <a:pt x="771" y="25"/>
                    <a:pt x="771" y="16"/>
                  </a:cubicBezTo>
                  <a:cubicBezTo>
                    <a:pt x="771" y="8"/>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0" name="Freeform 14"/>
            <p:cNvSpPr>
              <a:spLocks/>
            </p:cNvSpPr>
            <p:nvPr/>
          </p:nvSpPr>
          <p:spPr bwMode="auto">
            <a:xfrm>
              <a:off x="493713" y="2541588"/>
              <a:ext cx="2900363" cy="119063"/>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1" name="Freeform 15"/>
            <p:cNvSpPr>
              <a:spLocks/>
            </p:cNvSpPr>
            <p:nvPr/>
          </p:nvSpPr>
          <p:spPr bwMode="auto">
            <a:xfrm>
              <a:off x="493713" y="2901951"/>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2" name="Freeform 16"/>
            <p:cNvSpPr>
              <a:spLocks/>
            </p:cNvSpPr>
            <p:nvPr/>
          </p:nvSpPr>
          <p:spPr bwMode="auto">
            <a:xfrm>
              <a:off x="493713" y="1814513"/>
              <a:ext cx="2900363" cy="120650"/>
            </a:xfrm>
            <a:custGeom>
              <a:avLst/>
              <a:gdLst>
                <a:gd name="T0" fmla="*/ 755 w 771"/>
                <a:gd name="T1" fmla="*/ 0 h 32"/>
                <a:gd name="T2" fmla="*/ 16 w 771"/>
                <a:gd name="T3" fmla="*/ 0 h 32"/>
                <a:gd name="T4" fmla="*/ 0 w 771"/>
                <a:gd name="T5" fmla="*/ 16 h 32"/>
                <a:gd name="T6" fmla="*/ 16 w 771"/>
                <a:gd name="T7" fmla="*/ 32 h 32"/>
                <a:gd name="T8" fmla="*/ 755 w 771"/>
                <a:gd name="T9" fmla="*/ 32 h 32"/>
                <a:gd name="T10" fmla="*/ 771 w 771"/>
                <a:gd name="T11" fmla="*/ 16 h 32"/>
                <a:gd name="T12" fmla="*/ 755 w 771"/>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771" h="32">
                  <a:moveTo>
                    <a:pt x="755" y="0"/>
                  </a:moveTo>
                  <a:cubicBezTo>
                    <a:pt x="16" y="0"/>
                    <a:pt x="16" y="0"/>
                    <a:pt x="16" y="0"/>
                  </a:cubicBezTo>
                  <a:cubicBezTo>
                    <a:pt x="7" y="0"/>
                    <a:pt x="0" y="7"/>
                    <a:pt x="0" y="16"/>
                  </a:cubicBezTo>
                  <a:cubicBezTo>
                    <a:pt x="0" y="25"/>
                    <a:pt x="7" y="32"/>
                    <a:pt x="16" y="32"/>
                  </a:cubicBezTo>
                  <a:cubicBezTo>
                    <a:pt x="755" y="32"/>
                    <a:pt x="755" y="32"/>
                    <a:pt x="755" y="32"/>
                  </a:cubicBezTo>
                  <a:cubicBezTo>
                    <a:pt x="764" y="32"/>
                    <a:pt x="771" y="25"/>
                    <a:pt x="771" y="16"/>
                  </a:cubicBezTo>
                  <a:cubicBezTo>
                    <a:pt x="771" y="7"/>
                    <a:pt x="764" y="0"/>
                    <a:pt x="7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3" name="Freeform 17"/>
            <p:cNvSpPr>
              <a:spLocks noEditPoints="1"/>
            </p:cNvSpPr>
            <p:nvPr/>
          </p:nvSpPr>
          <p:spPr bwMode="auto">
            <a:xfrm>
              <a:off x="493713" y="608013"/>
              <a:ext cx="1087438" cy="966788"/>
            </a:xfrm>
            <a:custGeom>
              <a:avLst/>
              <a:gdLst>
                <a:gd name="T0" fmla="*/ 32 w 289"/>
                <a:gd name="T1" fmla="*/ 257 h 257"/>
                <a:gd name="T2" fmla="*/ 257 w 289"/>
                <a:gd name="T3" fmla="*/ 257 h 257"/>
                <a:gd name="T4" fmla="*/ 289 w 289"/>
                <a:gd name="T5" fmla="*/ 225 h 257"/>
                <a:gd name="T6" fmla="*/ 289 w 289"/>
                <a:gd name="T7" fmla="*/ 32 h 257"/>
                <a:gd name="T8" fmla="*/ 257 w 289"/>
                <a:gd name="T9" fmla="*/ 0 h 257"/>
                <a:gd name="T10" fmla="*/ 32 w 289"/>
                <a:gd name="T11" fmla="*/ 0 h 257"/>
                <a:gd name="T12" fmla="*/ 0 w 289"/>
                <a:gd name="T13" fmla="*/ 32 h 257"/>
                <a:gd name="T14" fmla="*/ 0 w 289"/>
                <a:gd name="T15" fmla="*/ 225 h 257"/>
                <a:gd name="T16" fmla="*/ 32 w 289"/>
                <a:gd name="T17" fmla="*/ 257 h 257"/>
                <a:gd name="T18" fmla="*/ 64 w 289"/>
                <a:gd name="T19" fmla="*/ 64 h 257"/>
                <a:gd name="T20" fmla="*/ 224 w 289"/>
                <a:gd name="T21" fmla="*/ 64 h 257"/>
                <a:gd name="T22" fmla="*/ 224 w 289"/>
                <a:gd name="T23" fmla="*/ 192 h 257"/>
                <a:gd name="T24" fmla="*/ 64 w 289"/>
                <a:gd name="T25" fmla="*/ 192 h 257"/>
                <a:gd name="T26" fmla="*/ 64 w 289"/>
                <a:gd name="T27" fmla="*/ 6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257">
                  <a:moveTo>
                    <a:pt x="32" y="257"/>
                  </a:moveTo>
                  <a:cubicBezTo>
                    <a:pt x="257" y="257"/>
                    <a:pt x="257" y="257"/>
                    <a:pt x="257" y="257"/>
                  </a:cubicBezTo>
                  <a:cubicBezTo>
                    <a:pt x="274" y="257"/>
                    <a:pt x="289" y="242"/>
                    <a:pt x="289" y="225"/>
                  </a:cubicBezTo>
                  <a:cubicBezTo>
                    <a:pt x="289" y="32"/>
                    <a:pt x="289" y="32"/>
                    <a:pt x="289" y="32"/>
                  </a:cubicBezTo>
                  <a:cubicBezTo>
                    <a:pt x="289" y="14"/>
                    <a:pt x="274" y="0"/>
                    <a:pt x="257" y="0"/>
                  </a:cubicBezTo>
                  <a:cubicBezTo>
                    <a:pt x="32" y="0"/>
                    <a:pt x="32" y="0"/>
                    <a:pt x="32" y="0"/>
                  </a:cubicBezTo>
                  <a:cubicBezTo>
                    <a:pt x="14" y="0"/>
                    <a:pt x="0" y="14"/>
                    <a:pt x="0" y="32"/>
                  </a:cubicBezTo>
                  <a:cubicBezTo>
                    <a:pt x="0" y="225"/>
                    <a:pt x="0" y="225"/>
                    <a:pt x="0" y="225"/>
                  </a:cubicBezTo>
                  <a:cubicBezTo>
                    <a:pt x="0" y="242"/>
                    <a:pt x="14" y="257"/>
                    <a:pt x="32" y="257"/>
                  </a:cubicBezTo>
                  <a:close/>
                  <a:moveTo>
                    <a:pt x="64" y="64"/>
                  </a:moveTo>
                  <a:cubicBezTo>
                    <a:pt x="224" y="64"/>
                    <a:pt x="224" y="64"/>
                    <a:pt x="224" y="64"/>
                  </a:cubicBezTo>
                  <a:cubicBezTo>
                    <a:pt x="224" y="192"/>
                    <a:pt x="224" y="192"/>
                    <a:pt x="224" y="192"/>
                  </a:cubicBezTo>
                  <a:cubicBezTo>
                    <a:pt x="64" y="192"/>
                    <a:pt x="64" y="192"/>
                    <a:pt x="64" y="192"/>
                  </a:cubicBezTo>
                  <a:lnTo>
                    <a:pt x="64"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1" name="Group 60"/>
          <p:cNvGrpSpPr/>
          <p:nvPr/>
        </p:nvGrpSpPr>
        <p:grpSpPr>
          <a:xfrm>
            <a:off x="6705600" y="2222500"/>
            <a:ext cx="1028700" cy="1016000"/>
            <a:chOff x="6731000" y="4953000"/>
            <a:chExt cx="1028700" cy="1016000"/>
          </a:xfrm>
        </p:grpSpPr>
        <p:sp>
          <p:nvSpPr>
            <p:cNvPr id="59" name="Rounded Rectangle 58"/>
            <p:cNvSpPr/>
            <p:nvPr/>
          </p:nvSpPr>
          <p:spPr>
            <a:xfrm>
              <a:off x="6731000" y="4953000"/>
              <a:ext cx="1028700" cy="1016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1" name="Picture 50" descr="Build Icon.png"/>
            <p:cNvPicPr>
              <a:picLocks noChangeAspect="1"/>
            </p:cNvPicPr>
            <p:nvPr/>
          </p:nvPicPr>
          <p:blipFill>
            <a:blip r:embed="rId3"/>
            <a:stretch>
              <a:fillRect/>
            </a:stretch>
          </p:blipFill>
          <p:spPr>
            <a:xfrm>
              <a:off x="6834781" y="5063202"/>
              <a:ext cx="747119" cy="829597"/>
            </a:xfrm>
            <a:prstGeom prst="rect">
              <a:avLst/>
            </a:prstGeom>
          </p:spPr>
        </p:pic>
      </p:grpSp>
      <p:grpSp>
        <p:nvGrpSpPr>
          <p:cNvPr id="63" name="Group 62"/>
          <p:cNvGrpSpPr/>
          <p:nvPr/>
        </p:nvGrpSpPr>
        <p:grpSpPr>
          <a:xfrm>
            <a:off x="4470400" y="741175"/>
            <a:ext cx="1028700" cy="1016000"/>
            <a:chOff x="6680200" y="2235200"/>
            <a:chExt cx="1028700" cy="1016000"/>
          </a:xfrm>
        </p:grpSpPr>
        <p:sp>
          <p:nvSpPr>
            <p:cNvPr id="52" name="Rounded Rectangle 51"/>
            <p:cNvSpPr/>
            <p:nvPr/>
          </p:nvSpPr>
          <p:spPr>
            <a:xfrm>
              <a:off x="6680200" y="22352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39" name="Picture 38" descr="Scaffold Icon.png"/>
            <p:cNvPicPr>
              <a:picLocks noChangeAspect="1"/>
            </p:cNvPicPr>
            <p:nvPr/>
          </p:nvPicPr>
          <p:blipFill>
            <a:blip r:embed="rId4"/>
            <a:stretch>
              <a:fillRect/>
            </a:stretch>
          </p:blipFill>
          <p:spPr>
            <a:xfrm>
              <a:off x="6908800" y="2439751"/>
              <a:ext cx="558800" cy="594468"/>
            </a:xfrm>
            <a:prstGeom prst="rect">
              <a:avLst/>
            </a:prstGeom>
          </p:spPr>
        </p:pic>
      </p:grpSp>
      <p:sp>
        <p:nvSpPr>
          <p:cNvPr id="33" name="TextBox 32"/>
          <p:cNvSpPr txBox="1"/>
          <p:nvPr/>
        </p:nvSpPr>
        <p:spPr>
          <a:xfrm>
            <a:off x="670860" y="1333500"/>
            <a:ext cx="3274781" cy="1815882"/>
          </a:xfrm>
          <a:prstGeom prst="rect">
            <a:avLst/>
          </a:prstGeom>
          <a:noFill/>
        </p:spPr>
        <p:txBody>
          <a:bodyPr wrap="square" rtlCol="0">
            <a:spAutoFit/>
          </a:bodyPr>
          <a:lstStyle/>
          <a:p>
            <a:pPr algn="just" rtl="0"/>
            <a:r>
              <a:rPr lang="es-US" sz="1600" dirty="0">
                <a:solidFill>
                  <a:srgbClr val="595959"/>
                </a:solidFill>
              </a:rPr>
              <a:t>Seis sesiones relacionadas específicamente con la construcción e inspección de andamios de </a:t>
            </a:r>
            <a:r>
              <a:rPr lang="es-US" sz="1600" dirty="0">
                <a:solidFill>
                  <a:schemeClr val="tx1">
                    <a:lumMod val="50000"/>
                    <a:lumOff val="50000"/>
                  </a:schemeClr>
                </a:solidFill>
              </a:rPr>
              <a:t>marco</a:t>
            </a:r>
            <a:r>
              <a:rPr lang="es-US" sz="1600" dirty="0">
                <a:solidFill>
                  <a:srgbClr val="595959"/>
                </a:solidFill>
              </a:rPr>
              <a:t> </a:t>
            </a:r>
            <a:r>
              <a:rPr lang="es-US" sz="1600" i="1" dirty="0">
                <a:solidFill>
                  <a:srgbClr val="595959"/>
                </a:solidFill>
              </a:rPr>
              <a:t>(las expectativas de aprendizaje se describirán al comienzo de estas sesiones)</a:t>
            </a:r>
          </a:p>
        </p:txBody>
      </p:sp>
      <p:sp>
        <p:nvSpPr>
          <p:cNvPr id="34" name="TextBox 33"/>
          <p:cNvSpPr txBox="1"/>
          <p:nvPr/>
        </p:nvSpPr>
        <p:spPr>
          <a:xfrm>
            <a:off x="7772400" y="2590800"/>
            <a:ext cx="3898900" cy="830997"/>
          </a:xfrm>
          <a:prstGeom prst="rect">
            <a:avLst/>
          </a:prstGeom>
          <a:noFill/>
        </p:spPr>
        <p:txBody>
          <a:bodyPr wrap="square" rtlCol="0">
            <a:spAutoFit/>
          </a:bodyPr>
          <a:lstStyle/>
          <a:p>
            <a:pPr algn="just" rtl="0"/>
            <a:r>
              <a:rPr lang="es-US" sz="1600">
                <a:solidFill>
                  <a:srgbClr val="595959"/>
                </a:solidFill>
              </a:rPr>
              <a:t>Demuestre su capacidad para construir andamios de sistema de forma segura y correcta, y complete una inspección de andamios.</a:t>
            </a:r>
            <a:endParaRPr lang="en-US" sz="1600" i="1" dirty="0">
              <a:solidFill>
                <a:srgbClr val="595959"/>
              </a:solidFill>
            </a:endParaRPr>
          </a:p>
        </p:txBody>
      </p:sp>
      <p:sp>
        <p:nvSpPr>
          <p:cNvPr id="35" name="TextBox 34"/>
          <p:cNvSpPr txBox="1"/>
          <p:nvPr/>
        </p:nvSpPr>
        <p:spPr>
          <a:xfrm>
            <a:off x="1092200" y="4318000"/>
            <a:ext cx="3225800" cy="830997"/>
          </a:xfrm>
          <a:prstGeom prst="rect">
            <a:avLst/>
          </a:prstGeom>
          <a:noFill/>
        </p:spPr>
        <p:txBody>
          <a:bodyPr wrap="square" rtlCol="0">
            <a:spAutoFit/>
          </a:bodyPr>
          <a:lstStyle/>
          <a:p>
            <a:pPr algn="just" rtl="0"/>
            <a:r>
              <a:rPr lang="es-US" sz="1600">
                <a:solidFill>
                  <a:srgbClr val="595959"/>
                </a:solidFill>
              </a:rPr>
              <a:t>Revise brevemente los PUNTOS CLAVE de cada sesión para prepararse para la evaluación escrita.</a:t>
            </a:r>
            <a:endParaRPr lang="en-US" sz="1600" i="1" dirty="0">
              <a:solidFill>
                <a:srgbClr val="595959"/>
              </a:solidFill>
            </a:endParaRPr>
          </a:p>
        </p:txBody>
      </p:sp>
    </p:spTree>
    <p:extLst>
      <p:ext uri="{BB962C8B-B14F-4D97-AF65-F5344CB8AC3E}">
        <p14:creationId xmlns:p14="http://schemas.microsoft.com/office/powerpoint/2010/main" val="42153559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2000"/>
                                        <p:tgtEl>
                                          <p:spTgt spid="6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1000"/>
                                        <p:tgtEl>
                                          <p:spTgt spid="8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5000"/>
                            </p:stCondLst>
                            <p:childTnLst>
                              <p:par>
                                <p:cTn id="49" presetID="22" presetClass="entr" presetSubtype="1" fill="hold"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wipe(up)">
                                      <p:cBhvr>
                                        <p:cTn id="51" dur="500"/>
                                        <p:tgtEl>
                                          <p:spTgt spid="67"/>
                                        </p:tgtEl>
                                      </p:cBhvr>
                                    </p:animEffect>
                                  </p:childTnLst>
                                </p:cTn>
                              </p:par>
                            </p:childTnLst>
                          </p:cTn>
                        </p:par>
                        <p:par>
                          <p:cTn id="52" fill="hold">
                            <p:stCondLst>
                              <p:cond delay="5500"/>
                            </p:stCondLst>
                            <p:childTnLst>
                              <p:par>
                                <p:cTn id="53" presetID="53" presetClass="entr" presetSubtype="16"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500" fill="hold"/>
                                        <p:tgtEl>
                                          <p:spTgt spid="70"/>
                                        </p:tgtEl>
                                        <p:attrNameLst>
                                          <p:attrName>ppt_w</p:attrName>
                                        </p:attrNameLst>
                                      </p:cBhvr>
                                      <p:tavLst>
                                        <p:tav tm="0">
                                          <p:val>
                                            <p:fltVal val="0"/>
                                          </p:val>
                                        </p:tav>
                                        <p:tav tm="100000">
                                          <p:val>
                                            <p:strVal val="#ppt_w"/>
                                          </p:val>
                                        </p:tav>
                                      </p:tavLst>
                                    </p:anim>
                                    <p:anim calcmode="lin" valueType="num">
                                      <p:cBhvr>
                                        <p:cTn id="56" dur="500" fill="hold"/>
                                        <p:tgtEl>
                                          <p:spTgt spid="70"/>
                                        </p:tgtEl>
                                        <p:attrNameLst>
                                          <p:attrName>ppt_h</p:attrName>
                                        </p:attrNameLst>
                                      </p:cBhvr>
                                      <p:tavLst>
                                        <p:tav tm="0">
                                          <p:val>
                                            <p:fltVal val="0"/>
                                          </p:val>
                                        </p:tav>
                                        <p:tav tm="100000">
                                          <p:val>
                                            <p:strVal val="#ppt_h"/>
                                          </p:val>
                                        </p:tav>
                                      </p:tavLst>
                                    </p:anim>
                                    <p:animEffect transition="in" filter="fade">
                                      <p:cBhvr>
                                        <p:cTn id="57" dur="500"/>
                                        <p:tgtEl>
                                          <p:spTgt spid="70"/>
                                        </p:tgtEl>
                                      </p:cBhvr>
                                    </p:animEffect>
                                  </p:childTnLst>
                                </p:cTn>
                              </p:par>
                            </p:childTnLst>
                          </p:cTn>
                        </p:par>
                        <p:par>
                          <p:cTn id="58" fill="hold">
                            <p:stCondLst>
                              <p:cond delay="6000"/>
                            </p:stCondLst>
                            <p:childTnLst>
                              <p:par>
                                <p:cTn id="59" presetID="22" presetClass="entr" presetSubtype="2" fill="hold"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right)">
                                      <p:cBhvr>
                                        <p:cTn id="61" dur="500"/>
                                        <p:tgtEl>
                                          <p:spTgt spid="71"/>
                                        </p:tgtEl>
                                      </p:cBhvr>
                                    </p:animEffect>
                                  </p:childTnLst>
                                </p:cTn>
                              </p:par>
                            </p:childTnLst>
                          </p:cTn>
                        </p:par>
                        <p:par>
                          <p:cTn id="62" fill="hold">
                            <p:stCondLst>
                              <p:cond delay="6500"/>
                            </p:stCondLst>
                            <p:childTnLst>
                              <p:par>
                                <p:cTn id="63" presetID="1" presetClass="entr" presetSubtype="0"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0" presetClass="entr" presetSubtype="0"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1000"/>
                                        <p:tgtEl>
                                          <p:spTgt spid="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par>
                          <p:cTn id="71" fill="hold">
                            <p:stCondLst>
                              <p:cond delay="7500"/>
                            </p:stCondLst>
                            <p:childTnLst>
                              <p:par>
                                <p:cTn id="72" presetID="22" presetClass="entr" presetSubtype="1" fill="hold" nodeType="after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wipe(up)">
                                      <p:cBhvr>
                                        <p:cTn id="7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37" grpId="0"/>
      <p:bldP spid="68" grpId="0"/>
      <p:bldP spid="70" grpId="0" animBg="1"/>
      <p:bldP spid="82" grpId="0"/>
      <p:bldP spid="55" grpId="0" animBg="1"/>
      <p:bldP spid="33" grpId="0"/>
      <p:bldP spid="34"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21429" b="44323"/>
              <a:stretch>
                <a:fillRect/>
              </a:stretch>
            </p:blipFill>
          </mc:Choice>
          <mc:Fallback>
            <p:blipFill>
              <a:blip r:embed="rId4"/>
              <a:srcRect l="21429" b="44323"/>
              <a:stretch>
                <a:fillRect/>
              </a:stretch>
            </p:blipFill>
          </mc:Fallback>
        </mc:AlternateContent>
        <p:spPr>
          <a:xfrm>
            <a:off x="292100" y="184149"/>
            <a:ext cx="4610100" cy="1768543"/>
          </a:xfrm>
          <a:prstGeom prst="rect">
            <a:avLst/>
          </a:prstGeom>
        </p:spPr>
      </p:pic>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rcRect t="2454" b="7103"/>
              <a:stretch>
                <a:fillRect/>
              </a:stretch>
            </p:blipFill>
          </mc:Choice>
          <mc:Fallback>
            <p:blipFill>
              <a:blip r:embed="rId6"/>
              <a:srcRect t="2454" b="7103"/>
              <a:stretch>
                <a:fillRect/>
              </a:stretch>
            </p:blipFill>
          </mc:Fallback>
        </mc:AlternateContent>
        <p:spPr>
          <a:xfrm>
            <a:off x="387742" y="2336800"/>
            <a:ext cx="3942957" cy="4395114"/>
          </a:xfrm>
          <a:prstGeom prst="rect">
            <a:avLst/>
          </a:prstGeom>
        </p:spPr>
      </p:pic>
      <p:sp>
        <p:nvSpPr>
          <p:cNvPr id="5" name="TextBox 4"/>
          <p:cNvSpPr txBox="1"/>
          <p:nvPr/>
        </p:nvSpPr>
        <p:spPr>
          <a:xfrm>
            <a:off x="5143500" y="240068"/>
            <a:ext cx="6477000" cy="646331"/>
          </a:xfrm>
          <a:prstGeom prst="rect">
            <a:avLst/>
          </a:prstGeom>
          <a:noFill/>
        </p:spPr>
        <p:txBody>
          <a:bodyPr wrap="square" rtlCol="0">
            <a:spAutoFit/>
          </a:bodyPr>
          <a:lstStyle/>
          <a:p>
            <a:pPr rtl="0"/>
            <a:r>
              <a:rPr lang="es-US" sz="3600" cap="all" dirty="0">
                <a:solidFill>
                  <a:schemeClr val="tx2"/>
                </a:solidFill>
              </a:rPr>
              <a:t>Tablones de madera aserrada maciza</a:t>
            </a:r>
          </a:p>
        </p:txBody>
      </p:sp>
      <p:sp>
        <p:nvSpPr>
          <p:cNvPr id="6" name="TextBox 5"/>
          <p:cNvSpPr txBox="1"/>
          <p:nvPr/>
        </p:nvSpPr>
        <p:spPr>
          <a:xfrm>
            <a:off x="5137920" y="4050684"/>
            <a:ext cx="7073900" cy="1138773"/>
          </a:xfrm>
          <a:prstGeom prst="rect">
            <a:avLst/>
          </a:prstGeom>
          <a:noFill/>
        </p:spPr>
        <p:txBody>
          <a:bodyPr wrap="square" rtlCol="0">
            <a:spAutoFit/>
          </a:bodyPr>
          <a:lstStyle/>
          <a:p>
            <a:pPr rtl="0"/>
            <a:r>
              <a:rPr lang="es-US" sz="3400" cap="all" dirty="0">
                <a:solidFill>
                  <a:schemeClr val="tx2"/>
                </a:solidFill>
              </a:rPr>
              <a:t>Tablones de andamios laminados</a:t>
            </a:r>
          </a:p>
        </p:txBody>
      </p:sp>
      <p:sp>
        <p:nvSpPr>
          <p:cNvPr id="7" name="TextBox 6"/>
          <p:cNvSpPr txBox="1"/>
          <p:nvPr/>
        </p:nvSpPr>
        <p:spPr>
          <a:xfrm>
            <a:off x="5168900" y="1409700"/>
            <a:ext cx="6400800" cy="3031599"/>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cortado de una pieza de madera "sólida"</a:t>
            </a:r>
          </a:p>
          <a:p>
            <a:pPr marL="198000" indent="-198000" rtl="0">
              <a:spcAft>
                <a:spcPts val="600"/>
              </a:spcAft>
              <a:buFont typeface="Arial"/>
              <a:buChar char="•"/>
            </a:pPr>
            <a:r>
              <a:rPr lang="es-US" sz="2000" dirty="0">
                <a:solidFill>
                  <a:srgbClr val="595959"/>
                </a:solidFill>
              </a:rPr>
              <a:t>el tamaño común es de 2 pulgadas x </a:t>
            </a:r>
            <a:br>
              <a:rPr lang="es-US" sz="2000" dirty="0">
                <a:solidFill>
                  <a:srgbClr val="595959"/>
                </a:solidFill>
              </a:rPr>
            </a:br>
            <a:r>
              <a:rPr lang="es-US" sz="2000" dirty="0">
                <a:solidFill>
                  <a:srgbClr val="595959"/>
                </a:solidFill>
              </a:rPr>
              <a:t>10 pulgadas (50 mm x 250 mm)</a:t>
            </a:r>
          </a:p>
          <a:p>
            <a:pPr marL="198000" indent="-198000" rtl="0">
              <a:buFont typeface="Arial"/>
              <a:buChar char="•"/>
            </a:pPr>
            <a:r>
              <a:rPr lang="es-US" sz="2000" dirty="0">
                <a:solidFill>
                  <a:srgbClr val="595959"/>
                </a:solidFill>
              </a:rPr>
              <a:t>Las regulaciones se aplican al tipo y la calidad de la  madera utilizada para los tablones de los andamios.</a:t>
            </a:r>
          </a:p>
          <a:p>
            <a:pPr marL="198000" indent="-198000" rtl="0">
              <a:buFont typeface="Arial"/>
              <a:buChar char="•"/>
            </a:pPr>
            <a:r>
              <a:rPr lang="es-US" sz="2000" dirty="0">
                <a:solidFill>
                  <a:srgbClr val="595959"/>
                </a:solidFill>
              </a:rPr>
              <a:t>Esta debe ser verificada por una agencia de inspección independiente.</a:t>
            </a:r>
          </a:p>
          <a:p>
            <a:pPr marL="198000" indent="-198000" rtl="0"/>
            <a:endParaRPr lang="en-US" sz="2100" dirty="0"/>
          </a:p>
        </p:txBody>
      </p:sp>
      <p:sp>
        <p:nvSpPr>
          <p:cNvPr id="8" name="TextBox 7"/>
          <p:cNvSpPr txBox="1"/>
          <p:nvPr/>
        </p:nvSpPr>
        <p:spPr>
          <a:xfrm>
            <a:off x="5041900" y="5029200"/>
            <a:ext cx="6667500" cy="17851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fabricado a partir de piezas de madera más pequeñas pegadas al borde de 1 ½ pulgada </a:t>
            </a:r>
            <a:br>
              <a:rPr lang="es-US" sz="2000" dirty="0">
                <a:solidFill>
                  <a:srgbClr val="595959"/>
                </a:solidFill>
              </a:rPr>
            </a:br>
            <a:r>
              <a:rPr lang="es-US" sz="2000" dirty="0">
                <a:solidFill>
                  <a:srgbClr val="595959"/>
                </a:solidFill>
              </a:rPr>
              <a:t>(38 mm), una al lado de la otra.</a:t>
            </a:r>
          </a:p>
          <a:p>
            <a:pPr marL="198000" indent="-198000" rtl="0">
              <a:spcAft>
                <a:spcPts val="1200"/>
              </a:spcAft>
              <a:buFont typeface="Arial"/>
              <a:buChar char="•"/>
            </a:pPr>
            <a:r>
              <a:rPr lang="es-US" sz="2000" dirty="0">
                <a:solidFill>
                  <a:srgbClr val="595959"/>
                </a:solidFill>
              </a:rPr>
              <a:t>También se pueden hacer de capas de chapa laminada como madera contrachapada.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571500" y="1955801"/>
            <a:ext cx="5431010" cy="4127500"/>
            <a:chOff x="1032766" y="2570547"/>
            <a:chExt cx="4969744" cy="3512753"/>
          </a:xfrm>
        </p:grpSpPr>
        <p:sp>
          <p:nvSpPr>
            <p:cNvPr id="31" name="Rectangle 30"/>
            <p:cNvSpPr/>
            <p:nvPr/>
          </p:nvSpPr>
          <p:spPr>
            <a:xfrm>
              <a:off x="1032766" y="5092679"/>
              <a:ext cx="4969744" cy="990621"/>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pic>
          <p:nvPicPr>
            <p:cNvPr id="35" name="Picture Placeholder 2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rcRect l="496" t="58066" r="55697" b="622"/>
                <a:stretch>
                  <a:fillRect/>
                </a:stretch>
              </p:blipFill>
            </mc:Choice>
            <mc:Fallback>
              <p:blipFill>
                <a:blip r:embed="rId4"/>
                <a:srcRect l="496" t="58066" r="55697" b="622"/>
                <a:stretch>
                  <a:fillRect/>
                </a:stretch>
              </p:blipFill>
            </mc:Fallback>
          </mc:AlternateContent>
          <p:spPr>
            <a:xfrm>
              <a:off x="1054100" y="2570547"/>
              <a:ext cx="4940300" cy="2522153"/>
            </a:xfrm>
            <a:prstGeom prst="rect">
              <a:avLst/>
            </a:prstGeom>
          </p:spPr>
        </p:pic>
      </p:grpSp>
      <p:grpSp>
        <p:nvGrpSpPr>
          <p:cNvPr id="3" name="Group 52"/>
          <p:cNvGrpSpPr/>
          <p:nvPr/>
        </p:nvGrpSpPr>
        <p:grpSpPr>
          <a:xfrm>
            <a:off x="2819400" y="5042865"/>
            <a:ext cx="813059" cy="879617"/>
            <a:chOff x="8121650" y="-184150"/>
            <a:chExt cx="1181100" cy="1181100"/>
          </a:xfrm>
          <a:solidFill>
            <a:schemeClr val="bg1"/>
          </a:solidFill>
        </p:grpSpPr>
        <p:sp>
          <p:nvSpPr>
            <p:cNvPr id="55"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6"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29"/>
          <p:cNvGrpSpPr/>
          <p:nvPr/>
        </p:nvGrpSpPr>
        <p:grpSpPr>
          <a:xfrm>
            <a:off x="6515099" y="1892300"/>
            <a:ext cx="5207001" cy="4144046"/>
            <a:chOff x="6515099" y="2501900"/>
            <a:chExt cx="4988683" cy="3534446"/>
          </a:xfrm>
        </p:grpSpPr>
        <p:sp>
          <p:nvSpPr>
            <p:cNvPr id="48" name="Rectangle 47"/>
            <p:cNvSpPr/>
            <p:nvPr/>
          </p:nvSpPr>
          <p:spPr>
            <a:xfrm>
              <a:off x="6516763" y="5045725"/>
              <a:ext cx="4969744" cy="990621"/>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2"/>
                </a:solidFill>
              </a:endParaRPr>
            </a:p>
          </p:txBody>
        </p:sp>
        <p:pic>
          <p:nvPicPr>
            <p:cNvPr id="25" name="Picture 24"/>
            <p:cNvPicPr>
              <a:picLocks noChangeAspect="1"/>
            </p:cNvPicPr>
            <p:nvPr/>
          </p:nvPicPr>
          <p:blipFill>
            <a:blip r:embed="rId5"/>
            <a:srcRect l="30881" t="41731" b="15772"/>
            <a:stretch>
              <a:fillRect/>
            </a:stretch>
          </p:blipFill>
          <p:spPr>
            <a:xfrm>
              <a:off x="6515099" y="2501900"/>
              <a:ext cx="4988683" cy="2565400"/>
            </a:xfrm>
            <a:prstGeom prst="rect">
              <a:avLst/>
            </a:prstGeom>
          </p:spPr>
        </p:pic>
      </p:grpSp>
      <p:grpSp>
        <p:nvGrpSpPr>
          <p:cNvPr id="5" name="Group 52"/>
          <p:cNvGrpSpPr/>
          <p:nvPr/>
        </p:nvGrpSpPr>
        <p:grpSpPr>
          <a:xfrm rot="10800000">
            <a:off x="8712200" y="5106365"/>
            <a:ext cx="813059" cy="879617"/>
            <a:chOff x="8121650" y="-184150"/>
            <a:chExt cx="1181100" cy="1181100"/>
          </a:xfrm>
          <a:solidFill>
            <a:schemeClr val="bg1"/>
          </a:solidFill>
        </p:grpSpPr>
        <p:sp>
          <p:nvSpPr>
            <p:cNvPr id="27" name="Freeform 5"/>
            <p:cNvSpPr>
              <a:spLocks noEditPoints="1"/>
            </p:cNvSpPr>
            <p:nvPr/>
          </p:nvSpPr>
          <p:spPr bwMode="auto">
            <a:xfrm>
              <a:off x="8121650" y="-184150"/>
              <a:ext cx="1181100" cy="1181100"/>
            </a:xfrm>
            <a:custGeom>
              <a:avLst/>
              <a:gdLst>
                <a:gd name="T0" fmla="*/ 202 w 312"/>
                <a:gd name="T1" fmla="*/ 98 h 312"/>
                <a:gd name="T2" fmla="*/ 156 w 312"/>
                <a:gd name="T3" fmla="*/ 0 h 312"/>
                <a:gd name="T4" fmla="*/ 88 w 312"/>
                <a:gd name="T5" fmla="*/ 100 h 312"/>
                <a:gd name="T6" fmla="*/ 78 w 312"/>
                <a:gd name="T7" fmla="*/ 105 h 312"/>
                <a:gd name="T8" fmla="*/ 29 w 312"/>
                <a:gd name="T9" fmla="*/ 98 h 312"/>
                <a:gd name="T10" fmla="*/ 0 w 312"/>
                <a:gd name="T11" fmla="*/ 283 h 312"/>
                <a:gd name="T12" fmla="*/ 59 w 312"/>
                <a:gd name="T13" fmla="*/ 312 h 312"/>
                <a:gd name="T14" fmla="*/ 85 w 312"/>
                <a:gd name="T15" fmla="*/ 295 h 312"/>
                <a:gd name="T16" fmla="*/ 88 w 312"/>
                <a:gd name="T17" fmla="*/ 296 h 312"/>
                <a:gd name="T18" fmla="*/ 186 w 312"/>
                <a:gd name="T19" fmla="*/ 312 h 312"/>
                <a:gd name="T20" fmla="*/ 274 w 312"/>
                <a:gd name="T21" fmla="*/ 293 h 312"/>
                <a:gd name="T22" fmla="*/ 278 w 312"/>
                <a:gd name="T23" fmla="*/ 266 h 312"/>
                <a:gd name="T24" fmla="*/ 294 w 312"/>
                <a:gd name="T25" fmla="*/ 214 h 312"/>
                <a:gd name="T26" fmla="*/ 303 w 312"/>
                <a:gd name="T27" fmla="*/ 164 h 312"/>
                <a:gd name="T28" fmla="*/ 312 w 312"/>
                <a:gd name="T29" fmla="*/ 140 h 312"/>
                <a:gd name="T30" fmla="*/ 284 w 312"/>
                <a:gd name="T31" fmla="*/ 102 h 312"/>
                <a:gd name="T32" fmla="*/ 59 w 312"/>
                <a:gd name="T33" fmla="*/ 293 h 312"/>
                <a:gd name="T34" fmla="*/ 20 w 312"/>
                <a:gd name="T35" fmla="*/ 283 h 312"/>
                <a:gd name="T36" fmla="*/ 29 w 312"/>
                <a:gd name="T37" fmla="*/ 117 h 312"/>
                <a:gd name="T38" fmla="*/ 68 w 312"/>
                <a:gd name="T39" fmla="*/ 127 h 312"/>
                <a:gd name="T40" fmla="*/ 292 w 312"/>
                <a:gd name="T41" fmla="*/ 142 h 312"/>
                <a:gd name="T42" fmla="*/ 254 w 312"/>
                <a:gd name="T43" fmla="*/ 156 h 312"/>
                <a:gd name="T44" fmla="*/ 254 w 312"/>
                <a:gd name="T45" fmla="*/ 166 h 312"/>
                <a:gd name="T46" fmla="*/ 288 w 312"/>
                <a:gd name="T47" fmla="*/ 184 h 312"/>
                <a:gd name="T48" fmla="*/ 244 w 312"/>
                <a:gd name="T49" fmla="*/ 205 h 312"/>
                <a:gd name="T50" fmla="*/ 244 w 312"/>
                <a:gd name="T51" fmla="*/ 215 h 312"/>
                <a:gd name="T52" fmla="*/ 276 w 312"/>
                <a:gd name="T53" fmla="*/ 235 h 312"/>
                <a:gd name="T54" fmla="*/ 234 w 312"/>
                <a:gd name="T55" fmla="*/ 254 h 312"/>
                <a:gd name="T56" fmla="*/ 234 w 312"/>
                <a:gd name="T57" fmla="*/ 263 h 312"/>
                <a:gd name="T58" fmla="*/ 259 w 312"/>
                <a:gd name="T59" fmla="*/ 277 h 312"/>
                <a:gd name="T60" fmla="*/ 239 w 312"/>
                <a:gd name="T61" fmla="*/ 293 h 312"/>
                <a:gd name="T62" fmla="*/ 132 w 312"/>
                <a:gd name="T63" fmla="*/ 286 h 312"/>
                <a:gd name="T64" fmla="*/ 78 w 312"/>
                <a:gd name="T65" fmla="*/ 267 h 312"/>
                <a:gd name="T66" fmla="*/ 86 w 312"/>
                <a:gd name="T67" fmla="*/ 122 h 312"/>
                <a:gd name="T68" fmla="*/ 146 w 312"/>
                <a:gd name="T69" fmla="*/ 29 h 312"/>
                <a:gd name="T70" fmla="*/ 185 w 312"/>
                <a:gd name="T71" fmla="*/ 66 h 312"/>
                <a:gd name="T72" fmla="*/ 281 w 312"/>
                <a:gd name="T73" fmla="*/ 121 h 312"/>
                <a:gd name="T74" fmla="*/ 292 w 312"/>
                <a:gd name="T75" fmla="*/ 14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 h="312">
                  <a:moveTo>
                    <a:pt x="284" y="102"/>
                  </a:moveTo>
                  <a:cubicBezTo>
                    <a:pt x="272" y="99"/>
                    <a:pt x="244" y="99"/>
                    <a:pt x="202" y="98"/>
                  </a:cubicBezTo>
                  <a:cubicBezTo>
                    <a:pt x="204" y="89"/>
                    <a:pt x="204" y="80"/>
                    <a:pt x="204" y="66"/>
                  </a:cubicBezTo>
                  <a:cubicBezTo>
                    <a:pt x="204" y="31"/>
                    <a:pt x="179" y="0"/>
                    <a:pt x="156" y="0"/>
                  </a:cubicBezTo>
                  <a:cubicBezTo>
                    <a:pt x="140" y="0"/>
                    <a:pt x="127" y="13"/>
                    <a:pt x="127" y="29"/>
                  </a:cubicBezTo>
                  <a:cubicBezTo>
                    <a:pt x="127" y="49"/>
                    <a:pt x="120" y="83"/>
                    <a:pt x="88" y="100"/>
                  </a:cubicBezTo>
                  <a:cubicBezTo>
                    <a:pt x="85" y="101"/>
                    <a:pt x="78" y="104"/>
                    <a:pt x="77" y="105"/>
                  </a:cubicBezTo>
                  <a:cubicBezTo>
                    <a:pt x="78" y="105"/>
                    <a:pt x="78" y="105"/>
                    <a:pt x="78" y="105"/>
                  </a:cubicBezTo>
                  <a:cubicBezTo>
                    <a:pt x="73" y="101"/>
                    <a:pt x="66" y="98"/>
                    <a:pt x="59" y="98"/>
                  </a:cubicBezTo>
                  <a:cubicBezTo>
                    <a:pt x="29" y="98"/>
                    <a:pt x="29" y="98"/>
                    <a:pt x="29" y="98"/>
                  </a:cubicBezTo>
                  <a:cubicBezTo>
                    <a:pt x="13" y="98"/>
                    <a:pt x="0" y="111"/>
                    <a:pt x="0" y="127"/>
                  </a:cubicBezTo>
                  <a:cubicBezTo>
                    <a:pt x="0" y="283"/>
                    <a:pt x="0" y="283"/>
                    <a:pt x="0" y="283"/>
                  </a:cubicBezTo>
                  <a:cubicBezTo>
                    <a:pt x="0" y="299"/>
                    <a:pt x="13" y="312"/>
                    <a:pt x="29" y="312"/>
                  </a:cubicBezTo>
                  <a:cubicBezTo>
                    <a:pt x="59" y="312"/>
                    <a:pt x="59" y="312"/>
                    <a:pt x="59" y="312"/>
                  </a:cubicBezTo>
                  <a:cubicBezTo>
                    <a:pt x="70" y="312"/>
                    <a:pt x="80" y="305"/>
                    <a:pt x="85" y="295"/>
                  </a:cubicBezTo>
                  <a:cubicBezTo>
                    <a:pt x="85" y="295"/>
                    <a:pt x="85" y="295"/>
                    <a:pt x="85" y="295"/>
                  </a:cubicBezTo>
                  <a:cubicBezTo>
                    <a:pt x="86" y="295"/>
                    <a:pt x="86" y="296"/>
                    <a:pt x="87" y="296"/>
                  </a:cubicBezTo>
                  <a:cubicBezTo>
                    <a:pt x="87" y="296"/>
                    <a:pt x="88" y="296"/>
                    <a:pt x="88" y="296"/>
                  </a:cubicBezTo>
                  <a:cubicBezTo>
                    <a:pt x="93" y="297"/>
                    <a:pt x="104" y="300"/>
                    <a:pt x="127" y="305"/>
                  </a:cubicBezTo>
                  <a:cubicBezTo>
                    <a:pt x="132" y="306"/>
                    <a:pt x="158" y="312"/>
                    <a:pt x="186" y="312"/>
                  </a:cubicBezTo>
                  <a:cubicBezTo>
                    <a:pt x="239" y="312"/>
                    <a:pt x="239" y="312"/>
                    <a:pt x="239" y="312"/>
                  </a:cubicBezTo>
                  <a:cubicBezTo>
                    <a:pt x="255" y="312"/>
                    <a:pt x="267" y="306"/>
                    <a:pt x="274" y="293"/>
                  </a:cubicBezTo>
                  <a:cubicBezTo>
                    <a:pt x="274" y="293"/>
                    <a:pt x="276" y="289"/>
                    <a:pt x="278" y="283"/>
                  </a:cubicBezTo>
                  <a:cubicBezTo>
                    <a:pt x="279" y="278"/>
                    <a:pt x="280" y="272"/>
                    <a:pt x="278" y="266"/>
                  </a:cubicBezTo>
                  <a:cubicBezTo>
                    <a:pt x="289" y="258"/>
                    <a:pt x="292" y="247"/>
                    <a:pt x="294" y="240"/>
                  </a:cubicBezTo>
                  <a:cubicBezTo>
                    <a:pt x="298" y="229"/>
                    <a:pt x="297" y="220"/>
                    <a:pt x="294" y="214"/>
                  </a:cubicBezTo>
                  <a:cubicBezTo>
                    <a:pt x="300" y="208"/>
                    <a:pt x="305" y="200"/>
                    <a:pt x="307" y="187"/>
                  </a:cubicBezTo>
                  <a:cubicBezTo>
                    <a:pt x="309" y="179"/>
                    <a:pt x="307" y="171"/>
                    <a:pt x="303" y="164"/>
                  </a:cubicBezTo>
                  <a:cubicBezTo>
                    <a:pt x="309" y="158"/>
                    <a:pt x="311" y="150"/>
                    <a:pt x="312" y="143"/>
                  </a:cubicBezTo>
                  <a:cubicBezTo>
                    <a:pt x="312" y="140"/>
                    <a:pt x="312" y="140"/>
                    <a:pt x="312" y="140"/>
                  </a:cubicBezTo>
                  <a:cubicBezTo>
                    <a:pt x="312" y="139"/>
                    <a:pt x="312" y="138"/>
                    <a:pt x="312" y="136"/>
                  </a:cubicBezTo>
                  <a:cubicBezTo>
                    <a:pt x="312" y="123"/>
                    <a:pt x="303" y="108"/>
                    <a:pt x="284" y="102"/>
                  </a:cubicBezTo>
                  <a:close/>
                  <a:moveTo>
                    <a:pt x="68" y="283"/>
                  </a:moveTo>
                  <a:cubicBezTo>
                    <a:pt x="68" y="288"/>
                    <a:pt x="64" y="293"/>
                    <a:pt x="59" y="293"/>
                  </a:cubicBezTo>
                  <a:cubicBezTo>
                    <a:pt x="29" y="293"/>
                    <a:pt x="29" y="293"/>
                    <a:pt x="29" y="293"/>
                  </a:cubicBezTo>
                  <a:cubicBezTo>
                    <a:pt x="24" y="293"/>
                    <a:pt x="20" y="288"/>
                    <a:pt x="20" y="283"/>
                  </a:cubicBezTo>
                  <a:cubicBezTo>
                    <a:pt x="20" y="127"/>
                    <a:pt x="20" y="127"/>
                    <a:pt x="20" y="127"/>
                  </a:cubicBezTo>
                  <a:cubicBezTo>
                    <a:pt x="20" y="121"/>
                    <a:pt x="24" y="117"/>
                    <a:pt x="29" y="117"/>
                  </a:cubicBezTo>
                  <a:cubicBezTo>
                    <a:pt x="59" y="117"/>
                    <a:pt x="59" y="117"/>
                    <a:pt x="59" y="117"/>
                  </a:cubicBezTo>
                  <a:cubicBezTo>
                    <a:pt x="64" y="117"/>
                    <a:pt x="68" y="121"/>
                    <a:pt x="68" y="127"/>
                  </a:cubicBezTo>
                  <a:lnTo>
                    <a:pt x="68" y="283"/>
                  </a:lnTo>
                  <a:close/>
                  <a:moveTo>
                    <a:pt x="292" y="142"/>
                  </a:moveTo>
                  <a:cubicBezTo>
                    <a:pt x="292" y="147"/>
                    <a:pt x="290" y="156"/>
                    <a:pt x="273" y="156"/>
                  </a:cubicBezTo>
                  <a:cubicBezTo>
                    <a:pt x="258" y="156"/>
                    <a:pt x="254" y="156"/>
                    <a:pt x="254" y="156"/>
                  </a:cubicBezTo>
                  <a:cubicBezTo>
                    <a:pt x="251" y="156"/>
                    <a:pt x="249" y="158"/>
                    <a:pt x="249" y="161"/>
                  </a:cubicBezTo>
                  <a:cubicBezTo>
                    <a:pt x="249" y="164"/>
                    <a:pt x="251" y="166"/>
                    <a:pt x="254" y="166"/>
                  </a:cubicBezTo>
                  <a:cubicBezTo>
                    <a:pt x="254" y="166"/>
                    <a:pt x="258" y="166"/>
                    <a:pt x="272" y="166"/>
                  </a:cubicBezTo>
                  <a:cubicBezTo>
                    <a:pt x="287" y="166"/>
                    <a:pt x="289" y="178"/>
                    <a:pt x="288" y="184"/>
                  </a:cubicBezTo>
                  <a:cubicBezTo>
                    <a:pt x="287" y="191"/>
                    <a:pt x="283" y="205"/>
                    <a:pt x="267" y="205"/>
                  </a:cubicBezTo>
                  <a:cubicBezTo>
                    <a:pt x="250" y="205"/>
                    <a:pt x="244" y="205"/>
                    <a:pt x="244" y="205"/>
                  </a:cubicBezTo>
                  <a:cubicBezTo>
                    <a:pt x="241" y="205"/>
                    <a:pt x="239" y="207"/>
                    <a:pt x="239" y="210"/>
                  </a:cubicBezTo>
                  <a:cubicBezTo>
                    <a:pt x="239" y="212"/>
                    <a:pt x="241" y="215"/>
                    <a:pt x="244" y="215"/>
                  </a:cubicBezTo>
                  <a:cubicBezTo>
                    <a:pt x="244" y="215"/>
                    <a:pt x="255" y="215"/>
                    <a:pt x="263" y="215"/>
                  </a:cubicBezTo>
                  <a:cubicBezTo>
                    <a:pt x="279" y="215"/>
                    <a:pt x="278" y="227"/>
                    <a:pt x="276" y="235"/>
                  </a:cubicBezTo>
                  <a:cubicBezTo>
                    <a:pt x="272" y="244"/>
                    <a:pt x="271" y="254"/>
                    <a:pt x="250" y="254"/>
                  </a:cubicBezTo>
                  <a:cubicBezTo>
                    <a:pt x="243" y="254"/>
                    <a:pt x="234" y="254"/>
                    <a:pt x="234" y="254"/>
                  </a:cubicBezTo>
                  <a:cubicBezTo>
                    <a:pt x="231" y="254"/>
                    <a:pt x="229" y="256"/>
                    <a:pt x="229" y="258"/>
                  </a:cubicBezTo>
                  <a:cubicBezTo>
                    <a:pt x="229" y="261"/>
                    <a:pt x="231" y="263"/>
                    <a:pt x="234" y="263"/>
                  </a:cubicBezTo>
                  <a:cubicBezTo>
                    <a:pt x="234" y="263"/>
                    <a:pt x="241" y="263"/>
                    <a:pt x="249" y="263"/>
                  </a:cubicBezTo>
                  <a:cubicBezTo>
                    <a:pt x="260" y="263"/>
                    <a:pt x="260" y="273"/>
                    <a:pt x="259" y="277"/>
                  </a:cubicBezTo>
                  <a:cubicBezTo>
                    <a:pt x="258" y="281"/>
                    <a:pt x="257" y="284"/>
                    <a:pt x="257" y="284"/>
                  </a:cubicBezTo>
                  <a:cubicBezTo>
                    <a:pt x="254" y="289"/>
                    <a:pt x="249" y="293"/>
                    <a:pt x="239" y="293"/>
                  </a:cubicBezTo>
                  <a:cubicBezTo>
                    <a:pt x="186" y="293"/>
                    <a:pt x="186" y="293"/>
                    <a:pt x="186" y="293"/>
                  </a:cubicBezTo>
                  <a:cubicBezTo>
                    <a:pt x="159" y="293"/>
                    <a:pt x="132" y="286"/>
                    <a:pt x="132" y="286"/>
                  </a:cubicBezTo>
                  <a:cubicBezTo>
                    <a:pt x="91" y="277"/>
                    <a:pt x="89" y="276"/>
                    <a:pt x="86" y="275"/>
                  </a:cubicBezTo>
                  <a:cubicBezTo>
                    <a:pt x="86" y="275"/>
                    <a:pt x="78" y="274"/>
                    <a:pt x="78" y="267"/>
                  </a:cubicBezTo>
                  <a:cubicBezTo>
                    <a:pt x="78" y="132"/>
                    <a:pt x="78" y="132"/>
                    <a:pt x="78" y="132"/>
                  </a:cubicBezTo>
                  <a:cubicBezTo>
                    <a:pt x="78" y="128"/>
                    <a:pt x="81" y="124"/>
                    <a:pt x="86" y="122"/>
                  </a:cubicBezTo>
                  <a:cubicBezTo>
                    <a:pt x="86" y="122"/>
                    <a:pt x="87" y="122"/>
                    <a:pt x="88" y="121"/>
                  </a:cubicBezTo>
                  <a:cubicBezTo>
                    <a:pt x="132" y="103"/>
                    <a:pt x="146" y="62"/>
                    <a:pt x="146" y="29"/>
                  </a:cubicBezTo>
                  <a:cubicBezTo>
                    <a:pt x="146" y="25"/>
                    <a:pt x="150" y="20"/>
                    <a:pt x="156" y="20"/>
                  </a:cubicBezTo>
                  <a:cubicBezTo>
                    <a:pt x="166" y="20"/>
                    <a:pt x="185" y="40"/>
                    <a:pt x="185" y="66"/>
                  </a:cubicBezTo>
                  <a:cubicBezTo>
                    <a:pt x="185" y="89"/>
                    <a:pt x="184" y="93"/>
                    <a:pt x="176" y="117"/>
                  </a:cubicBezTo>
                  <a:cubicBezTo>
                    <a:pt x="273" y="117"/>
                    <a:pt x="272" y="118"/>
                    <a:pt x="281" y="121"/>
                  </a:cubicBezTo>
                  <a:cubicBezTo>
                    <a:pt x="292" y="124"/>
                    <a:pt x="293" y="133"/>
                    <a:pt x="293" y="136"/>
                  </a:cubicBezTo>
                  <a:cubicBezTo>
                    <a:pt x="293" y="139"/>
                    <a:pt x="292" y="138"/>
                    <a:pt x="292"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28" name="Freeform 6"/>
            <p:cNvSpPr>
              <a:spLocks noEditPoints="1"/>
            </p:cNvSpPr>
            <p:nvPr/>
          </p:nvSpPr>
          <p:spPr bwMode="auto">
            <a:xfrm>
              <a:off x="8231188" y="777875"/>
              <a:ext cx="112713" cy="109538"/>
            </a:xfrm>
            <a:custGeom>
              <a:avLst/>
              <a:gdLst>
                <a:gd name="T0" fmla="*/ 15 w 30"/>
                <a:gd name="T1" fmla="*/ 0 h 29"/>
                <a:gd name="T2" fmla="*/ 0 w 30"/>
                <a:gd name="T3" fmla="*/ 14 h 29"/>
                <a:gd name="T4" fmla="*/ 15 w 30"/>
                <a:gd name="T5" fmla="*/ 29 h 29"/>
                <a:gd name="T6" fmla="*/ 30 w 30"/>
                <a:gd name="T7" fmla="*/ 14 h 29"/>
                <a:gd name="T8" fmla="*/ 15 w 30"/>
                <a:gd name="T9" fmla="*/ 0 h 29"/>
                <a:gd name="T10" fmla="*/ 15 w 30"/>
                <a:gd name="T11" fmla="*/ 19 h 29"/>
                <a:gd name="T12" fmla="*/ 10 w 30"/>
                <a:gd name="T13" fmla="*/ 14 h 29"/>
                <a:gd name="T14" fmla="*/ 15 w 30"/>
                <a:gd name="T15" fmla="*/ 9 h 29"/>
                <a:gd name="T16" fmla="*/ 20 w 30"/>
                <a:gd name="T17" fmla="*/ 14 h 29"/>
                <a:gd name="T18" fmla="*/ 15 w 30"/>
                <a:gd name="T19"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9">
                  <a:moveTo>
                    <a:pt x="15" y="0"/>
                  </a:moveTo>
                  <a:cubicBezTo>
                    <a:pt x="7" y="0"/>
                    <a:pt x="0" y="6"/>
                    <a:pt x="0" y="14"/>
                  </a:cubicBezTo>
                  <a:cubicBezTo>
                    <a:pt x="0" y="22"/>
                    <a:pt x="7" y="29"/>
                    <a:pt x="15" y="29"/>
                  </a:cubicBezTo>
                  <a:cubicBezTo>
                    <a:pt x="23" y="29"/>
                    <a:pt x="30" y="22"/>
                    <a:pt x="30" y="14"/>
                  </a:cubicBezTo>
                  <a:cubicBezTo>
                    <a:pt x="30" y="6"/>
                    <a:pt x="23" y="0"/>
                    <a:pt x="15" y="0"/>
                  </a:cubicBezTo>
                  <a:close/>
                  <a:moveTo>
                    <a:pt x="15" y="19"/>
                  </a:moveTo>
                  <a:cubicBezTo>
                    <a:pt x="12" y="19"/>
                    <a:pt x="10" y="17"/>
                    <a:pt x="10" y="14"/>
                  </a:cubicBezTo>
                  <a:cubicBezTo>
                    <a:pt x="10" y="11"/>
                    <a:pt x="12" y="9"/>
                    <a:pt x="15" y="9"/>
                  </a:cubicBezTo>
                  <a:cubicBezTo>
                    <a:pt x="18" y="9"/>
                    <a:pt x="20" y="11"/>
                    <a:pt x="20" y="14"/>
                  </a:cubicBezTo>
                  <a:cubicBezTo>
                    <a:pt x="20" y="17"/>
                    <a:pt x="18" y="19"/>
                    <a:pt x="1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9" name="TextBox 28"/>
          <p:cNvSpPr txBox="1"/>
          <p:nvPr/>
        </p:nvSpPr>
        <p:spPr>
          <a:xfrm>
            <a:off x="1458417" y="290474"/>
            <a:ext cx="9275295" cy="1569660"/>
          </a:xfrm>
          <a:prstGeom prst="rect">
            <a:avLst/>
          </a:prstGeom>
          <a:noFill/>
        </p:spPr>
        <p:txBody>
          <a:bodyPr wrap="none" rtlCol="0">
            <a:spAutoFit/>
          </a:bodyPr>
          <a:lstStyle/>
          <a:p>
            <a:pPr algn="ctr" rtl="0"/>
            <a:r>
              <a:rPr lang="es-US" sz="4800" cap="all" dirty="0">
                <a:solidFill>
                  <a:schemeClr val="tx2"/>
                </a:solidFill>
                <a:latin typeface="+mj-lt"/>
              </a:rPr>
              <a:t>Identificación de tablones </a:t>
            </a:r>
            <a:br>
              <a:rPr lang="es-US" sz="4800" cap="all" dirty="0">
                <a:solidFill>
                  <a:schemeClr val="tx2"/>
                </a:solidFill>
                <a:latin typeface="+mj-lt"/>
              </a:rPr>
            </a:br>
            <a:r>
              <a:rPr lang="es-US" sz="4800" cap="all" dirty="0">
                <a:solidFill>
                  <a:schemeClr val="tx2"/>
                </a:solidFill>
                <a:latin typeface="+mj-lt"/>
              </a:rPr>
              <a:t>de grado de andamio</a:t>
            </a:r>
            <a:endParaRPr lang="en-US" sz="4800" cap="all" dirty="0">
              <a:solidFill>
                <a:schemeClr val="tx2"/>
              </a:solidFill>
              <a:latin typeface="+mj-lt"/>
            </a:endParaRPr>
          </a:p>
        </p:txBody>
      </p:sp>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35"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style.rotation</p:attrName>
                                        </p:attrNameLst>
                                      </p:cBhvr>
                                      <p:tavLst>
                                        <p:tav tm="0">
                                          <p:val>
                                            <p:fltVal val="720"/>
                                          </p:val>
                                        </p:tav>
                                        <p:tav tm="100000">
                                          <p:val>
                                            <p:fltVal val="0"/>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INSPECCIÓN DEL TABLÓN</a:t>
            </a:r>
            <a:endParaRPr lang="en-US" sz="4800" dirty="0">
              <a:solidFill>
                <a:schemeClr val="tx2"/>
              </a:solidFill>
              <a:latin typeface="+mj-lt"/>
            </a:endParaRPr>
          </a:p>
        </p:txBody>
      </p:sp>
      <p:pic>
        <p:nvPicPr>
          <p:cNvPr id="6" name="Picture 5" descr="End Splits.psd"/>
          <p:cNvPicPr>
            <a:picLocks noChangeAspect="1"/>
          </p:cNvPicPr>
          <p:nvPr/>
        </p:nvPicPr>
        <p:blipFill>
          <a:blip r:embed="rId3"/>
          <a:stretch>
            <a:fillRect/>
          </a:stretch>
        </p:blipFill>
        <p:spPr>
          <a:xfrm>
            <a:off x="80028" y="2877616"/>
            <a:ext cx="2692400" cy="1473200"/>
          </a:xfrm>
          <a:prstGeom prst="rect">
            <a:avLst/>
          </a:prstGeom>
        </p:spPr>
      </p:pic>
      <p:sp>
        <p:nvSpPr>
          <p:cNvPr id="7" name="TextBox 6"/>
          <p:cNvSpPr txBox="1"/>
          <p:nvPr/>
        </p:nvSpPr>
        <p:spPr>
          <a:xfrm>
            <a:off x="135098" y="4365843"/>
            <a:ext cx="1990882" cy="461665"/>
          </a:xfrm>
          <a:prstGeom prst="rect">
            <a:avLst/>
          </a:prstGeom>
          <a:noFill/>
        </p:spPr>
        <p:txBody>
          <a:bodyPr wrap="square" rtlCol="0">
            <a:spAutoFit/>
          </a:bodyPr>
          <a:lstStyle/>
          <a:p>
            <a:pPr algn="ctr" rtl="0"/>
            <a:r>
              <a:rPr lang="es-US" sz="2400" dirty="0">
                <a:solidFill>
                  <a:srgbClr val="595959"/>
                </a:solidFill>
              </a:rPr>
              <a:t>DIVISIONES</a:t>
            </a:r>
          </a:p>
        </p:txBody>
      </p:sp>
      <p:pic>
        <p:nvPicPr>
          <p:cNvPr id="8" name="Picture 7" descr="SAW KERFS.psd"/>
          <p:cNvPicPr>
            <a:picLocks noChangeAspect="1"/>
          </p:cNvPicPr>
          <p:nvPr/>
        </p:nvPicPr>
        <p:blipFill>
          <a:blip r:embed="rId4"/>
          <a:stretch>
            <a:fillRect/>
          </a:stretch>
        </p:blipFill>
        <p:spPr>
          <a:xfrm>
            <a:off x="2534763" y="2779718"/>
            <a:ext cx="2413000" cy="1536700"/>
          </a:xfrm>
          <a:prstGeom prst="rect">
            <a:avLst/>
          </a:prstGeom>
        </p:spPr>
      </p:pic>
      <p:sp>
        <p:nvSpPr>
          <p:cNvPr id="9" name="TextBox 8"/>
          <p:cNvSpPr txBox="1"/>
          <p:nvPr/>
        </p:nvSpPr>
        <p:spPr>
          <a:xfrm>
            <a:off x="2534763" y="4412397"/>
            <a:ext cx="1922937" cy="830997"/>
          </a:xfrm>
          <a:prstGeom prst="rect">
            <a:avLst/>
          </a:prstGeom>
          <a:noFill/>
        </p:spPr>
        <p:txBody>
          <a:bodyPr wrap="square" rtlCol="0">
            <a:spAutoFit/>
          </a:bodyPr>
          <a:lstStyle/>
          <a:p>
            <a:pPr rtl="0"/>
            <a:r>
              <a:rPr lang="es-US" sz="2400" dirty="0">
                <a:solidFill>
                  <a:srgbClr val="595959"/>
                </a:solidFill>
              </a:rPr>
              <a:t>CORTES DE LA SIERRA</a:t>
            </a:r>
          </a:p>
        </p:txBody>
      </p:sp>
      <p:pic>
        <p:nvPicPr>
          <p:cNvPr id="10" name="Picture 9" descr="Delamination.psd"/>
          <p:cNvPicPr>
            <a:picLocks noChangeAspect="1"/>
          </p:cNvPicPr>
          <p:nvPr/>
        </p:nvPicPr>
        <p:blipFill>
          <a:blip r:embed="rId5"/>
          <a:stretch>
            <a:fillRect/>
          </a:stretch>
        </p:blipFill>
        <p:spPr>
          <a:xfrm>
            <a:off x="4646609" y="2719919"/>
            <a:ext cx="2819400" cy="1524000"/>
          </a:xfrm>
          <a:prstGeom prst="rect">
            <a:avLst/>
          </a:prstGeom>
        </p:spPr>
      </p:pic>
      <p:sp>
        <p:nvSpPr>
          <p:cNvPr id="11" name="TextBox 10"/>
          <p:cNvSpPr txBox="1"/>
          <p:nvPr/>
        </p:nvSpPr>
        <p:spPr>
          <a:xfrm>
            <a:off x="4665429" y="4432499"/>
            <a:ext cx="2592309" cy="461665"/>
          </a:xfrm>
          <a:prstGeom prst="rect">
            <a:avLst/>
          </a:prstGeom>
          <a:noFill/>
        </p:spPr>
        <p:txBody>
          <a:bodyPr wrap="square" rtlCol="0">
            <a:spAutoFit/>
          </a:bodyPr>
          <a:lstStyle/>
          <a:p>
            <a:pPr rtl="0"/>
            <a:r>
              <a:rPr lang="es-US" sz="2400" dirty="0">
                <a:solidFill>
                  <a:srgbClr val="595959"/>
                </a:solidFill>
              </a:rPr>
              <a:t>DELAMINACIÓN</a:t>
            </a:r>
          </a:p>
        </p:txBody>
      </p:sp>
      <p:pic>
        <p:nvPicPr>
          <p:cNvPr id="12" name="Picture 11" descr="Dents Depressions.psd"/>
          <p:cNvPicPr>
            <a:picLocks noChangeAspect="1"/>
          </p:cNvPicPr>
          <p:nvPr/>
        </p:nvPicPr>
        <p:blipFill>
          <a:blip r:embed="rId6"/>
          <a:stretch>
            <a:fillRect/>
          </a:stretch>
        </p:blipFill>
        <p:spPr>
          <a:xfrm>
            <a:off x="6921957" y="2876028"/>
            <a:ext cx="3136900" cy="1397000"/>
          </a:xfrm>
          <a:prstGeom prst="rect">
            <a:avLst/>
          </a:prstGeom>
        </p:spPr>
      </p:pic>
      <p:sp>
        <p:nvSpPr>
          <p:cNvPr id="13" name="TextBox 12"/>
          <p:cNvSpPr txBox="1"/>
          <p:nvPr/>
        </p:nvSpPr>
        <p:spPr>
          <a:xfrm>
            <a:off x="7257738" y="4399682"/>
            <a:ext cx="2422264" cy="461665"/>
          </a:xfrm>
          <a:prstGeom prst="rect">
            <a:avLst/>
          </a:prstGeom>
          <a:noFill/>
        </p:spPr>
        <p:txBody>
          <a:bodyPr wrap="square" rtlCol="0">
            <a:spAutoFit/>
          </a:bodyPr>
          <a:lstStyle/>
          <a:p>
            <a:pPr rtl="0"/>
            <a:r>
              <a:rPr lang="es-US" sz="2400" dirty="0">
                <a:solidFill>
                  <a:srgbClr val="595959"/>
                </a:solidFill>
              </a:rPr>
              <a:t>ABOLLADURAS</a:t>
            </a:r>
          </a:p>
        </p:txBody>
      </p:sp>
      <p:pic>
        <p:nvPicPr>
          <p:cNvPr id="15" name="Picture 14" descr="Face Breaks.psd"/>
          <p:cNvPicPr>
            <a:picLocks noChangeAspect="1"/>
          </p:cNvPicPr>
          <p:nvPr/>
        </p:nvPicPr>
        <p:blipFill>
          <a:blip r:embed="rId7"/>
          <a:stretch>
            <a:fillRect/>
          </a:stretch>
        </p:blipFill>
        <p:spPr>
          <a:xfrm>
            <a:off x="9171383" y="2925245"/>
            <a:ext cx="3162300" cy="1536700"/>
          </a:xfrm>
          <a:prstGeom prst="rect">
            <a:avLst/>
          </a:prstGeom>
        </p:spPr>
      </p:pic>
      <p:sp>
        <p:nvSpPr>
          <p:cNvPr id="16" name="TextBox 15"/>
          <p:cNvSpPr txBox="1"/>
          <p:nvPr/>
        </p:nvSpPr>
        <p:spPr>
          <a:xfrm>
            <a:off x="9680002" y="4446243"/>
            <a:ext cx="2176401" cy="830997"/>
          </a:xfrm>
          <a:prstGeom prst="rect">
            <a:avLst/>
          </a:prstGeom>
          <a:noFill/>
        </p:spPr>
        <p:txBody>
          <a:bodyPr wrap="square" rtlCol="0">
            <a:spAutoFit/>
          </a:bodyPr>
          <a:lstStyle/>
          <a:p>
            <a:pPr rtl="0"/>
            <a:r>
              <a:rPr lang="es-US" sz="2400" dirty="0">
                <a:solidFill>
                  <a:srgbClr val="595959"/>
                </a:solidFill>
              </a:rPr>
              <a:t>RUPTURAS </a:t>
            </a:r>
            <a:br>
              <a:rPr lang="es-US" sz="2400" dirty="0">
                <a:solidFill>
                  <a:srgbClr val="595959"/>
                </a:solidFill>
              </a:rPr>
            </a:br>
            <a:r>
              <a:rPr lang="es-US" sz="2400" dirty="0">
                <a:solidFill>
                  <a:srgbClr val="595959"/>
                </a:solidFill>
              </a:rPr>
              <a:t>DE LA CARA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lide(fromBottom)">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lide(fromBottom)">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lide(fromBottom)">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slide(fromBottom)">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7333" y="680759"/>
            <a:ext cx="7630584" cy="830997"/>
          </a:xfrm>
          <a:prstGeom prst="rect">
            <a:avLst/>
          </a:prstGeom>
          <a:noFill/>
        </p:spPr>
        <p:txBody>
          <a:bodyPr wrap="square" rtlCol="0">
            <a:spAutoFit/>
          </a:bodyPr>
          <a:lstStyle/>
          <a:p>
            <a:pPr algn="ctr" rtl="0"/>
            <a:r>
              <a:rPr lang="es-US" sz="4800">
                <a:solidFill>
                  <a:schemeClr val="tx2"/>
                </a:solidFill>
                <a:latin typeface="+mj-lt"/>
              </a:rPr>
              <a:t>PROTEJA SUS TABLONES</a:t>
            </a:r>
            <a:endParaRPr lang="en-US" sz="4800" dirty="0">
              <a:solidFill>
                <a:schemeClr val="tx2"/>
              </a:solidFill>
              <a:latin typeface="+mj-lt"/>
            </a:endParaRPr>
          </a:p>
        </p:txBody>
      </p:sp>
      <p:sp>
        <p:nvSpPr>
          <p:cNvPr id="7" name="TextBox 6"/>
          <p:cNvSpPr txBox="1"/>
          <p:nvPr/>
        </p:nvSpPr>
        <p:spPr>
          <a:xfrm>
            <a:off x="1217049" y="4987636"/>
            <a:ext cx="10225869" cy="461665"/>
          </a:xfrm>
          <a:prstGeom prst="rect">
            <a:avLst/>
          </a:prstGeom>
          <a:noFill/>
        </p:spPr>
        <p:txBody>
          <a:bodyPr wrap="square" rtlCol="0">
            <a:spAutoFit/>
          </a:bodyPr>
          <a:lstStyle/>
          <a:p>
            <a:pPr rtl="0"/>
            <a:r>
              <a:rPr lang="es-US" sz="2400">
                <a:solidFill>
                  <a:srgbClr val="595959"/>
                </a:solidFill>
              </a:rPr>
              <a:t>El almacenamiento y manejo adecuados evitarán daños a los tablones de andamio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68" y="2116768"/>
            <a:ext cx="9910484" cy="2743254"/>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5883" y="1008403"/>
            <a:ext cx="9292929" cy="830997"/>
          </a:xfrm>
          <a:prstGeom prst="rect">
            <a:avLst/>
          </a:prstGeom>
          <a:noFill/>
        </p:spPr>
        <p:txBody>
          <a:bodyPr wrap="none" rtlCol="0">
            <a:spAutoFit/>
          </a:bodyPr>
          <a:lstStyle/>
          <a:p>
            <a:r>
              <a:rPr lang="en-CA" sz="4800" dirty="0">
                <a:solidFill>
                  <a:schemeClr val="tx1">
                    <a:lumMod val="65000"/>
                    <a:lumOff val="35000"/>
                  </a:schemeClr>
                </a:solidFill>
              </a:rPr>
              <a:t>¿UTILIZARLO O DESCARTARLO?</a:t>
            </a:r>
          </a:p>
        </p:txBody>
      </p:sp>
      <p:cxnSp>
        <p:nvCxnSpPr>
          <p:cNvPr id="98" name="Straight Connector 97"/>
          <p:cNvCxnSpPr/>
          <p:nvPr/>
        </p:nvCxnSpPr>
        <p:spPr>
          <a:xfrm>
            <a:off x="32617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64998" y="5048873"/>
            <a:ext cx="864339"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DIVISIÓN</a:t>
            </a:r>
          </a:p>
        </p:txBody>
      </p:sp>
      <p:grpSp>
        <p:nvGrpSpPr>
          <p:cNvPr id="2" name="Group 59"/>
          <p:cNvGrpSpPr/>
          <p:nvPr/>
        </p:nvGrpSpPr>
        <p:grpSpPr>
          <a:xfrm>
            <a:off x="330199" y="2180930"/>
            <a:ext cx="2768601" cy="2733970"/>
            <a:chOff x="330199" y="2180930"/>
            <a:chExt cx="2768601" cy="273397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4" name="Picture 43"/>
            <p:cNvPicPr>
              <a:picLocks noChangeAspect="1"/>
            </p:cNvPicPr>
            <p:nvPr/>
          </p:nvPicPr>
          <p:blipFill>
            <a:blip r:embed="rId3"/>
            <a:srcRect l="3747" r="3913"/>
            <a:stretch>
              <a:fillRect/>
            </a:stretch>
          </p:blipFill>
          <p:spPr>
            <a:xfrm>
              <a:off x="622300" y="2180930"/>
              <a:ext cx="2463800" cy="2329219"/>
            </a:xfrm>
            <a:prstGeom prst="rect">
              <a:avLst/>
            </a:prstGeom>
          </p:spPr>
        </p:pic>
      </p:grpSp>
      <p:sp>
        <p:nvSpPr>
          <p:cNvPr id="47" name="TextBox 46"/>
          <p:cNvSpPr txBox="1"/>
          <p:nvPr/>
        </p:nvSpPr>
        <p:spPr>
          <a:xfrm>
            <a:off x="1257300" y="24638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60"/>
          <p:cNvGrpSpPr/>
          <p:nvPr/>
        </p:nvGrpSpPr>
        <p:grpSpPr>
          <a:xfrm>
            <a:off x="3416300" y="2159000"/>
            <a:ext cx="2692401" cy="2732600"/>
            <a:chOff x="3416300" y="2159000"/>
            <a:chExt cx="2692401" cy="2732600"/>
          </a:xfrm>
        </p:grpSpPr>
        <p:grpSp>
          <p:nvGrpSpPr>
            <p:cNvPr id="6"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48" name="Picture 47"/>
            <p:cNvPicPr>
              <a:picLocks noChangeAspect="1"/>
            </p:cNvPicPr>
            <p:nvPr/>
          </p:nvPicPr>
          <p:blipFill>
            <a:blip r:embed="rId4"/>
            <a:srcRect l="10256" t="9646" r="14809" b="2806"/>
            <a:stretch>
              <a:fillRect/>
            </a:stretch>
          </p:blipFill>
          <p:spPr>
            <a:xfrm>
              <a:off x="3721101" y="2162982"/>
              <a:ext cx="2387600" cy="2409018"/>
            </a:xfrm>
            <a:prstGeom prst="rect">
              <a:avLst/>
            </a:prstGeom>
          </p:spPr>
        </p:pic>
      </p:grpSp>
      <p:sp>
        <p:nvSpPr>
          <p:cNvPr id="50" name="TextBox 11"/>
          <p:cNvSpPr txBox="1"/>
          <p:nvPr/>
        </p:nvSpPr>
        <p:spPr>
          <a:xfrm>
            <a:off x="3968169" y="5023473"/>
            <a:ext cx="1750800"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CORTE DE </a:t>
            </a:r>
            <a:br>
              <a:rPr lang="es-US" sz="2400" dirty="0">
                <a:solidFill>
                  <a:schemeClr val="bg1">
                    <a:lumMod val="50000"/>
                  </a:schemeClr>
                </a:solidFill>
                <a:latin typeface="+mj-lt"/>
              </a:rPr>
            </a:br>
            <a:r>
              <a:rPr lang="es-US" sz="2400" dirty="0">
                <a:solidFill>
                  <a:schemeClr val="bg1">
                    <a:lumMod val="50000"/>
                  </a:schemeClr>
                </a:solidFill>
                <a:latin typeface="+mj-lt"/>
              </a:rPr>
              <a:t>LA SIERRA</a:t>
            </a:r>
          </a:p>
        </p:txBody>
      </p:sp>
      <p:sp>
        <p:nvSpPr>
          <p:cNvPr id="51" name="TextBox 50"/>
          <p:cNvSpPr txBox="1"/>
          <p:nvPr/>
        </p:nvSpPr>
        <p:spPr>
          <a:xfrm>
            <a:off x="4318000" y="25314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61"/>
          <p:cNvGrpSpPr/>
          <p:nvPr/>
        </p:nvGrpSpPr>
        <p:grpSpPr>
          <a:xfrm>
            <a:off x="6388577" y="2184400"/>
            <a:ext cx="2636546" cy="2713500"/>
            <a:chOff x="6388577" y="2184400"/>
            <a:chExt cx="2636546" cy="2713500"/>
          </a:xfrm>
        </p:grpSpPr>
        <p:grpSp>
          <p:nvGrpSpPr>
            <p:cNvPr id="8"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2" name="Picture 51"/>
            <p:cNvPicPr>
              <a:picLocks noChangeAspect="1"/>
            </p:cNvPicPr>
            <p:nvPr/>
          </p:nvPicPr>
          <p:blipFill>
            <a:blip r:embed="rId5"/>
            <a:srcRect l="5357" t="14646"/>
            <a:stretch>
              <a:fillRect/>
            </a:stretch>
          </p:blipFill>
          <p:spPr>
            <a:xfrm>
              <a:off x="6667500" y="2197100"/>
              <a:ext cx="2357623" cy="2387600"/>
            </a:xfrm>
            <a:prstGeom prst="rect">
              <a:avLst/>
            </a:prstGeom>
          </p:spPr>
        </p:pic>
      </p:grpSp>
      <p:sp>
        <p:nvSpPr>
          <p:cNvPr id="53" name="TextBox 11"/>
          <p:cNvSpPr txBox="1"/>
          <p:nvPr/>
        </p:nvSpPr>
        <p:spPr>
          <a:xfrm>
            <a:off x="7130771" y="5036173"/>
            <a:ext cx="124219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chemeClr val="bg1">
                    <a:lumMod val="50000"/>
                  </a:schemeClr>
                </a:solidFill>
                <a:latin typeface="+mj-lt"/>
              </a:rPr>
              <a:t>REVISAR</a:t>
            </a:r>
          </a:p>
        </p:txBody>
      </p:sp>
      <p:sp>
        <p:nvSpPr>
          <p:cNvPr id="54" name="TextBox 53"/>
          <p:cNvSpPr txBox="1"/>
          <p:nvPr/>
        </p:nvSpPr>
        <p:spPr>
          <a:xfrm>
            <a:off x="7239000" y="25822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62"/>
          <p:cNvGrpSpPr/>
          <p:nvPr/>
        </p:nvGrpSpPr>
        <p:grpSpPr>
          <a:xfrm>
            <a:off x="9242900" y="2133600"/>
            <a:ext cx="2695100" cy="2722000"/>
            <a:chOff x="9242900" y="2133600"/>
            <a:chExt cx="2695100" cy="2722000"/>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55" name="Picture 54"/>
            <p:cNvPicPr>
              <a:picLocks noChangeAspect="1"/>
            </p:cNvPicPr>
            <p:nvPr/>
          </p:nvPicPr>
          <p:blipFill>
            <a:blip r:embed="rId6"/>
            <a:srcRect l="15907" t="5250" r="25594" b="3819"/>
            <a:stretch>
              <a:fillRect/>
            </a:stretch>
          </p:blipFill>
          <p:spPr>
            <a:xfrm>
              <a:off x="9512299" y="2133600"/>
              <a:ext cx="2425701" cy="2425700"/>
            </a:xfrm>
            <a:prstGeom prst="rect">
              <a:avLst/>
            </a:prstGeom>
            <a:ln>
              <a:solidFill>
                <a:schemeClr val="bg2">
                  <a:lumMod val="90000"/>
                </a:schemeClr>
              </a:solidFill>
            </a:ln>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sp>
        <p:nvSpPr>
          <p:cNvPr id="59" name="TextBox 11"/>
          <p:cNvSpPr txBox="1"/>
          <p:nvPr/>
        </p:nvSpPr>
        <p:spPr>
          <a:xfrm>
            <a:off x="9739574" y="5036173"/>
            <a:ext cx="2069798" cy="830997"/>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dirty="0">
                <a:solidFill>
                  <a:schemeClr val="bg1">
                    <a:lumMod val="50000"/>
                  </a:schemeClr>
                </a:solidFill>
                <a:latin typeface="+mj-lt"/>
              </a:rPr>
              <a:t>RUPTURA DE </a:t>
            </a:r>
            <a:br>
              <a:rPr lang="es-US" sz="2400" dirty="0">
                <a:solidFill>
                  <a:schemeClr val="bg1">
                    <a:lumMod val="50000"/>
                  </a:schemeClr>
                </a:solidFill>
                <a:latin typeface="+mj-lt"/>
              </a:rPr>
            </a:br>
            <a:r>
              <a:rPr lang="es-US" sz="2400" dirty="0">
                <a:solidFill>
                  <a:schemeClr val="bg1">
                    <a:lumMod val="50000"/>
                  </a:schemeClr>
                </a:solidFill>
                <a:latin typeface="+mj-lt"/>
              </a:rPr>
              <a:t>LA CARA</a:t>
            </a:r>
          </a:p>
        </p:txBody>
      </p:sp>
      <p:grpSp>
        <p:nvGrpSpPr>
          <p:cNvPr id="35" name="Group 34">
            <a:extLst>
              <a:ext uri="{FF2B5EF4-FFF2-40B4-BE49-F238E27FC236}">
                <a16:creationId xmlns:a16="http://schemas.microsoft.com/office/drawing/2014/main" id="{ADA56019-E3B1-4D48-BE8B-A974E937605B}"/>
              </a:ext>
            </a:extLst>
          </p:cNvPr>
          <p:cNvGrpSpPr/>
          <p:nvPr/>
        </p:nvGrpSpPr>
        <p:grpSpPr>
          <a:xfrm>
            <a:off x="637065" y="219239"/>
            <a:ext cx="5736061" cy="999961"/>
            <a:chOff x="637065" y="219239"/>
            <a:chExt cx="5736061" cy="999961"/>
          </a:xfrm>
        </p:grpSpPr>
        <p:sp>
          <p:nvSpPr>
            <p:cNvPr id="36" name="TextBox 35">
              <a:extLst>
                <a:ext uri="{FF2B5EF4-FFF2-40B4-BE49-F238E27FC236}">
                  <a16:creationId xmlns:a16="http://schemas.microsoft.com/office/drawing/2014/main" id="{1E657EF0-433E-D742-8380-94880E20760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7" name="Picture 36">
              <a:extLst>
                <a:ext uri="{FF2B5EF4-FFF2-40B4-BE49-F238E27FC236}">
                  <a16:creationId xmlns:a16="http://schemas.microsoft.com/office/drawing/2014/main" id="{04836A9D-F3DF-B149-BFC1-3BA4B2F928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24132182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900" decel="100000" fill="hold"/>
                                        <p:tgtEl>
                                          <p:spTgt spid="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70" decel="100000"/>
                                        <p:tgtEl>
                                          <p:spTgt spid="47"/>
                                        </p:tgtEl>
                                      </p:cBhvr>
                                    </p:animEffect>
                                    <p:animScale>
                                      <p:cBhvr>
                                        <p:cTn id="27" dur="770" decel="100000"/>
                                        <p:tgtEl>
                                          <p:spTgt spid="47"/>
                                        </p:tgtEl>
                                      </p:cBhvr>
                                      <p:from x="10000" y="10000"/>
                                      <p:to x="200000" y="450000"/>
                                    </p:animScale>
                                    <p:animScale>
                                      <p:cBhvr>
                                        <p:cTn id="28" dur="1230" accel="100000" fill="hold">
                                          <p:stCondLst>
                                            <p:cond delay="770"/>
                                          </p:stCondLst>
                                        </p:cTn>
                                        <p:tgtEl>
                                          <p:spTgt spid="47"/>
                                        </p:tgtEl>
                                      </p:cBhvr>
                                      <p:from x="200000" y="450000"/>
                                      <p:to x="100000" y="100000"/>
                                    </p:animScale>
                                    <p:set>
                                      <p:cBhvr>
                                        <p:cTn id="29" dur="770" fill="hold"/>
                                        <p:tgtEl>
                                          <p:spTgt spid="47"/>
                                        </p:tgtEl>
                                        <p:attrNameLst>
                                          <p:attrName>ppt_x</p:attrName>
                                        </p:attrNameLst>
                                      </p:cBhvr>
                                      <p:to>
                                        <p:strVal val="(0.5)"/>
                                      </p:to>
                                    </p:set>
                                    <p:anim from="(0.5)" to="(#ppt_x)" calcmode="lin" valueType="num">
                                      <p:cBhvr>
                                        <p:cTn id="30" dur="1230" accel="100000" fill="hold">
                                          <p:stCondLst>
                                            <p:cond delay="770"/>
                                          </p:stCondLst>
                                        </p:cTn>
                                        <p:tgtEl>
                                          <p:spTgt spid="47"/>
                                        </p:tgtEl>
                                        <p:attrNameLst>
                                          <p:attrName>ppt_x</p:attrName>
                                        </p:attrNameLst>
                                      </p:cBhvr>
                                    </p:anim>
                                    <p:set>
                                      <p:cBhvr>
                                        <p:cTn id="31" dur="770" fill="hold"/>
                                        <p:tgtEl>
                                          <p:spTgt spid="47"/>
                                        </p:tgtEl>
                                        <p:attrNameLst>
                                          <p:attrName>ppt_y</p:attrName>
                                        </p:attrNameLst>
                                      </p:cBhvr>
                                      <p:to>
                                        <p:strVal val="(#ppt_y+0.4)"/>
                                      </p:to>
                                    </p:set>
                                    <p:anim from="(#ppt_y+0.4)" to="(#ppt_y)" calcmode="lin" valueType="num">
                                      <p:cBhvr>
                                        <p:cTn id="32" dur="1230" accel="100000" fill="hold">
                                          <p:stCondLst>
                                            <p:cond delay="770"/>
                                          </p:stCondLst>
                                        </p:cTn>
                                        <p:tgtEl>
                                          <p:spTgt spid="47"/>
                                        </p:tgtEl>
                                        <p:attrNameLst>
                                          <p:attrName>ppt_y</p:attrName>
                                        </p:attrNameLst>
                                      </p:cBhvr>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6" presetClass="entr" presetSubtype="42"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arn(outHorizontal)">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900" decel="100000" fill="hold"/>
                                        <p:tgtEl>
                                          <p:spTgt spid="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770" decel="100000"/>
                                        <p:tgtEl>
                                          <p:spTgt spid="51"/>
                                        </p:tgtEl>
                                      </p:cBhvr>
                                    </p:animEffect>
                                    <p:animScale>
                                      <p:cBhvr>
                                        <p:cTn id="53" dur="770" decel="100000"/>
                                        <p:tgtEl>
                                          <p:spTgt spid="51"/>
                                        </p:tgtEl>
                                      </p:cBhvr>
                                      <p:from x="10000" y="10000"/>
                                      <p:to x="200000" y="450000"/>
                                    </p:animScale>
                                    <p:animScale>
                                      <p:cBhvr>
                                        <p:cTn id="54" dur="1230" accel="100000" fill="hold">
                                          <p:stCondLst>
                                            <p:cond delay="770"/>
                                          </p:stCondLst>
                                        </p:cTn>
                                        <p:tgtEl>
                                          <p:spTgt spid="51"/>
                                        </p:tgtEl>
                                      </p:cBhvr>
                                      <p:from x="200000" y="450000"/>
                                      <p:to x="100000" y="100000"/>
                                    </p:animScale>
                                    <p:set>
                                      <p:cBhvr>
                                        <p:cTn id="55" dur="770" fill="hold"/>
                                        <p:tgtEl>
                                          <p:spTgt spid="51"/>
                                        </p:tgtEl>
                                        <p:attrNameLst>
                                          <p:attrName>ppt_x</p:attrName>
                                        </p:attrNameLst>
                                      </p:cBhvr>
                                      <p:to>
                                        <p:strVal val="(0.5)"/>
                                      </p:to>
                                    </p:set>
                                    <p:anim from="(0.5)" to="(#ppt_x)" calcmode="lin" valueType="num">
                                      <p:cBhvr>
                                        <p:cTn id="56" dur="1230" accel="100000" fill="hold">
                                          <p:stCondLst>
                                            <p:cond delay="770"/>
                                          </p:stCondLst>
                                        </p:cTn>
                                        <p:tgtEl>
                                          <p:spTgt spid="51"/>
                                        </p:tgtEl>
                                        <p:attrNameLst>
                                          <p:attrName>ppt_x</p:attrName>
                                        </p:attrNameLst>
                                      </p:cBhvr>
                                    </p:anim>
                                    <p:set>
                                      <p:cBhvr>
                                        <p:cTn id="57" dur="770" fill="hold"/>
                                        <p:tgtEl>
                                          <p:spTgt spid="51"/>
                                        </p:tgtEl>
                                        <p:attrNameLst>
                                          <p:attrName>ppt_y</p:attrName>
                                        </p:attrNameLst>
                                      </p:cBhvr>
                                      <p:to>
                                        <p:strVal val="(#ppt_y+0.4)"/>
                                      </p:to>
                                    </p:set>
                                    <p:anim from="(#ppt_y+0.4)" to="(#ppt_y)" calcmode="lin" valueType="num">
                                      <p:cBhvr>
                                        <p:cTn id="58" dur="1230" accel="100000" fill="hold">
                                          <p:stCondLst>
                                            <p:cond delay="770"/>
                                          </p:stCondLst>
                                        </p:cTn>
                                        <p:tgtEl>
                                          <p:spTgt spid="51"/>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6" presetClass="entr" presetSubtype="42" fill="hold"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barn(outHorizontal)">
                                      <p:cBhvr>
                                        <p:cTn id="65" dur="500"/>
                                        <p:tgtEl>
                                          <p:spTgt spid="99"/>
                                        </p:tgtEl>
                                      </p:cBhvr>
                                    </p:animEffect>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900" decel="100000" fill="hold"/>
                                        <p:tgtEl>
                                          <p:spTgt spid="7"/>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770" decel="100000"/>
                                        <p:tgtEl>
                                          <p:spTgt spid="54"/>
                                        </p:tgtEl>
                                      </p:cBhvr>
                                    </p:animEffect>
                                    <p:animScale>
                                      <p:cBhvr>
                                        <p:cTn id="79" dur="770" decel="100000"/>
                                        <p:tgtEl>
                                          <p:spTgt spid="54"/>
                                        </p:tgtEl>
                                      </p:cBhvr>
                                      <p:from x="10000" y="10000"/>
                                      <p:to x="200000" y="450000"/>
                                    </p:animScale>
                                    <p:animScale>
                                      <p:cBhvr>
                                        <p:cTn id="80" dur="1230" accel="100000" fill="hold">
                                          <p:stCondLst>
                                            <p:cond delay="770"/>
                                          </p:stCondLst>
                                        </p:cTn>
                                        <p:tgtEl>
                                          <p:spTgt spid="54"/>
                                        </p:tgtEl>
                                      </p:cBhvr>
                                      <p:from x="200000" y="450000"/>
                                      <p:to x="100000" y="100000"/>
                                    </p:animScale>
                                    <p:set>
                                      <p:cBhvr>
                                        <p:cTn id="81" dur="770" fill="hold"/>
                                        <p:tgtEl>
                                          <p:spTgt spid="54"/>
                                        </p:tgtEl>
                                        <p:attrNameLst>
                                          <p:attrName>ppt_x</p:attrName>
                                        </p:attrNameLst>
                                      </p:cBhvr>
                                      <p:to>
                                        <p:strVal val="(0.5)"/>
                                      </p:to>
                                    </p:set>
                                    <p:anim from="(0.5)" to="(#ppt_x)" calcmode="lin" valueType="num">
                                      <p:cBhvr>
                                        <p:cTn id="82" dur="1230" accel="100000" fill="hold">
                                          <p:stCondLst>
                                            <p:cond delay="770"/>
                                          </p:stCondLst>
                                        </p:cTn>
                                        <p:tgtEl>
                                          <p:spTgt spid="54"/>
                                        </p:tgtEl>
                                        <p:attrNameLst>
                                          <p:attrName>ppt_x</p:attrName>
                                        </p:attrNameLst>
                                      </p:cBhvr>
                                    </p:anim>
                                    <p:set>
                                      <p:cBhvr>
                                        <p:cTn id="83" dur="770" fill="hold"/>
                                        <p:tgtEl>
                                          <p:spTgt spid="54"/>
                                        </p:tgtEl>
                                        <p:attrNameLst>
                                          <p:attrName>ppt_y</p:attrName>
                                        </p:attrNameLst>
                                      </p:cBhvr>
                                      <p:to>
                                        <p:strVal val="(#ppt_y+0.4)"/>
                                      </p:to>
                                    </p:set>
                                    <p:anim from="(#ppt_y+0.4)" to="(#ppt_y)" calcmode="lin" valueType="num">
                                      <p:cBhvr>
                                        <p:cTn id="84" dur="1230" accel="100000" fill="hold">
                                          <p:stCondLst>
                                            <p:cond delay="770"/>
                                          </p:stCondLst>
                                        </p:cTn>
                                        <p:tgtEl>
                                          <p:spTgt spid="54"/>
                                        </p:tgtEl>
                                        <p:attrNameLst>
                                          <p:attrName>ppt_y</p:attrName>
                                        </p:attrNameLst>
                                      </p:cBhvr>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par>
                                <p:cTn id="89" presetID="16" presetClass="entr" presetSubtype="42"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barn(outHorizontal)">
                                      <p:cBhvr>
                                        <p:cTn id="91" dur="50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1000"/>
                                        <p:tgtEl>
                                          <p:spTgt spid="9"/>
                                        </p:tgtEl>
                                      </p:cBhvr>
                                    </p:animEffect>
                                    <p:anim calcmode="lin" valueType="num">
                                      <p:cBhvr>
                                        <p:cTn id="97" dur="1000" fill="hold"/>
                                        <p:tgtEl>
                                          <p:spTgt spid="9"/>
                                        </p:tgtEl>
                                        <p:attrNameLst>
                                          <p:attrName>ppt_x</p:attrName>
                                        </p:attrNameLst>
                                      </p:cBhvr>
                                      <p:tavLst>
                                        <p:tav tm="0">
                                          <p:val>
                                            <p:strVal val="#ppt_x"/>
                                          </p:val>
                                        </p:tav>
                                        <p:tav tm="100000">
                                          <p:val>
                                            <p:strVal val="#ppt_x"/>
                                          </p:val>
                                        </p:tav>
                                      </p:tavLst>
                                    </p:anim>
                                    <p:anim calcmode="lin" valueType="num">
                                      <p:cBhvr>
                                        <p:cTn id="98" dur="900" decel="100000" fill="hold"/>
                                        <p:tgtEl>
                                          <p:spTgt spid="9"/>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1" presetClass="entr" presetSubtype="0" fill="hold" grpId="0"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770" decel="100000"/>
                                        <p:tgtEl>
                                          <p:spTgt spid="58"/>
                                        </p:tgtEl>
                                      </p:cBhvr>
                                    </p:animEffect>
                                    <p:animScale>
                                      <p:cBhvr>
                                        <p:cTn id="105" dur="770" decel="100000"/>
                                        <p:tgtEl>
                                          <p:spTgt spid="58"/>
                                        </p:tgtEl>
                                      </p:cBhvr>
                                      <p:from x="10000" y="10000"/>
                                      <p:to x="200000" y="450000"/>
                                    </p:animScale>
                                    <p:animScale>
                                      <p:cBhvr>
                                        <p:cTn id="106" dur="1230" accel="100000" fill="hold">
                                          <p:stCondLst>
                                            <p:cond delay="770"/>
                                          </p:stCondLst>
                                        </p:cTn>
                                        <p:tgtEl>
                                          <p:spTgt spid="58"/>
                                        </p:tgtEl>
                                      </p:cBhvr>
                                      <p:from x="200000" y="450000"/>
                                      <p:to x="100000" y="100000"/>
                                    </p:animScale>
                                    <p:set>
                                      <p:cBhvr>
                                        <p:cTn id="107" dur="770" fill="hold"/>
                                        <p:tgtEl>
                                          <p:spTgt spid="58"/>
                                        </p:tgtEl>
                                        <p:attrNameLst>
                                          <p:attrName>ppt_x</p:attrName>
                                        </p:attrNameLst>
                                      </p:cBhvr>
                                      <p:to>
                                        <p:strVal val="(0.5)"/>
                                      </p:to>
                                    </p:set>
                                    <p:anim from="(0.5)" to="(#ppt_x)" calcmode="lin" valueType="num">
                                      <p:cBhvr>
                                        <p:cTn id="108" dur="1230" accel="100000" fill="hold">
                                          <p:stCondLst>
                                            <p:cond delay="770"/>
                                          </p:stCondLst>
                                        </p:cTn>
                                        <p:tgtEl>
                                          <p:spTgt spid="58"/>
                                        </p:tgtEl>
                                        <p:attrNameLst>
                                          <p:attrName>ppt_x</p:attrName>
                                        </p:attrNameLst>
                                      </p:cBhvr>
                                    </p:anim>
                                    <p:set>
                                      <p:cBhvr>
                                        <p:cTn id="109" dur="770" fill="hold"/>
                                        <p:tgtEl>
                                          <p:spTgt spid="58"/>
                                        </p:tgtEl>
                                        <p:attrNameLst>
                                          <p:attrName>ppt_y</p:attrName>
                                        </p:attrNameLst>
                                      </p:cBhvr>
                                      <p:to>
                                        <p:strVal val="(#ppt_y+0.4)"/>
                                      </p:to>
                                    </p:set>
                                    <p:anim from="(#ppt_y+0.4)" to="(#ppt_y)" calcmode="lin" valueType="num">
                                      <p:cBhvr>
                                        <p:cTn id="110" dur="1230" accel="100000" fill="hold">
                                          <p:stCondLst>
                                            <p:cond delay="770"/>
                                          </p:stCondLst>
                                        </p:cTn>
                                        <p:tgtEl>
                                          <p:spTgt spid="58"/>
                                        </p:tgtEl>
                                        <p:attrNameLst>
                                          <p:attrName>ppt_y</p:attrName>
                                        </p:attrNameLst>
                                      </p:cBhvr>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47" grpId="0"/>
      <p:bldP spid="50" grpId="0"/>
      <p:bldP spid="51" grpId="0"/>
      <p:bldP spid="53" grpId="0"/>
      <p:bldP spid="54" grpId="0"/>
      <p:bldP spid="58" grpId="0"/>
      <p:bldP spid="5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3214" y="958089"/>
            <a:ext cx="9292929" cy="830997"/>
          </a:xfrm>
          <a:prstGeom prst="rect">
            <a:avLst/>
          </a:prstGeom>
          <a:noFill/>
        </p:spPr>
        <p:txBody>
          <a:bodyPr wrap="none" rtlCol="0">
            <a:spAutoFit/>
          </a:bodyPr>
          <a:lstStyle/>
          <a:p>
            <a:r>
              <a:rPr lang="en-CA" sz="4800" dirty="0">
                <a:solidFill>
                  <a:schemeClr val="tx1">
                    <a:lumMod val="65000"/>
                    <a:lumOff val="35000"/>
                  </a:schemeClr>
                </a:solidFill>
              </a:rPr>
              <a:t>¿UTILIZARLO O DESCARTARLO?</a:t>
            </a:r>
          </a:p>
        </p:txBody>
      </p:sp>
      <p:cxnSp>
        <p:nvCxnSpPr>
          <p:cNvPr id="98" name="Straight Connector 97"/>
          <p:cNvCxnSpPr/>
          <p:nvPr/>
        </p:nvCxnSpPr>
        <p:spPr>
          <a:xfrm>
            <a:off x="33379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230396"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129171" y="2284944"/>
            <a:ext cx="0" cy="3877731"/>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1"/>
          <p:cNvSpPr txBox="1"/>
          <p:nvPr/>
        </p:nvSpPr>
        <p:spPr>
          <a:xfrm>
            <a:off x="1487892" y="5048873"/>
            <a:ext cx="818553"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TAZA</a:t>
            </a:r>
          </a:p>
        </p:txBody>
      </p:sp>
      <p:sp>
        <p:nvSpPr>
          <p:cNvPr id="50" name="TextBox 11"/>
          <p:cNvSpPr txBox="1"/>
          <p:nvPr/>
        </p:nvSpPr>
        <p:spPr>
          <a:xfrm>
            <a:off x="4481180" y="5023473"/>
            <a:ext cx="724778"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¡CORRECTO!</a:t>
            </a:r>
          </a:p>
        </p:txBody>
      </p:sp>
      <p:sp>
        <p:nvSpPr>
          <p:cNvPr id="53" name="TextBox 11"/>
          <p:cNvSpPr txBox="1"/>
          <p:nvPr/>
        </p:nvSpPr>
        <p:spPr>
          <a:xfrm>
            <a:off x="7268406" y="5036173"/>
            <a:ext cx="966931"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TORCEDURA</a:t>
            </a:r>
          </a:p>
        </p:txBody>
      </p:sp>
      <p:grpSp>
        <p:nvGrpSpPr>
          <p:cNvPr id="2" name="Group 31"/>
          <p:cNvGrpSpPr/>
          <p:nvPr/>
        </p:nvGrpSpPr>
        <p:grpSpPr>
          <a:xfrm>
            <a:off x="330199" y="2197100"/>
            <a:ext cx="2781301" cy="2717800"/>
            <a:chOff x="330199" y="2197100"/>
            <a:chExt cx="2781301" cy="2717800"/>
          </a:xfrm>
        </p:grpSpPr>
        <p:grpSp>
          <p:nvGrpSpPr>
            <p:cNvPr id="4" name="Group 3"/>
            <p:cNvGrpSpPr/>
            <p:nvPr/>
          </p:nvGrpSpPr>
          <p:grpSpPr>
            <a:xfrm>
              <a:off x="330199" y="2197100"/>
              <a:ext cx="2768601" cy="2717800"/>
              <a:chOff x="1253765" y="2284944"/>
              <a:chExt cx="1894255" cy="1825143"/>
            </a:xfrm>
          </p:grpSpPr>
          <p:sp>
            <p:nvSpPr>
              <p:cNvPr id="101" name="Rectangle 100"/>
              <p:cNvSpPr/>
              <p:nvPr/>
            </p:nvSpPr>
            <p:spPr>
              <a:xfrm>
                <a:off x="1354208" y="2284944"/>
                <a:ext cx="1791378" cy="182514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a:off x="1253765" y="2284944"/>
                <a:ext cx="1894255" cy="169784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1" name="Picture 30"/>
            <p:cNvPicPr>
              <a:picLocks noChangeAspect="1"/>
            </p:cNvPicPr>
            <p:nvPr/>
          </p:nvPicPr>
          <p:blipFill>
            <a:blip r:embed="rId3"/>
            <a:srcRect l="22561" r="3258" b="11059"/>
            <a:stretch>
              <a:fillRect/>
            </a:stretch>
          </p:blipFill>
          <p:spPr>
            <a:xfrm>
              <a:off x="647700" y="2197100"/>
              <a:ext cx="2463800" cy="2400300"/>
            </a:xfrm>
            <a:prstGeom prst="rect">
              <a:avLst/>
            </a:prstGeom>
          </p:spPr>
        </p:pic>
      </p:grpSp>
      <p:sp>
        <p:nvSpPr>
          <p:cNvPr id="59" name="TextBox 11"/>
          <p:cNvSpPr txBox="1"/>
          <p:nvPr/>
        </p:nvSpPr>
        <p:spPr>
          <a:xfrm>
            <a:off x="9370392" y="5036173"/>
            <a:ext cx="2427167" cy="461665"/>
          </a:xfrm>
          <a:prstGeom prst="rect">
            <a:avLst/>
          </a:prstGeom>
          <a:noFill/>
        </p:spPr>
        <p:txBody>
          <a:bodyPr wrap="non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a:r>
              <a:rPr lang="es-US" sz="2400">
                <a:solidFill>
                  <a:srgbClr val="595959"/>
                </a:solidFill>
                <a:latin typeface="+mj-lt"/>
              </a:rPr>
              <a:t>DELAMINACIÓN</a:t>
            </a:r>
          </a:p>
        </p:txBody>
      </p:sp>
      <p:sp>
        <p:nvSpPr>
          <p:cNvPr id="47" name="TextBox 46"/>
          <p:cNvSpPr txBox="1"/>
          <p:nvPr/>
        </p:nvSpPr>
        <p:spPr>
          <a:xfrm>
            <a:off x="1295400" y="2628900"/>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5" name="Group 36"/>
          <p:cNvGrpSpPr/>
          <p:nvPr/>
        </p:nvGrpSpPr>
        <p:grpSpPr>
          <a:xfrm>
            <a:off x="6388577" y="2184400"/>
            <a:ext cx="2630322" cy="2713500"/>
            <a:chOff x="6388577" y="2184400"/>
            <a:chExt cx="2630322" cy="2713500"/>
          </a:xfrm>
        </p:grpSpPr>
        <p:grpSp>
          <p:nvGrpSpPr>
            <p:cNvPr id="6" name="Group 5"/>
            <p:cNvGrpSpPr/>
            <p:nvPr/>
          </p:nvGrpSpPr>
          <p:grpSpPr>
            <a:xfrm>
              <a:off x="6388577" y="2184400"/>
              <a:ext cx="2630322" cy="2713500"/>
              <a:chOff x="6312376" y="2284944"/>
              <a:chExt cx="1894255" cy="1825143"/>
            </a:xfrm>
          </p:grpSpPr>
          <p:sp>
            <p:nvSpPr>
              <p:cNvPr id="104" name="Rectangle 103"/>
              <p:cNvSpPr/>
              <p:nvPr/>
            </p:nvSpPr>
            <p:spPr>
              <a:xfrm>
                <a:off x="6412819" y="2284944"/>
                <a:ext cx="1791378" cy="1825143"/>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5" name="Rectangle 104"/>
              <p:cNvSpPr/>
              <p:nvPr/>
            </p:nvSpPr>
            <p:spPr>
              <a:xfrm>
                <a:off x="6312376" y="2284944"/>
                <a:ext cx="1894255" cy="169784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3" name="Picture 32"/>
            <p:cNvPicPr>
              <a:picLocks noChangeAspect="1"/>
            </p:cNvPicPr>
            <p:nvPr/>
          </p:nvPicPr>
          <p:blipFill>
            <a:blip r:embed="rId4"/>
            <a:srcRect l="3656" r="1667"/>
            <a:stretch>
              <a:fillRect/>
            </a:stretch>
          </p:blipFill>
          <p:spPr>
            <a:xfrm>
              <a:off x="6680200" y="2209800"/>
              <a:ext cx="2311400" cy="2368550"/>
            </a:xfrm>
            <a:prstGeom prst="rect">
              <a:avLst/>
            </a:prstGeom>
          </p:spPr>
        </p:pic>
      </p:grpSp>
      <p:sp>
        <p:nvSpPr>
          <p:cNvPr id="51" name="TextBox 50"/>
          <p:cNvSpPr txBox="1"/>
          <p:nvPr/>
        </p:nvSpPr>
        <p:spPr>
          <a:xfrm>
            <a:off x="7226300" y="2544108"/>
            <a:ext cx="7112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7" name="Group 35"/>
          <p:cNvGrpSpPr/>
          <p:nvPr/>
        </p:nvGrpSpPr>
        <p:grpSpPr>
          <a:xfrm>
            <a:off x="3416300" y="2133600"/>
            <a:ext cx="2836577" cy="2758000"/>
            <a:chOff x="3416300" y="2133600"/>
            <a:chExt cx="2836577" cy="2758000"/>
          </a:xfrm>
        </p:grpSpPr>
        <p:grpSp>
          <p:nvGrpSpPr>
            <p:cNvPr id="8" name="Group 4"/>
            <p:cNvGrpSpPr/>
            <p:nvPr/>
          </p:nvGrpSpPr>
          <p:grpSpPr>
            <a:xfrm>
              <a:off x="3416300" y="2159000"/>
              <a:ext cx="2631000" cy="2732600"/>
              <a:chOff x="3775455" y="2284944"/>
              <a:chExt cx="1894255" cy="1825143"/>
            </a:xfrm>
          </p:grpSpPr>
          <p:sp>
            <p:nvSpPr>
              <p:cNvPr id="102" name="Rectangle 101"/>
              <p:cNvSpPr/>
              <p:nvPr/>
            </p:nvSpPr>
            <p:spPr>
              <a:xfrm>
                <a:off x="3875898" y="2284944"/>
                <a:ext cx="1791378" cy="182514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3" name="Rectangle 102"/>
              <p:cNvSpPr/>
              <p:nvPr/>
            </p:nvSpPr>
            <p:spPr>
              <a:xfrm>
                <a:off x="3775455" y="2284944"/>
                <a:ext cx="1894255" cy="169784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4" name="Picture 33"/>
            <p:cNvPicPr>
              <a:picLocks noChangeAspect="1"/>
            </p:cNvPicPr>
            <p:nvPr/>
          </p:nvPicPr>
          <p:blipFill>
            <a:blip r:embed="rId5"/>
            <a:stretch>
              <a:fillRect/>
            </a:stretch>
          </p:blipFill>
          <p:spPr>
            <a:xfrm>
              <a:off x="3722471" y="2133600"/>
              <a:ext cx="2530406" cy="2425700"/>
            </a:xfrm>
            <a:prstGeom prst="rect">
              <a:avLst/>
            </a:prstGeom>
          </p:spPr>
        </p:pic>
      </p:grpSp>
      <p:sp>
        <p:nvSpPr>
          <p:cNvPr id="54" name="TextBox 53"/>
          <p:cNvSpPr txBox="1"/>
          <p:nvPr/>
        </p:nvSpPr>
        <p:spPr>
          <a:xfrm>
            <a:off x="4381500" y="2594908"/>
            <a:ext cx="711200" cy="2923877"/>
          </a:xfrm>
          <a:prstGeom prst="rect">
            <a:avLst/>
          </a:prstGeom>
          <a:noFill/>
        </p:spPr>
        <p:txBody>
          <a:bodyPr wrap="square" rtlCol="0">
            <a:spAutoFit/>
          </a:bodyPr>
          <a:lstStyle/>
          <a:p>
            <a:pPr rtl="0"/>
            <a:r>
              <a:rPr lang="es-US" sz="9200">
                <a:solidFill>
                  <a:srgbClr val="008000"/>
                </a:solidFill>
                <a:latin typeface="Wingdings"/>
                <a:ea typeface="Wingdings"/>
                <a:cs typeface="Wingdings"/>
              </a:rPr>
              <a:t></a:t>
            </a:r>
            <a:endParaRPr lang="en-US" sz="9200" dirty="0">
              <a:solidFill>
                <a:srgbClr val="008000"/>
              </a:solidFill>
            </a:endParaRPr>
          </a:p>
        </p:txBody>
      </p:sp>
      <p:grpSp>
        <p:nvGrpSpPr>
          <p:cNvPr id="9" name="Group 37"/>
          <p:cNvGrpSpPr/>
          <p:nvPr/>
        </p:nvGrpSpPr>
        <p:grpSpPr>
          <a:xfrm>
            <a:off x="9242900" y="2145244"/>
            <a:ext cx="2618900" cy="2710356"/>
            <a:chOff x="9242900" y="2145244"/>
            <a:chExt cx="2618900" cy="2710356"/>
          </a:xfrm>
        </p:grpSpPr>
        <p:grpSp>
          <p:nvGrpSpPr>
            <p:cNvPr id="10" name="Group 6"/>
            <p:cNvGrpSpPr/>
            <p:nvPr/>
          </p:nvGrpSpPr>
          <p:grpSpPr>
            <a:xfrm>
              <a:off x="9242900" y="2145244"/>
              <a:ext cx="2610300" cy="2710356"/>
              <a:chOff x="8836500" y="2284944"/>
              <a:chExt cx="1894255" cy="1825143"/>
            </a:xfrm>
          </p:grpSpPr>
          <p:sp>
            <p:nvSpPr>
              <p:cNvPr id="106" name="Rectangle 105"/>
              <p:cNvSpPr/>
              <p:nvPr/>
            </p:nvSpPr>
            <p:spPr>
              <a:xfrm>
                <a:off x="8936943" y="2284944"/>
                <a:ext cx="1791378" cy="1825143"/>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07" name="Rectangle 106"/>
              <p:cNvSpPr/>
              <p:nvPr/>
            </p:nvSpPr>
            <p:spPr>
              <a:xfrm>
                <a:off x="8836500" y="2284944"/>
                <a:ext cx="1894255" cy="1697847"/>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pic>
          <p:nvPicPr>
            <p:cNvPr id="35" name="Picture 34"/>
            <p:cNvPicPr>
              <a:picLocks noChangeAspect="1"/>
            </p:cNvPicPr>
            <p:nvPr/>
          </p:nvPicPr>
          <p:blipFill>
            <a:blip r:embed="rId6"/>
            <a:srcRect l="19505" t="27917" r="34761"/>
            <a:stretch>
              <a:fillRect/>
            </a:stretch>
          </p:blipFill>
          <p:spPr>
            <a:xfrm>
              <a:off x="9436100" y="2159000"/>
              <a:ext cx="2425700" cy="2326686"/>
            </a:xfrm>
            <a:prstGeom prst="rect">
              <a:avLst/>
            </a:prstGeom>
          </p:spPr>
        </p:pic>
      </p:grpSp>
      <p:sp>
        <p:nvSpPr>
          <p:cNvPr id="58" name="TextBox 57"/>
          <p:cNvSpPr txBox="1"/>
          <p:nvPr/>
        </p:nvSpPr>
        <p:spPr>
          <a:xfrm>
            <a:off x="10007600" y="2455209"/>
            <a:ext cx="876300" cy="2923877"/>
          </a:xfrm>
          <a:prstGeom prst="rect">
            <a:avLst/>
          </a:prstGeom>
          <a:noFill/>
        </p:spPr>
        <p:txBody>
          <a:bodyPr wrap="square" rtlCol="0">
            <a:spAutoFit/>
          </a:bodyPr>
          <a:lstStyle/>
          <a:p>
            <a:pPr rtl="0"/>
            <a:r>
              <a:rPr lang="es-US" sz="9200">
                <a:solidFill>
                  <a:srgbClr val="800000"/>
                </a:solidFill>
                <a:latin typeface="Wingdings"/>
                <a:ea typeface="Wingdings"/>
                <a:cs typeface="Wingdings"/>
              </a:rPr>
              <a:t></a:t>
            </a:r>
            <a:endParaRPr lang="en-US" sz="9200" dirty="0">
              <a:solidFill>
                <a:srgbClr val="800000"/>
              </a:solidFill>
            </a:endParaRPr>
          </a:p>
        </p:txBody>
      </p:sp>
      <p:grpSp>
        <p:nvGrpSpPr>
          <p:cNvPr id="36" name="Group 35">
            <a:extLst>
              <a:ext uri="{FF2B5EF4-FFF2-40B4-BE49-F238E27FC236}">
                <a16:creationId xmlns:a16="http://schemas.microsoft.com/office/drawing/2014/main" id="{80B3027A-2226-DA47-AE2C-210E1C88A7C9}"/>
              </a:ext>
            </a:extLst>
          </p:cNvPr>
          <p:cNvGrpSpPr/>
          <p:nvPr/>
        </p:nvGrpSpPr>
        <p:grpSpPr>
          <a:xfrm>
            <a:off x="637065" y="219239"/>
            <a:ext cx="5736061" cy="999961"/>
            <a:chOff x="637065" y="219239"/>
            <a:chExt cx="5736061" cy="999961"/>
          </a:xfrm>
        </p:grpSpPr>
        <p:sp>
          <p:nvSpPr>
            <p:cNvPr id="37" name="TextBox 36">
              <a:extLst>
                <a:ext uri="{FF2B5EF4-FFF2-40B4-BE49-F238E27FC236}">
                  <a16:creationId xmlns:a16="http://schemas.microsoft.com/office/drawing/2014/main" id="{D7C97E88-F1DC-9043-8C2F-1924904D562D}"/>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38" name="Picture 37">
              <a:extLst>
                <a:ext uri="{FF2B5EF4-FFF2-40B4-BE49-F238E27FC236}">
                  <a16:creationId xmlns:a16="http://schemas.microsoft.com/office/drawing/2014/main" id="{E6FFAF93-EB21-CF49-A5CB-BC76E10CF5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extLst>
      <p:ext uri="{BB962C8B-B14F-4D97-AF65-F5344CB8AC3E}">
        <p14:creationId xmlns:p14="http://schemas.microsoft.com/office/powerpoint/2010/main" val="24132182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900" decel="100000" fill="hold"/>
                                        <p:tgtEl>
                                          <p:spTgt spid="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70" decel="100000"/>
                                        <p:tgtEl>
                                          <p:spTgt spid="47"/>
                                        </p:tgtEl>
                                      </p:cBhvr>
                                    </p:animEffect>
                                    <p:animScale>
                                      <p:cBhvr>
                                        <p:cTn id="27" dur="770" decel="100000"/>
                                        <p:tgtEl>
                                          <p:spTgt spid="47"/>
                                        </p:tgtEl>
                                      </p:cBhvr>
                                      <p:from x="10000" y="10000"/>
                                      <p:to x="200000" y="450000"/>
                                    </p:animScale>
                                    <p:animScale>
                                      <p:cBhvr>
                                        <p:cTn id="28" dur="1230" accel="100000" fill="hold">
                                          <p:stCondLst>
                                            <p:cond delay="770"/>
                                          </p:stCondLst>
                                        </p:cTn>
                                        <p:tgtEl>
                                          <p:spTgt spid="47"/>
                                        </p:tgtEl>
                                      </p:cBhvr>
                                      <p:from x="200000" y="450000"/>
                                      <p:to x="100000" y="100000"/>
                                    </p:animScale>
                                    <p:set>
                                      <p:cBhvr>
                                        <p:cTn id="29" dur="770" fill="hold"/>
                                        <p:tgtEl>
                                          <p:spTgt spid="47"/>
                                        </p:tgtEl>
                                        <p:attrNameLst>
                                          <p:attrName>ppt_x</p:attrName>
                                        </p:attrNameLst>
                                      </p:cBhvr>
                                      <p:to>
                                        <p:strVal val="(0.5)"/>
                                      </p:to>
                                    </p:set>
                                    <p:anim from="(0.5)" to="(#ppt_x)" calcmode="lin" valueType="num">
                                      <p:cBhvr>
                                        <p:cTn id="30" dur="1230" accel="100000" fill="hold">
                                          <p:stCondLst>
                                            <p:cond delay="770"/>
                                          </p:stCondLst>
                                        </p:cTn>
                                        <p:tgtEl>
                                          <p:spTgt spid="47"/>
                                        </p:tgtEl>
                                        <p:attrNameLst>
                                          <p:attrName>ppt_x</p:attrName>
                                        </p:attrNameLst>
                                      </p:cBhvr>
                                    </p:anim>
                                    <p:set>
                                      <p:cBhvr>
                                        <p:cTn id="31" dur="770" fill="hold"/>
                                        <p:tgtEl>
                                          <p:spTgt spid="47"/>
                                        </p:tgtEl>
                                        <p:attrNameLst>
                                          <p:attrName>ppt_y</p:attrName>
                                        </p:attrNameLst>
                                      </p:cBhvr>
                                      <p:to>
                                        <p:strVal val="(#ppt_y+0.4)"/>
                                      </p:to>
                                    </p:set>
                                    <p:anim from="(#ppt_y+0.4)" to="(#ppt_y)" calcmode="lin" valueType="num">
                                      <p:cBhvr>
                                        <p:cTn id="32" dur="1230" accel="100000" fill="hold">
                                          <p:stCondLst>
                                            <p:cond delay="770"/>
                                          </p:stCondLst>
                                        </p:cTn>
                                        <p:tgtEl>
                                          <p:spTgt spid="47"/>
                                        </p:tgtEl>
                                        <p:attrNameLst>
                                          <p:attrName>ppt_y</p:attrName>
                                        </p:attrNameLst>
                                      </p:cBhvr>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6" presetClass="entr" presetSubtype="42"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arn(outHorizontal)">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900" decel="100000" fill="hold"/>
                                        <p:tgtEl>
                                          <p:spTgt spid="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770" decel="100000"/>
                                        <p:tgtEl>
                                          <p:spTgt spid="54"/>
                                        </p:tgtEl>
                                      </p:cBhvr>
                                    </p:animEffect>
                                    <p:animScale>
                                      <p:cBhvr>
                                        <p:cTn id="53" dur="770" decel="100000"/>
                                        <p:tgtEl>
                                          <p:spTgt spid="54"/>
                                        </p:tgtEl>
                                      </p:cBhvr>
                                      <p:from x="10000" y="10000"/>
                                      <p:to x="200000" y="450000"/>
                                    </p:animScale>
                                    <p:animScale>
                                      <p:cBhvr>
                                        <p:cTn id="54" dur="1230" accel="100000" fill="hold">
                                          <p:stCondLst>
                                            <p:cond delay="770"/>
                                          </p:stCondLst>
                                        </p:cTn>
                                        <p:tgtEl>
                                          <p:spTgt spid="54"/>
                                        </p:tgtEl>
                                      </p:cBhvr>
                                      <p:from x="200000" y="450000"/>
                                      <p:to x="100000" y="100000"/>
                                    </p:animScale>
                                    <p:set>
                                      <p:cBhvr>
                                        <p:cTn id="55" dur="770" fill="hold"/>
                                        <p:tgtEl>
                                          <p:spTgt spid="54"/>
                                        </p:tgtEl>
                                        <p:attrNameLst>
                                          <p:attrName>ppt_x</p:attrName>
                                        </p:attrNameLst>
                                      </p:cBhvr>
                                      <p:to>
                                        <p:strVal val="(0.5)"/>
                                      </p:to>
                                    </p:set>
                                    <p:anim from="(0.5)" to="(#ppt_x)" calcmode="lin" valueType="num">
                                      <p:cBhvr>
                                        <p:cTn id="56" dur="1230" accel="100000" fill="hold">
                                          <p:stCondLst>
                                            <p:cond delay="770"/>
                                          </p:stCondLst>
                                        </p:cTn>
                                        <p:tgtEl>
                                          <p:spTgt spid="54"/>
                                        </p:tgtEl>
                                        <p:attrNameLst>
                                          <p:attrName>ppt_x</p:attrName>
                                        </p:attrNameLst>
                                      </p:cBhvr>
                                    </p:anim>
                                    <p:set>
                                      <p:cBhvr>
                                        <p:cTn id="57" dur="770" fill="hold"/>
                                        <p:tgtEl>
                                          <p:spTgt spid="54"/>
                                        </p:tgtEl>
                                        <p:attrNameLst>
                                          <p:attrName>ppt_y</p:attrName>
                                        </p:attrNameLst>
                                      </p:cBhvr>
                                      <p:to>
                                        <p:strVal val="(#ppt_y+0.4)"/>
                                      </p:to>
                                    </p:set>
                                    <p:anim from="(#ppt_y+0.4)" to="(#ppt_y)" calcmode="lin" valueType="num">
                                      <p:cBhvr>
                                        <p:cTn id="58" dur="1230" accel="100000" fill="hold">
                                          <p:stCondLst>
                                            <p:cond delay="770"/>
                                          </p:stCondLst>
                                        </p:cTn>
                                        <p:tgtEl>
                                          <p:spTgt spid="54"/>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6" presetClass="entr" presetSubtype="42" fill="hold" nodeType="with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barn(outHorizontal)">
                                      <p:cBhvr>
                                        <p:cTn id="65" dur="500"/>
                                        <p:tgtEl>
                                          <p:spTgt spid="99"/>
                                        </p:tgtEl>
                                      </p:cBhvr>
                                    </p:animEffect>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900" decel="100000" fill="hold"/>
                                        <p:tgtEl>
                                          <p:spTgt spid="5"/>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1" presetClass="entr" presetSubtype="0"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770" decel="100000"/>
                                        <p:tgtEl>
                                          <p:spTgt spid="51"/>
                                        </p:tgtEl>
                                      </p:cBhvr>
                                    </p:animEffect>
                                    <p:animScale>
                                      <p:cBhvr>
                                        <p:cTn id="79" dur="770" decel="100000"/>
                                        <p:tgtEl>
                                          <p:spTgt spid="51"/>
                                        </p:tgtEl>
                                      </p:cBhvr>
                                      <p:from x="10000" y="10000"/>
                                      <p:to x="200000" y="450000"/>
                                    </p:animScale>
                                    <p:animScale>
                                      <p:cBhvr>
                                        <p:cTn id="80" dur="1230" accel="100000" fill="hold">
                                          <p:stCondLst>
                                            <p:cond delay="770"/>
                                          </p:stCondLst>
                                        </p:cTn>
                                        <p:tgtEl>
                                          <p:spTgt spid="51"/>
                                        </p:tgtEl>
                                      </p:cBhvr>
                                      <p:from x="200000" y="450000"/>
                                      <p:to x="100000" y="100000"/>
                                    </p:animScale>
                                    <p:set>
                                      <p:cBhvr>
                                        <p:cTn id="81" dur="770" fill="hold"/>
                                        <p:tgtEl>
                                          <p:spTgt spid="51"/>
                                        </p:tgtEl>
                                        <p:attrNameLst>
                                          <p:attrName>ppt_x</p:attrName>
                                        </p:attrNameLst>
                                      </p:cBhvr>
                                      <p:to>
                                        <p:strVal val="(0.5)"/>
                                      </p:to>
                                    </p:set>
                                    <p:anim from="(0.5)" to="(#ppt_x)" calcmode="lin" valueType="num">
                                      <p:cBhvr>
                                        <p:cTn id="82" dur="1230" accel="100000" fill="hold">
                                          <p:stCondLst>
                                            <p:cond delay="770"/>
                                          </p:stCondLst>
                                        </p:cTn>
                                        <p:tgtEl>
                                          <p:spTgt spid="51"/>
                                        </p:tgtEl>
                                        <p:attrNameLst>
                                          <p:attrName>ppt_x</p:attrName>
                                        </p:attrNameLst>
                                      </p:cBhvr>
                                    </p:anim>
                                    <p:set>
                                      <p:cBhvr>
                                        <p:cTn id="83" dur="770" fill="hold"/>
                                        <p:tgtEl>
                                          <p:spTgt spid="51"/>
                                        </p:tgtEl>
                                        <p:attrNameLst>
                                          <p:attrName>ppt_y</p:attrName>
                                        </p:attrNameLst>
                                      </p:cBhvr>
                                      <p:to>
                                        <p:strVal val="(#ppt_y+0.4)"/>
                                      </p:to>
                                    </p:set>
                                    <p:anim from="(#ppt_y+0.4)" to="(#ppt_y)" calcmode="lin" valueType="num">
                                      <p:cBhvr>
                                        <p:cTn id="84" dur="1230" accel="100000" fill="hold">
                                          <p:stCondLst>
                                            <p:cond delay="770"/>
                                          </p:stCondLst>
                                        </p:cTn>
                                        <p:tgtEl>
                                          <p:spTgt spid="51"/>
                                        </p:tgtEl>
                                        <p:attrNameLst>
                                          <p:attrName>ppt_y</p:attrName>
                                        </p:attrNameLst>
                                      </p:cBhvr>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par>
                                <p:cTn id="89" presetID="16" presetClass="entr" presetSubtype="42"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barn(outHorizontal)">
                                      <p:cBhvr>
                                        <p:cTn id="91" dur="50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37" presetClass="entr" presetSubtype="0" fill="hold"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1000"/>
                                        <p:tgtEl>
                                          <p:spTgt spid="9"/>
                                        </p:tgtEl>
                                      </p:cBhvr>
                                    </p:animEffect>
                                    <p:anim calcmode="lin" valueType="num">
                                      <p:cBhvr>
                                        <p:cTn id="97" dur="1000" fill="hold"/>
                                        <p:tgtEl>
                                          <p:spTgt spid="9"/>
                                        </p:tgtEl>
                                        <p:attrNameLst>
                                          <p:attrName>ppt_x</p:attrName>
                                        </p:attrNameLst>
                                      </p:cBhvr>
                                      <p:tavLst>
                                        <p:tav tm="0">
                                          <p:val>
                                            <p:strVal val="#ppt_x"/>
                                          </p:val>
                                        </p:tav>
                                        <p:tav tm="100000">
                                          <p:val>
                                            <p:strVal val="#ppt_x"/>
                                          </p:val>
                                        </p:tav>
                                      </p:tavLst>
                                    </p:anim>
                                    <p:anim calcmode="lin" valueType="num">
                                      <p:cBhvr>
                                        <p:cTn id="98" dur="900" decel="100000" fill="hold"/>
                                        <p:tgtEl>
                                          <p:spTgt spid="9"/>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1" presetClass="entr" presetSubtype="0" fill="hold" grpId="0"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770" decel="100000"/>
                                        <p:tgtEl>
                                          <p:spTgt spid="58"/>
                                        </p:tgtEl>
                                      </p:cBhvr>
                                    </p:animEffect>
                                    <p:animScale>
                                      <p:cBhvr>
                                        <p:cTn id="105" dur="770" decel="100000"/>
                                        <p:tgtEl>
                                          <p:spTgt spid="58"/>
                                        </p:tgtEl>
                                      </p:cBhvr>
                                      <p:from x="10000" y="10000"/>
                                      <p:to x="200000" y="450000"/>
                                    </p:animScale>
                                    <p:animScale>
                                      <p:cBhvr>
                                        <p:cTn id="106" dur="1230" accel="100000" fill="hold">
                                          <p:stCondLst>
                                            <p:cond delay="770"/>
                                          </p:stCondLst>
                                        </p:cTn>
                                        <p:tgtEl>
                                          <p:spTgt spid="58"/>
                                        </p:tgtEl>
                                      </p:cBhvr>
                                      <p:from x="200000" y="450000"/>
                                      <p:to x="100000" y="100000"/>
                                    </p:animScale>
                                    <p:set>
                                      <p:cBhvr>
                                        <p:cTn id="107" dur="770" fill="hold"/>
                                        <p:tgtEl>
                                          <p:spTgt spid="58"/>
                                        </p:tgtEl>
                                        <p:attrNameLst>
                                          <p:attrName>ppt_x</p:attrName>
                                        </p:attrNameLst>
                                      </p:cBhvr>
                                      <p:to>
                                        <p:strVal val="(0.5)"/>
                                      </p:to>
                                    </p:set>
                                    <p:anim from="(0.5)" to="(#ppt_x)" calcmode="lin" valueType="num">
                                      <p:cBhvr>
                                        <p:cTn id="108" dur="1230" accel="100000" fill="hold">
                                          <p:stCondLst>
                                            <p:cond delay="770"/>
                                          </p:stCondLst>
                                        </p:cTn>
                                        <p:tgtEl>
                                          <p:spTgt spid="58"/>
                                        </p:tgtEl>
                                        <p:attrNameLst>
                                          <p:attrName>ppt_x</p:attrName>
                                        </p:attrNameLst>
                                      </p:cBhvr>
                                    </p:anim>
                                    <p:set>
                                      <p:cBhvr>
                                        <p:cTn id="109" dur="770" fill="hold"/>
                                        <p:tgtEl>
                                          <p:spTgt spid="58"/>
                                        </p:tgtEl>
                                        <p:attrNameLst>
                                          <p:attrName>ppt_y</p:attrName>
                                        </p:attrNameLst>
                                      </p:cBhvr>
                                      <p:to>
                                        <p:strVal val="(#ppt_y+0.4)"/>
                                      </p:to>
                                    </p:set>
                                    <p:anim from="(#ppt_y+0.4)" to="(#ppt_y)" calcmode="lin" valueType="num">
                                      <p:cBhvr>
                                        <p:cTn id="110" dur="1230" accel="100000" fill="hold">
                                          <p:stCondLst>
                                            <p:cond delay="770"/>
                                          </p:stCondLst>
                                        </p:cTn>
                                        <p:tgtEl>
                                          <p:spTgt spid="58"/>
                                        </p:tgtEl>
                                        <p:attrNameLst>
                                          <p:attrName>ppt_y</p:attrName>
                                        </p:attrNameLst>
                                      </p:cBhvr>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50" grpId="0"/>
      <p:bldP spid="53" grpId="0"/>
      <p:bldP spid="59" grpId="0"/>
      <p:bldP spid="47" grpId="0"/>
      <p:bldP spid="51" grpId="0"/>
      <p:bldP spid="54" grpId="0"/>
      <p:bldP spid="5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2813" y="680759"/>
            <a:ext cx="7566495" cy="830997"/>
          </a:xfrm>
          <a:prstGeom prst="rect">
            <a:avLst/>
          </a:prstGeom>
          <a:noFill/>
        </p:spPr>
        <p:txBody>
          <a:bodyPr wrap="none" rtlCol="0">
            <a:spAutoFit/>
          </a:bodyPr>
          <a:lstStyle/>
          <a:p>
            <a:pPr algn="ctr"/>
            <a:r>
              <a:rPr lang="en-CA" sz="4800" dirty="0">
                <a:solidFill>
                  <a:schemeClr val="tx1">
                    <a:lumMod val="65000"/>
                    <a:lumOff val="35000"/>
                  </a:schemeClr>
                </a:solidFill>
              </a:rPr>
              <a:t>PLATAFORMAS</a:t>
            </a:r>
            <a:r>
              <a:rPr lang="es-US" sz="4800" cap="all" dirty="0">
                <a:solidFill>
                  <a:srgbClr val="44546A"/>
                </a:solidFill>
                <a:latin typeface="+mj-lt"/>
              </a:rPr>
              <a:t> de metal</a:t>
            </a:r>
            <a:endParaRPr lang="en-US" sz="48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pic>
        <p:nvPicPr>
          <p:cNvPr id="27" name="Picture 2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1011115" y="1898650"/>
            <a:ext cx="10371155" cy="2279650"/>
          </a:xfrm>
          <a:prstGeom prst="rect">
            <a:avLst/>
          </a:prstGeom>
        </p:spPr>
      </p:pic>
      <p:sp>
        <p:nvSpPr>
          <p:cNvPr id="22" name="TextBox 21"/>
          <p:cNvSpPr txBox="1"/>
          <p:nvPr/>
        </p:nvSpPr>
        <p:spPr>
          <a:xfrm>
            <a:off x="2376453" y="4137236"/>
            <a:ext cx="10278783" cy="2215991"/>
          </a:xfrm>
          <a:prstGeom prst="rect">
            <a:avLst/>
          </a:prstGeom>
          <a:noFill/>
        </p:spPr>
        <p:txBody>
          <a:bodyPr wrap="square" rtlCol="0">
            <a:spAutoFit/>
          </a:bodyPr>
          <a:lstStyle/>
          <a:p>
            <a:pPr marL="182563" indent="-182563" rtl="0">
              <a:buFont typeface="Arial"/>
              <a:buChar char="•"/>
            </a:pPr>
            <a:r>
              <a:rPr lang="es-US" sz="2000" dirty="0">
                <a:solidFill>
                  <a:srgbClr val="595959"/>
                </a:solidFill>
              </a:rPr>
              <a:t>por lo general, hechos de aluminio o acero </a:t>
            </a:r>
          </a:p>
          <a:p>
            <a:pPr marL="182563" indent="-182563" rtl="0">
              <a:buFont typeface="Arial"/>
              <a:buChar char="•"/>
            </a:pPr>
            <a:r>
              <a:rPr lang="es-US" sz="2000" dirty="0">
                <a:solidFill>
                  <a:srgbClr val="595959"/>
                </a:solidFill>
              </a:rPr>
              <a:t>típicamente 9.5 pulgadas (240 mm) de ancho</a:t>
            </a:r>
          </a:p>
          <a:p>
            <a:pPr marL="182563" indent="-182563" rtl="0">
              <a:buFont typeface="Arial"/>
              <a:buChar char="•"/>
            </a:pPr>
            <a:r>
              <a:rPr lang="es-US" sz="2000" dirty="0">
                <a:solidFill>
                  <a:srgbClr val="595959"/>
                </a:solidFill>
              </a:rPr>
              <a:t>tienen una superficie antideslizante </a:t>
            </a:r>
          </a:p>
          <a:p>
            <a:pPr marL="182563" indent="-182563" rtl="0">
              <a:buFont typeface="Arial"/>
              <a:buChar char="•"/>
            </a:pPr>
            <a:r>
              <a:rPr lang="es-US" sz="2000" dirty="0">
                <a:solidFill>
                  <a:srgbClr val="595959"/>
                </a:solidFill>
              </a:rPr>
              <a:t>disponible con ganchos finales o extremos cuadrados </a:t>
            </a:r>
          </a:p>
          <a:p>
            <a:pPr marL="182563" indent="-182563" rtl="0">
              <a:buFont typeface="Arial"/>
              <a:buChar char="•"/>
            </a:pPr>
            <a:r>
              <a:rPr lang="es-US" sz="2000" dirty="0">
                <a:solidFill>
                  <a:srgbClr val="595959"/>
                </a:solidFill>
              </a:rPr>
              <a:t>Las plataformas de metal varían en longitud hasta 10 pies (3.05 m) </a:t>
            </a:r>
            <a:br>
              <a:rPr lang="es-US" sz="2000" dirty="0">
                <a:solidFill>
                  <a:srgbClr val="595959"/>
                </a:solidFill>
              </a:rPr>
            </a:br>
            <a:r>
              <a:rPr lang="es-US" sz="2000" dirty="0">
                <a:solidFill>
                  <a:srgbClr val="595959"/>
                </a:solidFill>
              </a:rPr>
              <a:t>para caber en una sola sección.</a:t>
            </a:r>
          </a:p>
          <a:p>
            <a:pPr marL="182563" indent="-182563" rtl="0"/>
            <a:endParaRPr lang="en-US" sz="1600" dirty="0"/>
          </a:p>
        </p:txBody>
      </p:sp>
      <p:pic>
        <p:nvPicPr>
          <p:cNvPr id="23" name="Picture 22"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4" name="Straight Connector 23"/>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3926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1534" y="680759"/>
            <a:ext cx="6369051" cy="769441"/>
          </a:xfrm>
          <a:prstGeom prst="rect">
            <a:avLst/>
          </a:prstGeom>
          <a:noFill/>
        </p:spPr>
        <p:txBody>
          <a:bodyPr wrap="none" rtlCol="0">
            <a:spAutoFit/>
          </a:bodyPr>
          <a:lstStyle/>
          <a:p>
            <a:pPr algn="ctr" rtl="0"/>
            <a:r>
              <a:rPr lang="es-US" sz="4400" cap="all" dirty="0">
                <a:solidFill>
                  <a:srgbClr val="44546A"/>
                </a:solidFill>
                <a:latin typeface="+mj-lt"/>
              </a:rPr>
              <a:t>Tarimas de andamio</a:t>
            </a:r>
            <a:endParaRPr lang="en-US" sz="4400" cap="all" dirty="0">
              <a:solidFill>
                <a:srgbClr val="44546A"/>
              </a:solidFill>
              <a:latin typeface="+mj-lt"/>
            </a:endParaRPr>
          </a:p>
        </p:txBody>
      </p:sp>
      <p:grpSp>
        <p:nvGrpSpPr>
          <p:cNvPr id="2" name="Group 54"/>
          <p:cNvGrpSpPr/>
          <p:nvPr/>
        </p:nvGrpSpPr>
        <p:grpSpPr>
          <a:xfrm rot="18900000">
            <a:off x="2988931" y="3212391"/>
            <a:ext cx="819174" cy="816259"/>
            <a:chOff x="-15875" y="-1587"/>
            <a:chExt cx="4014788" cy="4000501"/>
          </a:xfrm>
          <a:solidFill>
            <a:schemeClr val="bg1"/>
          </a:solidFill>
        </p:grpSpPr>
        <p:sp>
          <p:nvSpPr>
            <p:cNvPr id="56" name="Freeform 5"/>
            <p:cNvSpPr>
              <a:spLocks noEditPoints="1"/>
            </p:cNvSpPr>
            <p:nvPr/>
          </p:nvSpPr>
          <p:spPr bwMode="auto">
            <a:xfrm>
              <a:off x="-15875" y="374651"/>
              <a:ext cx="3657600" cy="3624263"/>
            </a:xfrm>
            <a:custGeom>
              <a:avLst/>
              <a:gdLst>
                <a:gd name="T0" fmla="*/ 692 w 973"/>
                <a:gd name="T1" fmla="*/ 24 h 964"/>
                <a:gd name="T2" fmla="*/ 633 w 973"/>
                <a:gd name="T3" fmla="*/ 0 h 964"/>
                <a:gd name="T4" fmla="*/ 574 w 973"/>
                <a:gd name="T5" fmla="*/ 24 h 964"/>
                <a:gd name="T6" fmla="*/ 527 w 973"/>
                <a:gd name="T7" fmla="*/ 71 h 964"/>
                <a:gd name="T8" fmla="*/ 503 w 973"/>
                <a:gd name="T9" fmla="*/ 130 h 964"/>
                <a:gd name="T10" fmla="*/ 515 w 973"/>
                <a:gd name="T11" fmla="*/ 174 h 964"/>
                <a:gd name="T12" fmla="*/ 64 w 973"/>
                <a:gd name="T13" fmla="*/ 354 h 964"/>
                <a:gd name="T14" fmla="*/ 6 w 973"/>
                <a:gd name="T15" fmla="*/ 427 h 964"/>
                <a:gd name="T16" fmla="*/ 33 w 973"/>
                <a:gd name="T17" fmla="*/ 517 h 964"/>
                <a:gd name="T18" fmla="*/ 456 w 973"/>
                <a:gd name="T19" fmla="*/ 935 h 964"/>
                <a:gd name="T20" fmla="*/ 524 w 973"/>
                <a:gd name="T21" fmla="*/ 964 h 964"/>
                <a:gd name="T22" fmla="*/ 527 w 973"/>
                <a:gd name="T23" fmla="*/ 964 h 964"/>
                <a:gd name="T24" fmla="*/ 547 w 973"/>
                <a:gd name="T25" fmla="*/ 962 h 964"/>
                <a:gd name="T26" fmla="*/ 620 w 973"/>
                <a:gd name="T27" fmla="*/ 901 h 964"/>
                <a:gd name="T28" fmla="*/ 797 w 973"/>
                <a:gd name="T29" fmla="*/ 456 h 964"/>
                <a:gd name="T30" fmla="*/ 843 w 973"/>
                <a:gd name="T31" fmla="*/ 470 h 964"/>
                <a:gd name="T32" fmla="*/ 902 w 973"/>
                <a:gd name="T33" fmla="*/ 446 h 964"/>
                <a:gd name="T34" fmla="*/ 948 w 973"/>
                <a:gd name="T35" fmla="*/ 399 h 964"/>
                <a:gd name="T36" fmla="*/ 973 w 973"/>
                <a:gd name="T37" fmla="*/ 340 h 964"/>
                <a:gd name="T38" fmla="*/ 949 w 973"/>
                <a:gd name="T39" fmla="*/ 281 h 964"/>
                <a:gd name="T40" fmla="*/ 692 w 973"/>
                <a:gd name="T41" fmla="*/ 24 h 964"/>
                <a:gd name="T42" fmla="*/ 558 w 973"/>
                <a:gd name="T43" fmla="*/ 876 h 964"/>
                <a:gd name="T44" fmla="*/ 534 w 973"/>
                <a:gd name="T45" fmla="*/ 897 h 964"/>
                <a:gd name="T46" fmla="*/ 526 w 973"/>
                <a:gd name="T47" fmla="*/ 898 h 964"/>
                <a:gd name="T48" fmla="*/ 503 w 973"/>
                <a:gd name="T49" fmla="*/ 888 h 964"/>
                <a:gd name="T50" fmla="*/ 80 w 973"/>
                <a:gd name="T51" fmla="*/ 469 h 964"/>
                <a:gd name="T52" fmla="*/ 71 w 973"/>
                <a:gd name="T53" fmla="*/ 440 h 964"/>
                <a:gd name="T54" fmla="*/ 90 w 973"/>
                <a:gd name="T55" fmla="*/ 415 h 964"/>
                <a:gd name="T56" fmla="*/ 297 w 973"/>
                <a:gd name="T57" fmla="*/ 332 h 964"/>
                <a:gd name="T58" fmla="*/ 715 w 973"/>
                <a:gd name="T59" fmla="*/ 483 h 964"/>
                <a:gd name="T60" fmla="*/ 558 w 973"/>
                <a:gd name="T61" fmla="*/ 876 h 964"/>
                <a:gd name="T62" fmla="*/ 901 w 973"/>
                <a:gd name="T63" fmla="*/ 352 h 964"/>
                <a:gd name="T64" fmla="*/ 855 w 973"/>
                <a:gd name="T65" fmla="*/ 399 h 964"/>
                <a:gd name="T66" fmla="*/ 831 w 973"/>
                <a:gd name="T67" fmla="*/ 399 h 964"/>
                <a:gd name="T68" fmla="*/ 772 w 973"/>
                <a:gd name="T69" fmla="*/ 340 h 964"/>
                <a:gd name="T70" fmla="*/ 725 w 973"/>
                <a:gd name="T71" fmla="*/ 459 h 964"/>
                <a:gd name="T72" fmla="*/ 729 w 973"/>
                <a:gd name="T73" fmla="*/ 449 h 964"/>
                <a:gd name="T74" fmla="*/ 435 w 973"/>
                <a:gd name="T75" fmla="*/ 325 h 964"/>
                <a:gd name="T76" fmla="*/ 349 w 973"/>
                <a:gd name="T77" fmla="*/ 312 h 964"/>
                <a:gd name="T78" fmla="*/ 631 w 973"/>
                <a:gd name="T79" fmla="*/ 199 h 964"/>
                <a:gd name="T80" fmla="*/ 574 w 973"/>
                <a:gd name="T81" fmla="*/ 142 h 964"/>
                <a:gd name="T82" fmla="*/ 574 w 973"/>
                <a:gd name="T83" fmla="*/ 118 h 964"/>
                <a:gd name="T84" fmla="*/ 621 w 973"/>
                <a:gd name="T85" fmla="*/ 71 h 964"/>
                <a:gd name="T86" fmla="*/ 645 w 973"/>
                <a:gd name="T87" fmla="*/ 71 h 964"/>
                <a:gd name="T88" fmla="*/ 901 w 973"/>
                <a:gd name="T89" fmla="*/ 328 h 964"/>
                <a:gd name="T90" fmla="*/ 901 w 973"/>
                <a:gd name="T91" fmla="*/ 3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3" h="964">
                  <a:moveTo>
                    <a:pt x="692" y="24"/>
                  </a:moveTo>
                  <a:cubicBezTo>
                    <a:pt x="676" y="8"/>
                    <a:pt x="655" y="0"/>
                    <a:pt x="633" y="0"/>
                  </a:cubicBezTo>
                  <a:cubicBezTo>
                    <a:pt x="611" y="0"/>
                    <a:pt x="590" y="8"/>
                    <a:pt x="574" y="24"/>
                  </a:cubicBezTo>
                  <a:cubicBezTo>
                    <a:pt x="527" y="71"/>
                    <a:pt x="527" y="71"/>
                    <a:pt x="527" y="71"/>
                  </a:cubicBezTo>
                  <a:cubicBezTo>
                    <a:pt x="511" y="87"/>
                    <a:pt x="503" y="108"/>
                    <a:pt x="503" y="130"/>
                  </a:cubicBezTo>
                  <a:cubicBezTo>
                    <a:pt x="503" y="146"/>
                    <a:pt x="507" y="161"/>
                    <a:pt x="515" y="174"/>
                  </a:cubicBezTo>
                  <a:cubicBezTo>
                    <a:pt x="64" y="354"/>
                    <a:pt x="64" y="354"/>
                    <a:pt x="64" y="354"/>
                  </a:cubicBezTo>
                  <a:cubicBezTo>
                    <a:pt x="33" y="368"/>
                    <a:pt x="12" y="395"/>
                    <a:pt x="6" y="427"/>
                  </a:cubicBezTo>
                  <a:cubicBezTo>
                    <a:pt x="0" y="460"/>
                    <a:pt x="10" y="493"/>
                    <a:pt x="33" y="517"/>
                  </a:cubicBezTo>
                  <a:cubicBezTo>
                    <a:pt x="456" y="935"/>
                    <a:pt x="456" y="935"/>
                    <a:pt x="456" y="935"/>
                  </a:cubicBezTo>
                  <a:cubicBezTo>
                    <a:pt x="475" y="953"/>
                    <a:pt x="499" y="963"/>
                    <a:pt x="524" y="964"/>
                  </a:cubicBezTo>
                  <a:cubicBezTo>
                    <a:pt x="525" y="964"/>
                    <a:pt x="526" y="964"/>
                    <a:pt x="527" y="964"/>
                  </a:cubicBezTo>
                  <a:cubicBezTo>
                    <a:pt x="534" y="964"/>
                    <a:pt x="540" y="963"/>
                    <a:pt x="547" y="962"/>
                  </a:cubicBezTo>
                  <a:cubicBezTo>
                    <a:pt x="580" y="955"/>
                    <a:pt x="607" y="932"/>
                    <a:pt x="620" y="901"/>
                  </a:cubicBezTo>
                  <a:cubicBezTo>
                    <a:pt x="797" y="456"/>
                    <a:pt x="797" y="456"/>
                    <a:pt x="797" y="456"/>
                  </a:cubicBezTo>
                  <a:cubicBezTo>
                    <a:pt x="811" y="465"/>
                    <a:pt x="826" y="470"/>
                    <a:pt x="843" y="470"/>
                  </a:cubicBezTo>
                  <a:cubicBezTo>
                    <a:pt x="865" y="470"/>
                    <a:pt x="886" y="461"/>
                    <a:pt x="902" y="446"/>
                  </a:cubicBezTo>
                  <a:cubicBezTo>
                    <a:pt x="948" y="399"/>
                    <a:pt x="948" y="399"/>
                    <a:pt x="948" y="399"/>
                  </a:cubicBezTo>
                  <a:cubicBezTo>
                    <a:pt x="964" y="383"/>
                    <a:pt x="973" y="362"/>
                    <a:pt x="973" y="340"/>
                  </a:cubicBezTo>
                  <a:cubicBezTo>
                    <a:pt x="973" y="317"/>
                    <a:pt x="964" y="297"/>
                    <a:pt x="949" y="281"/>
                  </a:cubicBezTo>
                  <a:lnTo>
                    <a:pt x="692" y="24"/>
                  </a:lnTo>
                  <a:close/>
                  <a:moveTo>
                    <a:pt x="558" y="876"/>
                  </a:moveTo>
                  <a:cubicBezTo>
                    <a:pt x="554" y="887"/>
                    <a:pt x="545" y="895"/>
                    <a:pt x="534" y="897"/>
                  </a:cubicBezTo>
                  <a:cubicBezTo>
                    <a:pt x="531" y="897"/>
                    <a:pt x="529" y="898"/>
                    <a:pt x="526" y="898"/>
                  </a:cubicBezTo>
                  <a:cubicBezTo>
                    <a:pt x="518" y="897"/>
                    <a:pt x="510" y="894"/>
                    <a:pt x="503" y="888"/>
                  </a:cubicBezTo>
                  <a:cubicBezTo>
                    <a:pt x="80" y="469"/>
                    <a:pt x="80" y="469"/>
                    <a:pt x="80" y="469"/>
                  </a:cubicBezTo>
                  <a:cubicBezTo>
                    <a:pt x="72" y="461"/>
                    <a:pt x="69" y="450"/>
                    <a:pt x="71" y="440"/>
                  </a:cubicBezTo>
                  <a:cubicBezTo>
                    <a:pt x="73" y="429"/>
                    <a:pt x="80" y="420"/>
                    <a:pt x="90" y="415"/>
                  </a:cubicBezTo>
                  <a:cubicBezTo>
                    <a:pt x="297" y="332"/>
                    <a:pt x="297" y="332"/>
                    <a:pt x="297" y="332"/>
                  </a:cubicBezTo>
                  <a:cubicBezTo>
                    <a:pt x="436" y="379"/>
                    <a:pt x="576" y="334"/>
                    <a:pt x="715" y="483"/>
                  </a:cubicBezTo>
                  <a:lnTo>
                    <a:pt x="558" y="876"/>
                  </a:lnTo>
                  <a:close/>
                  <a:moveTo>
                    <a:pt x="901" y="352"/>
                  </a:moveTo>
                  <a:cubicBezTo>
                    <a:pt x="855" y="399"/>
                    <a:pt x="855" y="399"/>
                    <a:pt x="855" y="399"/>
                  </a:cubicBezTo>
                  <a:cubicBezTo>
                    <a:pt x="848" y="405"/>
                    <a:pt x="837" y="405"/>
                    <a:pt x="831" y="399"/>
                  </a:cubicBezTo>
                  <a:cubicBezTo>
                    <a:pt x="772" y="340"/>
                    <a:pt x="772" y="340"/>
                    <a:pt x="772" y="340"/>
                  </a:cubicBezTo>
                  <a:cubicBezTo>
                    <a:pt x="725" y="459"/>
                    <a:pt x="725" y="459"/>
                    <a:pt x="725" y="459"/>
                  </a:cubicBezTo>
                  <a:cubicBezTo>
                    <a:pt x="729" y="449"/>
                    <a:pt x="729" y="449"/>
                    <a:pt x="729" y="449"/>
                  </a:cubicBezTo>
                  <a:cubicBezTo>
                    <a:pt x="628" y="349"/>
                    <a:pt x="527" y="337"/>
                    <a:pt x="435" y="325"/>
                  </a:cubicBezTo>
                  <a:cubicBezTo>
                    <a:pt x="406" y="322"/>
                    <a:pt x="377" y="318"/>
                    <a:pt x="349" y="312"/>
                  </a:cubicBezTo>
                  <a:cubicBezTo>
                    <a:pt x="631" y="199"/>
                    <a:pt x="631" y="199"/>
                    <a:pt x="631" y="199"/>
                  </a:cubicBezTo>
                  <a:cubicBezTo>
                    <a:pt x="574" y="142"/>
                    <a:pt x="574" y="142"/>
                    <a:pt x="574" y="142"/>
                  </a:cubicBezTo>
                  <a:cubicBezTo>
                    <a:pt x="568" y="135"/>
                    <a:pt x="568" y="125"/>
                    <a:pt x="574" y="118"/>
                  </a:cubicBezTo>
                  <a:cubicBezTo>
                    <a:pt x="621" y="71"/>
                    <a:pt x="621" y="71"/>
                    <a:pt x="621" y="71"/>
                  </a:cubicBezTo>
                  <a:cubicBezTo>
                    <a:pt x="628" y="65"/>
                    <a:pt x="638" y="65"/>
                    <a:pt x="645" y="71"/>
                  </a:cubicBezTo>
                  <a:cubicBezTo>
                    <a:pt x="901" y="328"/>
                    <a:pt x="901" y="328"/>
                    <a:pt x="901" y="328"/>
                  </a:cubicBezTo>
                  <a:cubicBezTo>
                    <a:pt x="908" y="335"/>
                    <a:pt x="908" y="345"/>
                    <a:pt x="901"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7" name="Freeform 6"/>
            <p:cNvSpPr>
              <a:spLocks noEditPoints="1"/>
            </p:cNvSpPr>
            <p:nvPr/>
          </p:nvSpPr>
          <p:spPr bwMode="auto">
            <a:xfrm>
              <a:off x="1751013" y="1998663"/>
              <a:ext cx="623888" cy="623888"/>
            </a:xfrm>
            <a:custGeom>
              <a:avLst/>
              <a:gdLst>
                <a:gd name="T0" fmla="*/ 83 w 166"/>
                <a:gd name="T1" fmla="*/ 166 h 166"/>
                <a:gd name="T2" fmla="*/ 166 w 166"/>
                <a:gd name="T3" fmla="*/ 83 h 166"/>
                <a:gd name="T4" fmla="*/ 83 w 166"/>
                <a:gd name="T5" fmla="*/ 0 h 166"/>
                <a:gd name="T6" fmla="*/ 0 w 166"/>
                <a:gd name="T7" fmla="*/ 83 h 166"/>
                <a:gd name="T8" fmla="*/ 83 w 166"/>
                <a:gd name="T9" fmla="*/ 166 h 166"/>
                <a:gd name="T10" fmla="*/ 83 w 166"/>
                <a:gd name="T11" fmla="*/ 33 h 166"/>
                <a:gd name="T12" fmla="*/ 133 w 166"/>
                <a:gd name="T13" fmla="*/ 83 h 166"/>
                <a:gd name="T14" fmla="*/ 83 w 166"/>
                <a:gd name="T15" fmla="*/ 133 h 166"/>
                <a:gd name="T16" fmla="*/ 33 w 166"/>
                <a:gd name="T17" fmla="*/ 83 h 166"/>
                <a:gd name="T18" fmla="*/ 83 w 166"/>
                <a:gd name="T19" fmla="*/ 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166"/>
                  </a:moveTo>
                  <a:cubicBezTo>
                    <a:pt x="128" y="166"/>
                    <a:pt x="166" y="129"/>
                    <a:pt x="166" y="83"/>
                  </a:cubicBezTo>
                  <a:cubicBezTo>
                    <a:pt x="166" y="37"/>
                    <a:pt x="128" y="0"/>
                    <a:pt x="83" y="0"/>
                  </a:cubicBezTo>
                  <a:cubicBezTo>
                    <a:pt x="37" y="0"/>
                    <a:pt x="0" y="37"/>
                    <a:pt x="0" y="83"/>
                  </a:cubicBezTo>
                  <a:cubicBezTo>
                    <a:pt x="0" y="129"/>
                    <a:pt x="37" y="166"/>
                    <a:pt x="83" y="166"/>
                  </a:cubicBezTo>
                  <a:close/>
                  <a:moveTo>
                    <a:pt x="83" y="33"/>
                  </a:moveTo>
                  <a:cubicBezTo>
                    <a:pt x="110" y="33"/>
                    <a:pt x="133" y="56"/>
                    <a:pt x="133" y="83"/>
                  </a:cubicBezTo>
                  <a:cubicBezTo>
                    <a:pt x="133" y="111"/>
                    <a:pt x="110" y="133"/>
                    <a:pt x="83" y="133"/>
                  </a:cubicBezTo>
                  <a:cubicBezTo>
                    <a:pt x="55" y="133"/>
                    <a:pt x="33" y="111"/>
                    <a:pt x="33" y="83"/>
                  </a:cubicBezTo>
                  <a:cubicBezTo>
                    <a:pt x="33" y="56"/>
                    <a:pt x="55" y="33"/>
                    <a:pt x="8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8" name="Freeform 7"/>
            <p:cNvSpPr>
              <a:spLocks noEditPoints="1"/>
            </p:cNvSpPr>
            <p:nvPr/>
          </p:nvSpPr>
          <p:spPr bwMode="auto">
            <a:xfrm>
              <a:off x="3375025" y="-1587"/>
              <a:ext cx="623888" cy="623888"/>
            </a:xfrm>
            <a:custGeom>
              <a:avLst/>
              <a:gdLst>
                <a:gd name="T0" fmla="*/ 83 w 166"/>
                <a:gd name="T1" fmla="*/ 0 h 166"/>
                <a:gd name="T2" fmla="*/ 0 w 166"/>
                <a:gd name="T3" fmla="*/ 83 h 166"/>
                <a:gd name="T4" fmla="*/ 83 w 166"/>
                <a:gd name="T5" fmla="*/ 166 h 166"/>
                <a:gd name="T6" fmla="*/ 166 w 166"/>
                <a:gd name="T7" fmla="*/ 83 h 166"/>
                <a:gd name="T8" fmla="*/ 83 w 166"/>
                <a:gd name="T9" fmla="*/ 0 h 166"/>
                <a:gd name="T10" fmla="*/ 83 w 166"/>
                <a:gd name="T11" fmla="*/ 133 h 166"/>
                <a:gd name="T12" fmla="*/ 33 w 166"/>
                <a:gd name="T13" fmla="*/ 83 h 166"/>
                <a:gd name="T14" fmla="*/ 83 w 166"/>
                <a:gd name="T15" fmla="*/ 33 h 166"/>
                <a:gd name="T16" fmla="*/ 133 w 166"/>
                <a:gd name="T17" fmla="*/ 83 h 166"/>
                <a:gd name="T18" fmla="*/ 83 w 166"/>
                <a:gd name="T19" fmla="*/ 13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66">
                  <a:moveTo>
                    <a:pt x="83" y="0"/>
                  </a:moveTo>
                  <a:cubicBezTo>
                    <a:pt x="37" y="0"/>
                    <a:pt x="0" y="37"/>
                    <a:pt x="0" y="83"/>
                  </a:cubicBezTo>
                  <a:cubicBezTo>
                    <a:pt x="0" y="129"/>
                    <a:pt x="37" y="166"/>
                    <a:pt x="83" y="166"/>
                  </a:cubicBezTo>
                  <a:cubicBezTo>
                    <a:pt x="129" y="166"/>
                    <a:pt x="166" y="129"/>
                    <a:pt x="166" y="83"/>
                  </a:cubicBezTo>
                  <a:cubicBezTo>
                    <a:pt x="166" y="37"/>
                    <a:pt x="129" y="0"/>
                    <a:pt x="83" y="0"/>
                  </a:cubicBezTo>
                  <a:close/>
                  <a:moveTo>
                    <a:pt x="83" y="133"/>
                  </a:moveTo>
                  <a:cubicBezTo>
                    <a:pt x="55" y="133"/>
                    <a:pt x="33" y="111"/>
                    <a:pt x="33" y="83"/>
                  </a:cubicBezTo>
                  <a:cubicBezTo>
                    <a:pt x="33" y="56"/>
                    <a:pt x="55" y="33"/>
                    <a:pt x="83" y="33"/>
                  </a:cubicBezTo>
                  <a:cubicBezTo>
                    <a:pt x="110" y="33"/>
                    <a:pt x="133" y="56"/>
                    <a:pt x="133" y="83"/>
                  </a:cubicBezTo>
                  <a:cubicBezTo>
                    <a:pt x="133" y="111"/>
                    <a:pt x="110" y="133"/>
                    <a:pt x="83"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59" name="Freeform 8"/>
            <p:cNvSpPr>
              <a:spLocks noEditPoints="1"/>
            </p:cNvSpPr>
            <p:nvPr/>
          </p:nvSpPr>
          <p:spPr bwMode="auto">
            <a:xfrm>
              <a:off x="1000125" y="1874838"/>
              <a:ext cx="500063" cy="500063"/>
            </a:xfrm>
            <a:custGeom>
              <a:avLst/>
              <a:gdLst>
                <a:gd name="T0" fmla="*/ 0 w 133"/>
                <a:gd name="T1" fmla="*/ 66 h 133"/>
                <a:gd name="T2" fmla="*/ 67 w 133"/>
                <a:gd name="T3" fmla="*/ 133 h 133"/>
                <a:gd name="T4" fmla="*/ 133 w 133"/>
                <a:gd name="T5" fmla="*/ 66 h 133"/>
                <a:gd name="T6" fmla="*/ 67 w 133"/>
                <a:gd name="T7" fmla="*/ 0 h 133"/>
                <a:gd name="T8" fmla="*/ 0 w 133"/>
                <a:gd name="T9" fmla="*/ 66 h 133"/>
                <a:gd name="T10" fmla="*/ 67 w 133"/>
                <a:gd name="T11" fmla="*/ 33 h 133"/>
                <a:gd name="T12" fmla="*/ 100 w 133"/>
                <a:gd name="T13" fmla="*/ 66 h 133"/>
                <a:gd name="T14" fmla="*/ 67 w 133"/>
                <a:gd name="T15" fmla="*/ 100 h 133"/>
                <a:gd name="T16" fmla="*/ 33 w 133"/>
                <a:gd name="T17" fmla="*/ 66 h 133"/>
                <a:gd name="T18" fmla="*/ 67 w 133"/>
                <a:gd name="T1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33">
                  <a:moveTo>
                    <a:pt x="0" y="66"/>
                  </a:moveTo>
                  <a:cubicBezTo>
                    <a:pt x="0" y="103"/>
                    <a:pt x="30" y="133"/>
                    <a:pt x="67" y="133"/>
                  </a:cubicBezTo>
                  <a:cubicBezTo>
                    <a:pt x="103" y="133"/>
                    <a:pt x="133" y="103"/>
                    <a:pt x="133" y="66"/>
                  </a:cubicBezTo>
                  <a:cubicBezTo>
                    <a:pt x="133" y="30"/>
                    <a:pt x="103" y="0"/>
                    <a:pt x="67" y="0"/>
                  </a:cubicBezTo>
                  <a:cubicBezTo>
                    <a:pt x="30" y="0"/>
                    <a:pt x="0" y="30"/>
                    <a:pt x="0" y="66"/>
                  </a:cubicBezTo>
                  <a:close/>
                  <a:moveTo>
                    <a:pt x="67" y="33"/>
                  </a:moveTo>
                  <a:cubicBezTo>
                    <a:pt x="85" y="33"/>
                    <a:pt x="100" y="48"/>
                    <a:pt x="100" y="66"/>
                  </a:cubicBezTo>
                  <a:cubicBezTo>
                    <a:pt x="100" y="85"/>
                    <a:pt x="85" y="100"/>
                    <a:pt x="67" y="100"/>
                  </a:cubicBezTo>
                  <a:cubicBezTo>
                    <a:pt x="48" y="100"/>
                    <a:pt x="33" y="85"/>
                    <a:pt x="33" y="66"/>
                  </a:cubicBezTo>
                  <a:cubicBezTo>
                    <a:pt x="33" y="48"/>
                    <a:pt x="48" y="33"/>
                    <a:pt x="6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0" name="Oval 9"/>
            <p:cNvSpPr>
              <a:spLocks noChangeArrowheads="1"/>
            </p:cNvSpPr>
            <p:nvPr/>
          </p:nvSpPr>
          <p:spPr bwMode="auto">
            <a:xfrm>
              <a:off x="1500188" y="2751138"/>
              <a:ext cx="250825"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1" name="Oval 10"/>
            <p:cNvSpPr>
              <a:spLocks noChangeArrowheads="1"/>
            </p:cNvSpPr>
            <p:nvPr/>
          </p:nvSpPr>
          <p:spPr bwMode="auto">
            <a:xfrm>
              <a:off x="3498850" y="874713"/>
              <a:ext cx="252413" cy="247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4" name="Group 61"/>
          <p:cNvGrpSpPr/>
          <p:nvPr/>
        </p:nvGrpSpPr>
        <p:grpSpPr>
          <a:xfrm>
            <a:off x="4867111" y="3282666"/>
            <a:ext cx="692096" cy="650875"/>
            <a:chOff x="-1587" y="-3175"/>
            <a:chExt cx="506412" cy="476250"/>
          </a:xfrm>
          <a:solidFill>
            <a:schemeClr val="bg1"/>
          </a:solidFill>
        </p:grpSpPr>
        <p:sp>
          <p:nvSpPr>
            <p:cNvPr id="63" name="Oval 14"/>
            <p:cNvSpPr>
              <a:spLocks noChangeArrowheads="1"/>
            </p:cNvSpPr>
            <p:nvPr/>
          </p:nvSpPr>
          <p:spPr bwMode="auto">
            <a:xfrm>
              <a:off x="244475" y="257175"/>
              <a:ext cx="60325"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4" name="Freeform 15"/>
            <p:cNvSpPr>
              <a:spLocks noEditPoints="1"/>
            </p:cNvSpPr>
            <p:nvPr/>
          </p:nvSpPr>
          <p:spPr bwMode="auto">
            <a:xfrm>
              <a:off x="-1587" y="-3175"/>
              <a:ext cx="506412"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5" name="Group 64"/>
          <p:cNvGrpSpPr/>
          <p:nvPr/>
        </p:nvGrpSpPr>
        <p:grpSpPr>
          <a:xfrm>
            <a:off x="6580984" y="3170699"/>
            <a:ext cx="762512" cy="762842"/>
            <a:chOff x="-1587" y="-3175"/>
            <a:chExt cx="3670300" cy="3671888"/>
          </a:xfrm>
          <a:solidFill>
            <a:schemeClr val="bg1"/>
          </a:solidFill>
        </p:grpSpPr>
        <p:sp>
          <p:nvSpPr>
            <p:cNvPr id="66" name="Freeform 24"/>
            <p:cNvSpPr>
              <a:spLocks noEditPoints="1"/>
            </p:cNvSpPr>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67" name="Freeform 25"/>
            <p:cNvSpPr>
              <a:spLocks noEditPoints="1"/>
            </p:cNvSpPr>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nvGrpSpPr>
          <p:cNvPr id="6" name="Group 67"/>
          <p:cNvGrpSpPr/>
          <p:nvPr/>
        </p:nvGrpSpPr>
        <p:grpSpPr>
          <a:xfrm>
            <a:off x="8424531" y="3240542"/>
            <a:ext cx="605072" cy="692150"/>
            <a:chOff x="-1587" y="3175"/>
            <a:chExt cx="430212" cy="492125"/>
          </a:xfrm>
          <a:solidFill>
            <a:schemeClr val="bg1"/>
          </a:solidFill>
        </p:grpSpPr>
        <p:sp>
          <p:nvSpPr>
            <p:cNvPr id="69" name="Freeform 29"/>
            <p:cNvSpPr>
              <a:spLocks noEditPoints="1"/>
            </p:cNvSpPr>
            <p:nvPr/>
          </p:nvSpPr>
          <p:spPr bwMode="auto">
            <a:xfrm>
              <a:off x="-1587" y="3175"/>
              <a:ext cx="430212" cy="492125"/>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0" name="Freeform 30"/>
            <p:cNvSpPr>
              <a:spLocks noEditPoints="1"/>
            </p:cNvSpPr>
            <p:nvPr/>
          </p:nvSpPr>
          <p:spPr bwMode="auto">
            <a:xfrm>
              <a:off x="9048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1" name="Freeform 31"/>
            <p:cNvSpPr>
              <a:spLocks noEditPoints="1"/>
            </p:cNvSpPr>
            <p:nvPr/>
          </p:nvSpPr>
          <p:spPr bwMode="auto">
            <a:xfrm>
              <a:off x="182563"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72" name="Freeform 32"/>
            <p:cNvSpPr>
              <a:spLocks noEditPoints="1"/>
            </p:cNvSpPr>
            <p:nvPr/>
          </p:nvSpPr>
          <p:spPr bwMode="auto">
            <a:xfrm>
              <a:off x="274638" y="203200"/>
              <a:ext cx="61912" cy="230188"/>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4" name="TextBox 23"/>
          <p:cNvSpPr txBox="1"/>
          <p:nvPr/>
        </p:nvSpPr>
        <p:spPr>
          <a:xfrm>
            <a:off x="529152" y="1465875"/>
            <a:ext cx="5681148" cy="4708981"/>
          </a:xfrm>
          <a:prstGeom prst="rect">
            <a:avLst/>
          </a:prstGeom>
          <a:noFill/>
        </p:spPr>
        <p:txBody>
          <a:bodyPr wrap="square" rtlCol="0">
            <a:spAutoFit/>
          </a:bodyPr>
          <a:lstStyle/>
          <a:p>
            <a:pPr marL="177800" indent="-177800" rtl="0">
              <a:spcAft>
                <a:spcPts val="1200"/>
              </a:spcAft>
              <a:buFont typeface="Arial"/>
              <a:buChar char="•"/>
            </a:pPr>
            <a:r>
              <a:rPr lang="es-US" sz="2000" dirty="0">
                <a:solidFill>
                  <a:schemeClr val="tx1">
                    <a:lumMod val="65000"/>
                    <a:lumOff val="35000"/>
                  </a:schemeClr>
                </a:solidFill>
              </a:rPr>
              <a:t>módulos de plataforma fabricados generalmente de 19 pulgadas (483 mm) de ancho</a:t>
            </a:r>
          </a:p>
          <a:p>
            <a:pPr marL="177800" indent="-177800" rtl="0">
              <a:spcAft>
                <a:spcPts val="1200"/>
              </a:spcAft>
              <a:buFont typeface="Arial"/>
              <a:buChar char="•"/>
            </a:pPr>
            <a:r>
              <a:rPr lang="es-US" sz="2000" dirty="0">
                <a:solidFill>
                  <a:schemeClr val="tx1">
                    <a:lumMod val="65000"/>
                    <a:lumOff val="35000"/>
                  </a:schemeClr>
                </a:solidFill>
              </a:rPr>
              <a:t>tienen ganchos para ser sujetados a los soportes de los andamios </a:t>
            </a:r>
          </a:p>
          <a:p>
            <a:pPr marL="177800" indent="-177800" rtl="0">
              <a:spcAft>
                <a:spcPts val="1200"/>
              </a:spcAft>
              <a:buFont typeface="Arial"/>
              <a:buChar char="•"/>
            </a:pPr>
            <a:r>
              <a:rPr lang="es-US" sz="2000" dirty="0">
                <a:solidFill>
                  <a:schemeClr val="tx1">
                    <a:lumMod val="65000"/>
                    <a:lumOff val="35000"/>
                  </a:schemeClr>
                </a:solidFill>
              </a:rPr>
              <a:t>pueden abarcar solo una sección.</a:t>
            </a:r>
          </a:p>
          <a:p>
            <a:pPr marL="177800" indent="-177800" rtl="0">
              <a:spcAft>
                <a:spcPts val="1200"/>
              </a:spcAft>
              <a:buFont typeface="Arial"/>
              <a:buChar char="•"/>
            </a:pPr>
            <a:r>
              <a:rPr lang="es-US" sz="2000" dirty="0">
                <a:solidFill>
                  <a:schemeClr val="tx1">
                    <a:lumMod val="65000"/>
                    <a:lumOff val="35000"/>
                  </a:schemeClr>
                </a:solidFill>
              </a:rPr>
              <a:t>los diseños más comunes consisten en rieles laterales de aluminio con tapas de contrachapado, o en una construcción hecha totalmente de aluminio.</a:t>
            </a:r>
          </a:p>
          <a:p>
            <a:pPr marL="177800" indent="-177800" rtl="0">
              <a:spcAft>
                <a:spcPts val="1200"/>
              </a:spcAft>
              <a:buFont typeface="Arial"/>
              <a:buChar char="•"/>
            </a:pPr>
            <a:r>
              <a:rPr lang="es-US" sz="2000" dirty="0">
                <a:solidFill>
                  <a:schemeClr val="tx1">
                    <a:lumMod val="65000"/>
                    <a:lumOff val="35000"/>
                  </a:schemeClr>
                </a:solidFill>
              </a:rPr>
              <a:t>clasificado por cargas uniformes, generalmente 50 </a:t>
            </a:r>
            <a:r>
              <a:rPr lang="es-US" sz="2000" dirty="0" err="1">
                <a:solidFill>
                  <a:schemeClr val="tx1">
                    <a:lumMod val="65000"/>
                    <a:lumOff val="35000"/>
                  </a:schemeClr>
                </a:solidFill>
              </a:rPr>
              <a:t>psf</a:t>
            </a:r>
            <a:r>
              <a:rPr lang="es-US" sz="2000" dirty="0">
                <a:solidFill>
                  <a:schemeClr val="tx1">
                    <a:lumMod val="65000"/>
                    <a:lumOff val="35000"/>
                  </a:schemeClr>
                </a:solidFill>
              </a:rPr>
              <a:t> (2.5 </a:t>
            </a:r>
            <a:r>
              <a:rPr lang="es-US" sz="2000" dirty="0" err="1">
                <a:solidFill>
                  <a:schemeClr val="tx1">
                    <a:lumMod val="65000"/>
                    <a:lumOff val="35000"/>
                  </a:schemeClr>
                </a:solidFill>
              </a:rPr>
              <a:t>kN</a:t>
            </a:r>
            <a:r>
              <a:rPr lang="es-US" sz="2000" dirty="0">
                <a:solidFill>
                  <a:schemeClr val="tx1">
                    <a:lumMod val="65000"/>
                    <a:lumOff val="35000"/>
                  </a:schemeClr>
                </a:solidFill>
              </a:rPr>
              <a:t> / m²) o </a:t>
            </a:r>
            <a:br>
              <a:rPr lang="es-US" sz="2000" dirty="0">
                <a:solidFill>
                  <a:schemeClr val="tx1">
                    <a:lumMod val="65000"/>
                    <a:lumOff val="35000"/>
                  </a:schemeClr>
                </a:solidFill>
              </a:rPr>
            </a:br>
            <a:r>
              <a:rPr lang="es-US" sz="2000" dirty="0">
                <a:solidFill>
                  <a:schemeClr val="tx1">
                    <a:lumMod val="65000"/>
                    <a:lumOff val="35000"/>
                  </a:schemeClr>
                </a:solidFill>
              </a:rPr>
              <a:t>75 </a:t>
            </a:r>
            <a:r>
              <a:rPr lang="es-US" sz="2000" dirty="0" err="1">
                <a:solidFill>
                  <a:schemeClr val="tx1">
                    <a:lumMod val="65000"/>
                    <a:lumOff val="35000"/>
                  </a:schemeClr>
                </a:solidFill>
              </a:rPr>
              <a:t>psf</a:t>
            </a:r>
            <a:r>
              <a:rPr lang="es-US" sz="2000" dirty="0">
                <a:solidFill>
                  <a:schemeClr val="tx1">
                    <a:lumMod val="65000"/>
                    <a:lumOff val="35000"/>
                  </a:schemeClr>
                </a:solidFill>
              </a:rPr>
              <a:t> (3.6 </a:t>
            </a:r>
            <a:r>
              <a:rPr lang="es-US" sz="2000" dirty="0" err="1">
                <a:solidFill>
                  <a:schemeClr val="tx1">
                    <a:lumMod val="65000"/>
                    <a:lumOff val="35000"/>
                  </a:schemeClr>
                </a:solidFill>
              </a:rPr>
              <a:t>kN</a:t>
            </a:r>
            <a:r>
              <a:rPr lang="es-US" sz="2000" dirty="0">
                <a:solidFill>
                  <a:schemeClr val="tx1">
                    <a:lumMod val="65000"/>
                    <a:lumOff val="35000"/>
                  </a:schemeClr>
                </a:solidFill>
              </a:rPr>
              <a:t> / m²)</a:t>
            </a:r>
          </a:p>
        </p:txBody>
      </p:sp>
      <p:pic>
        <p:nvPicPr>
          <p:cNvPr id="25" name="Picture 2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26" name="Straight Connector 2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60E34DA4-C078-7D41-A082-5B07A1482294}"/>
              </a:ext>
            </a:extLst>
          </p:cNvPr>
          <p:cNvGrpSpPr/>
          <p:nvPr/>
        </p:nvGrpSpPr>
        <p:grpSpPr>
          <a:xfrm>
            <a:off x="5515958" y="1586548"/>
            <a:ext cx="5955376" cy="4275755"/>
            <a:chOff x="5515958" y="1586548"/>
            <a:chExt cx="5955376" cy="4275755"/>
          </a:xfrm>
        </p:grpSpPr>
        <p:pic>
          <p:nvPicPr>
            <p:cNvPr id="10" name="Picture 9">
              <a:extLst>
                <a:ext uri="{FF2B5EF4-FFF2-40B4-BE49-F238E27FC236}">
                  <a16:creationId xmlns:a16="http://schemas.microsoft.com/office/drawing/2014/main" id="{291366FE-A7B7-A64C-89AD-4ACEEACB0691}"/>
                </a:ext>
              </a:extLst>
            </p:cNvPr>
            <p:cNvPicPr>
              <a:picLocks noChangeAspect="1"/>
            </p:cNvPicPr>
            <p:nvPr/>
          </p:nvPicPr>
          <p:blipFill rotWithShape="1">
            <a:blip r:embed="rId7"/>
            <a:srcRect l="3680" t="25040" r="-3680" b="29867"/>
            <a:stretch/>
          </p:blipFill>
          <p:spPr>
            <a:xfrm flipH="1">
              <a:off x="6208054" y="3276616"/>
              <a:ext cx="5263280" cy="2585687"/>
            </a:xfrm>
            <a:prstGeom prst="rect">
              <a:avLst/>
            </a:prstGeom>
          </p:spPr>
        </p:pic>
        <p:pic>
          <p:nvPicPr>
            <p:cNvPr id="8" name="Picture 7">
              <a:extLst>
                <a:ext uri="{FF2B5EF4-FFF2-40B4-BE49-F238E27FC236}">
                  <a16:creationId xmlns:a16="http://schemas.microsoft.com/office/drawing/2014/main" id="{53F2CC06-FEDC-6641-BAD7-3C411CAECF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5958" y="1586548"/>
              <a:ext cx="5443088" cy="2177235"/>
            </a:xfrm>
            <a:prstGeom prst="rect">
              <a:avLst/>
            </a:prstGeom>
          </p:spPr>
        </p:pic>
      </p:grpSp>
    </p:spTree>
    <p:extLst>
      <p:ext uri="{BB962C8B-B14F-4D97-AF65-F5344CB8AC3E}">
        <p14:creationId xmlns:p14="http://schemas.microsoft.com/office/powerpoint/2010/main" val="37183926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2044" y="680759"/>
            <a:ext cx="5628038" cy="769441"/>
          </a:xfrm>
          <a:prstGeom prst="rect">
            <a:avLst/>
          </a:prstGeom>
          <a:noFill/>
        </p:spPr>
        <p:txBody>
          <a:bodyPr wrap="none" rtlCol="0">
            <a:spAutoFit/>
          </a:bodyPr>
          <a:lstStyle/>
          <a:p>
            <a:pPr algn="ctr" rtl="0"/>
            <a:r>
              <a:rPr lang="es-US" sz="4400" cap="all">
                <a:solidFill>
                  <a:srgbClr val="44546A"/>
                </a:solidFill>
                <a:latin typeface="+mj-lt"/>
              </a:rPr>
              <a:t>TABLONES COMPUESTOS</a:t>
            </a:r>
            <a:endParaRPr lang="en-US" sz="4400" cap="all" dirty="0">
              <a:solidFill>
                <a:srgbClr val="44546A"/>
              </a:solidFill>
              <a:latin typeface="+mj-lt"/>
            </a:endParaRPr>
          </a:p>
        </p:txBody>
      </p:sp>
      <p:sp>
        <p:nvSpPr>
          <p:cNvPr id="4" name="TextBox 3"/>
          <p:cNvSpPr txBox="1"/>
          <p:nvPr/>
        </p:nvSpPr>
        <p:spPr>
          <a:xfrm>
            <a:off x="5285678" y="1799253"/>
            <a:ext cx="6690732" cy="3323987"/>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hechos de fibra de vidrio u otros materiales compuestos</a:t>
            </a:r>
          </a:p>
          <a:p>
            <a:pPr marL="198000" indent="-198000" rtl="0">
              <a:spcAft>
                <a:spcPts val="600"/>
              </a:spcAft>
              <a:buFont typeface="Arial"/>
              <a:buChar char="•"/>
            </a:pPr>
            <a:r>
              <a:rPr lang="es-US" sz="2000" dirty="0">
                <a:solidFill>
                  <a:srgbClr val="595959"/>
                </a:solidFill>
              </a:rPr>
              <a:t>son ligeros, duraderos y resistentes.</a:t>
            </a:r>
          </a:p>
          <a:p>
            <a:pPr marL="198000" indent="-198000" rtl="0">
              <a:spcAft>
                <a:spcPts val="600"/>
              </a:spcAft>
              <a:buFont typeface="Arial"/>
              <a:buChar char="•"/>
            </a:pPr>
            <a:r>
              <a:rPr lang="es-US" sz="2000" dirty="0">
                <a:solidFill>
                  <a:srgbClr val="595959"/>
                </a:solidFill>
              </a:rPr>
              <a:t>no se oxidan, ni se corroen ni se pudren</a:t>
            </a:r>
          </a:p>
          <a:p>
            <a:pPr marL="198000" indent="-198000" rtl="0">
              <a:spcAft>
                <a:spcPts val="600"/>
              </a:spcAft>
              <a:buFont typeface="Arial"/>
              <a:buChar char="•"/>
            </a:pPr>
            <a:r>
              <a:rPr lang="es-US" sz="2000" dirty="0">
                <a:solidFill>
                  <a:srgbClr val="595959"/>
                </a:solidFill>
              </a:rPr>
              <a:t>se pueden cortar a medida  </a:t>
            </a:r>
          </a:p>
          <a:p>
            <a:pPr marL="198000" indent="-198000" rtl="0">
              <a:spcAft>
                <a:spcPts val="600"/>
              </a:spcAft>
              <a:buFont typeface="Arial"/>
              <a:buChar char="•"/>
            </a:pPr>
            <a:r>
              <a:rPr lang="es-US" sz="2000" dirty="0">
                <a:solidFill>
                  <a:srgbClr val="595959"/>
                </a:solidFill>
              </a:rPr>
              <a:t>pueden tener tapas o ganchos en los extremos</a:t>
            </a:r>
          </a:p>
          <a:p>
            <a:pPr marL="198000" indent="-198000" rtl="0">
              <a:spcAft>
                <a:spcPts val="600"/>
              </a:spcAft>
              <a:buFont typeface="Arial"/>
              <a:buChar char="•"/>
            </a:pPr>
            <a:r>
              <a:rPr lang="es-US" sz="2000" dirty="0">
                <a:solidFill>
                  <a:srgbClr val="595959"/>
                </a:solidFill>
              </a:rPr>
              <a:t>deben estar etiquetados y la capacidad de carga debe tener un factor de seguridad de 4 a 1</a:t>
            </a:r>
          </a:p>
          <a:p>
            <a:pPr marL="198000" indent="-198000" rtl="0">
              <a:spcAft>
                <a:spcPts val="600"/>
              </a:spcAft>
              <a:buFont typeface="Arial"/>
              <a:buChar char="•"/>
            </a:pPr>
            <a:r>
              <a:rPr lang="es-US" sz="2000" dirty="0">
                <a:solidFill>
                  <a:srgbClr val="595959"/>
                </a:solidFill>
              </a:rPr>
              <a:t>también deben tener una superficie antideslizante</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DE4CF32-4C93-0643-B399-6705991434AD}"/>
              </a:ext>
            </a:extLst>
          </p:cNvPr>
          <p:cNvPicPr>
            <a:picLocks noChangeAspect="1"/>
          </p:cNvPicPr>
          <p:nvPr/>
        </p:nvPicPr>
        <p:blipFill rotWithShape="1">
          <a:blip r:embed="rId7"/>
          <a:srcRect t="17918"/>
          <a:stretch/>
        </p:blipFill>
        <p:spPr>
          <a:xfrm flipH="1">
            <a:off x="261409" y="1799252"/>
            <a:ext cx="4639773" cy="416974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0739" y="515659"/>
            <a:ext cx="6950641" cy="830997"/>
          </a:xfrm>
          <a:prstGeom prst="rect">
            <a:avLst/>
          </a:prstGeom>
          <a:noFill/>
        </p:spPr>
        <p:txBody>
          <a:bodyPr wrap="none" rtlCol="0">
            <a:spAutoFit/>
          </a:bodyPr>
          <a:lstStyle/>
          <a:p>
            <a:pPr algn="ctr" rtl="0"/>
            <a:r>
              <a:rPr lang="es-US" sz="4800" cap="all">
                <a:solidFill>
                  <a:schemeClr val="tx2"/>
                </a:solidFill>
                <a:latin typeface="+mj-lt"/>
              </a:rPr>
              <a:t>Cargas en las plataformas</a:t>
            </a:r>
            <a:endParaRPr lang="en-US" sz="4800" cap="all" dirty="0">
              <a:solidFill>
                <a:schemeClr val="tx2"/>
              </a:solidFill>
              <a:latin typeface="+mj-lt"/>
            </a:endParaRPr>
          </a:p>
        </p:txBody>
      </p:sp>
      <p:cxnSp>
        <p:nvCxnSpPr>
          <p:cNvPr id="62" name="Straight Connector 61"/>
          <p:cNvCxnSpPr/>
          <p:nvPr/>
        </p:nvCxnSpPr>
        <p:spPr>
          <a:xfrm>
            <a:off x="6852939" y="2439808"/>
            <a:ext cx="0" cy="3589698"/>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55388" y="1949814"/>
            <a:ext cx="4517511" cy="3385542"/>
          </a:xfrm>
          <a:prstGeom prst="rect">
            <a:avLst/>
          </a:prstGeom>
          <a:noFill/>
        </p:spPr>
        <p:txBody>
          <a:bodyPr wrap="square" rtlCol="0">
            <a:spAutoFit/>
          </a:bodyPr>
          <a:lstStyle/>
          <a:p>
            <a:pPr rtl="0">
              <a:lnSpc>
                <a:spcPct val="150000"/>
              </a:lnSpc>
            </a:pPr>
            <a:r>
              <a:rPr lang="es-US" sz="2400" dirty="0">
                <a:solidFill>
                  <a:srgbClr val="595959"/>
                </a:solidFill>
                <a:latin typeface="+mj-lt"/>
              </a:rPr>
              <a:t>Un andamio DEBE ser capaz de soportar </a:t>
            </a:r>
            <a:r>
              <a:rPr lang="es-US" sz="2400" cap="all" dirty="0">
                <a:solidFill>
                  <a:srgbClr val="595959"/>
                </a:solidFill>
                <a:latin typeface="+mj-lt"/>
              </a:rPr>
              <a:t>su propio peso</a:t>
            </a:r>
            <a:r>
              <a:rPr lang="es-US" sz="2400" dirty="0">
                <a:solidFill>
                  <a:srgbClr val="595959"/>
                </a:solidFill>
                <a:latin typeface="+mj-lt"/>
              </a:rPr>
              <a:t> y</a:t>
            </a:r>
            <a:r>
              <a:rPr lang="es-US" sz="2400" cap="all" dirty="0">
                <a:solidFill>
                  <a:srgbClr val="595959"/>
                </a:solidFill>
                <a:latin typeface="+mj-lt"/>
              </a:rPr>
              <a:t> por lo menos</a:t>
            </a:r>
            <a:r>
              <a:rPr lang="es-US" sz="2400" dirty="0">
                <a:solidFill>
                  <a:srgbClr val="595959"/>
                </a:solidFill>
                <a:latin typeface="+mj-lt"/>
              </a:rPr>
              <a:t> cuatro veces la carga máxima prevista que se le aplica o transmite.</a:t>
            </a:r>
            <a:endParaRPr lang="id-ID" sz="2400" dirty="0">
              <a:solidFill>
                <a:srgbClr val="595959"/>
              </a:solidFill>
              <a:latin typeface="+mj-lt"/>
            </a:endParaRPr>
          </a:p>
        </p:txBody>
      </p:sp>
      <p:pic>
        <p:nvPicPr>
          <p:cNvPr id="33" name="Picture 3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260350" y="1390650"/>
            <a:ext cx="6811742" cy="4679950"/>
          </a:xfrm>
          <a:prstGeom prst="rect">
            <a:avLst/>
          </a:prstGeom>
        </p:spPr>
      </p:pic>
      <p:pic>
        <p:nvPicPr>
          <p:cNvPr id="6" name="Picture 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468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outHorizontal)">
                                      <p:cBhvr>
                                        <p:cTn id="12" dur="500"/>
                                        <p:tgtEl>
                                          <p:spTgt spid="6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6680200" y="2222500"/>
            <a:ext cx="1028700" cy="1016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1" name="Rounded Rectangle 20"/>
          <p:cNvSpPr/>
          <p:nvPr/>
        </p:nvSpPr>
        <p:spPr>
          <a:xfrm>
            <a:off x="4495800" y="787400"/>
            <a:ext cx="1028700" cy="1016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TextBox 7"/>
          <p:cNvSpPr txBox="1"/>
          <p:nvPr/>
        </p:nvSpPr>
        <p:spPr>
          <a:xfrm>
            <a:off x="3570463" y="4158809"/>
            <a:ext cx="5051082" cy="830997"/>
          </a:xfrm>
          <a:prstGeom prst="rect">
            <a:avLst/>
          </a:prstGeom>
          <a:noFill/>
        </p:spPr>
        <p:txBody>
          <a:bodyPr wrap="none" rtlCol="0">
            <a:spAutoFit/>
          </a:bodyPr>
          <a:lstStyle/>
          <a:p>
            <a:pPr algn="ctr" rtl="0"/>
            <a:r>
              <a:rPr lang="es-US" sz="4800" cap="all">
                <a:solidFill>
                  <a:srgbClr val="003F5F"/>
                </a:solidFill>
                <a:latin typeface="+mj-lt"/>
              </a:rPr>
              <a:t>Fin del curso</a:t>
            </a:r>
            <a:endParaRPr lang="en-US" sz="4800" cap="all" dirty="0">
              <a:solidFill>
                <a:srgbClr val="003F5F"/>
              </a:solidFill>
              <a:latin typeface="+mj-lt"/>
            </a:endParaRPr>
          </a:p>
        </p:txBody>
      </p:sp>
      <p:sp>
        <p:nvSpPr>
          <p:cNvPr id="2" name="Isosceles Triangle 1"/>
          <p:cNvSpPr/>
          <p:nvPr/>
        </p:nvSpPr>
        <p:spPr>
          <a:xfrm rot="10800000" flipH="1" flipV="1">
            <a:off x="5964025" y="3983999"/>
            <a:ext cx="263951" cy="155809"/>
          </a:xfrm>
          <a:prstGeom prst="triangle">
            <a:avLst/>
          </a:prstGeom>
          <a:solidFill>
            <a:srgbClr val="93F300"/>
          </a:solidFill>
          <a:ln>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1" name="Straight Connector 60"/>
          <p:cNvCxnSpPr/>
          <p:nvPr/>
        </p:nvCxnSpPr>
        <p:spPr>
          <a:xfrm>
            <a:off x="6096000" y="0"/>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95315" y="704598"/>
            <a:ext cx="3547566" cy="492443"/>
          </a:xfrm>
          <a:prstGeom prst="rect">
            <a:avLst/>
          </a:prstGeom>
          <a:noFill/>
        </p:spPr>
        <p:txBody>
          <a:bodyPr wrap="none" rtlCol="0">
            <a:spAutoFit/>
          </a:bodyPr>
          <a:lstStyle/>
          <a:p>
            <a:pPr algn="r" rtl="0"/>
            <a:r>
              <a:rPr lang="es-US" sz="2600">
                <a:solidFill>
                  <a:srgbClr val="595959"/>
                </a:solidFill>
                <a:latin typeface="+mj-lt"/>
              </a:rPr>
              <a:t>EVALUACIÓN ESCRITA</a:t>
            </a:r>
          </a:p>
        </p:txBody>
      </p:sp>
      <p:sp>
        <p:nvSpPr>
          <p:cNvPr id="64" name="Oval 63"/>
          <p:cNvSpPr/>
          <p:nvPr/>
        </p:nvSpPr>
        <p:spPr>
          <a:xfrm>
            <a:off x="6039439" y="1264755"/>
            <a:ext cx="113122" cy="113122"/>
          </a:xfrm>
          <a:prstGeom prst="ellipse">
            <a:avLst/>
          </a:prstGeom>
          <a:solidFill>
            <a:schemeClr val="accent3"/>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5" name="Straight Connector 64"/>
          <p:cNvCxnSpPr/>
          <p:nvPr/>
        </p:nvCxnSpPr>
        <p:spPr>
          <a:xfrm>
            <a:off x="5514680" y="1340170"/>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096000" y="1386625"/>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6039439" y="2651380"/>
            <a:ext cx="113122" cy="113122"/>
          </a:xfrm>
          <a:prstGeom prst="ellipse">
            <a:avLst/>
          </a:prstGeom>
          <a:solidFill>
            <a:schemeClr val="accent4"/>
          </a:solidFill>
          <a:ln w="50800">
            <a:solidFill>
              <a:srgbClr val="93F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cxnSp>
        <p:nvCxnSpPr>
          <p:cNvPr id="69" name="Straight Connector 68"/>
          <p:cNvCxnSpPr/>
          <p:nvPr/>
        </p:nvCxnSpPr>
        <p:spPr>
          <a:xfrm>
            <a:off x="6152561" y="2726795"/>
            <a:ext cx="524759" cy="0"/>
          </a:xfrm>
          <a:prstGeom prst="line">
            <a:avLst/>
          </a:prstGeom>
          <a:ln w="25400">
            <a:solidFill>
              <a:srgbClr val="93F300"/>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02711" y="2118045"/>
            <a:ext cx="1678402" cy="492443"/>
          </a:xfrm>
          <a:prstGeom prst="rect">
            <a:avLst/>
          </a:prstGeom>
          <a:noFill/>
        </p:spPr>
        <p:txBody>
          <a:bodyPr wrap="none" rtlCol="0">
            <a:spAutoFit/>
          </a:bodyPr>
          <a:lstStyle/>
          <a:p>
            <a:pPr rtl="0"/>
            <a:r>
              <a:rPr lang="es-US" sz="2600" cap="all">
                <a:solidFill>
                  <a:srgbClr val="595959"/>
                </a:solidFill>
                <a:latin typeface="+mj-lt"/>
              </a:rPr>
              <a:t>Cierre</a:t>
            </a:r>
          </a:p>
        </p:txBody>
      </p:sp>
      <p:cxnSp>
        <p:nvCxnSpPr>
          <p:cNvPr id="73" name="Straight Connector 72"/>
          <p:cNvCxnSpPr/>
          <p:nvPr/>
        </p:nvCxnSpPr>
        <p:spPr>
          <a:xfrm>
            <a:off x="6096000" y="2761021"/>
            <a:ext cx="0" cy="1249175"/>
          </a:xfrm>
          <a:prstGeom prst="line">
            <a:avLst/>
          </a:prstGeom>
          <a:ln w="25400">
            <a:solidFill>
              <a:srgbClr val="93F300"/>
            </a:solidFill>
            <a:prstDash val="solid"/>
            <a:headEnd type="none"/>
          </a:ln>
        </p:spPr>
        <p:style>
          <a:lnRef idx="1">
            <a:schemeClr val="accent1"/>
          </a:lnRef>
          <a:fillRef idx="0">
            <a:schemeClr val="accent1"/>
          </a:fillRef>
          <a:effectRef idx="0">
            <a:schemeClr val="accent1"/>
          </a:effectRef>
          <a:fontRef idx="minor">
            <a:schemeClr val="tx1"/>
          </a:fontRef>
        </p:style>
      </p:cxnSp>
      <p:sp>
        <p:nvSpPr>
          <p:cNvPr id="75" name="Freeform 11"/>
          <p:cNvSpPr>
            <a:spLocks noEditPoints="1"/>
          </p:cNvSpPr>
          <p:nvPr/>
        </p:nvSpPr>
        <p:spPr bwMode="auto">
          <a:xfrm>
            <a:off x="6908800" y="2425701"/>
            <a:ext cx="558799" cy="635000"/>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29" name="Group 28"/>
          <p:cNvGrpSpPr/>
          <p:nvPr/>
        </p:nvGrpSpPr>
        <p:grpSpPr>
          <a:xfrm>
            <a:off x="4713817" y="977371"/>
            <a:ext cx="593725" cy="586846"/>
            <a:chOff x="3294063" y="1474788"/>
            <a:chExt cx="347662" cy="341313"/>
          </a:xfrm>
          <a:solidFill>
            <a:schemeClr val="bg1"/>
          </a:solidFill>
        </p:grpSpPr>
        <p:sp>
          <p:nvSpPr>
            <p:cNvPr id="30" name="Freeform 8"/>
            <p:cNvSpPr>
              <a:spLocks/>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1" name="Freeform 9"/>
            <p:cNvSpPr>
              <a:spLocks/>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32" name="Freeform 10"/>
            <p:cNvSpPr>
              <a:spLocks/>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20" name="TextBox 19"/>
          <p:cNvSpPr txBox="1"/>
          <p:nvPr/>
        </p:nvSpPr>
        <p:spPr>
          <a:xfrm>
            <a:off x="901700" y="1130301"/>
            <a:ext cx="3187700" cy="825500"/>
          </a:xfrm>
          <a:prstGeom prst="rect">
            <a:avLst/>
          </a:prstGeom>
          <a:noFill/>
        </p:spPr>
        <p:txBody>
          <a:bodyPr wrap="square" rtlCol="0">
            <a:spAutoFit/>
          </a:bodyPr>
          <a:lstStyle/>
          <a:p>
            <a:pPr algn="just" rtl="0"/>
            <a:r>
              <a:rPr lang="es-US" sz="1600">
                <a:solidFill>
                  <a:srgbClr val="595959"/>
                </a:solidFill>
              </a:rPr>
              <a:t>Complete una evaluación escrita de opciones múltiples basada en los PUNTOS CLAVE de cada sesión.</a:t>
            </a:r>
            <a:endParaRPr lang="en-US" sz="1600" i="1" dirty="0">
              <a:solidFill>
                <a:srgbClr val="595959"/>
              </a:solidFill>
            </a:endParaRPr>
          </a:p>
        </p:txBody>
      </p:sp>
      <p:sp>
        <p:nvSpPr>
          <p:cNvPr id="22" name="TextBox 21"/>
          <p:cNvSpPr txBox="1"/>
          <p:nvPr/>
        </p:nvSpPr>
        <p:spPr>
          <a:xfrm>
            <a:off x="7886700" y="2552700"/>
            <a:ext cx="3289300" cy="1077218"/>
          </a:xfrm>
          <a:prstGeom prst="rect">
            <a:avLst/>
          </a:prstGeom>
          <a:noFill/>
        </p:spPr>
        <p:txBody>
          <a:bodyPr wrap="square" rtlCol="0">
            <a:spAutoFit/>
          </a:bodyPr>
          <a:lstStyle/>
          <a:p>
            <a:pPr algn="just" rtl="0"/>
            <a:r>
              <a:rPr lang="es-US" sz="1600">
                <a:solidFill>
                  <a:srgbClr val="595959"/>
                </a:solidFill>
              </a:rPr>
              <a:t>Proporcione sus comentarios sobre nuestro formulario de evaluación del curso. Tenga la oportunidad de hacer cualquier pregunta final.</a:t>
            </a:r>
            <a:endParaRPr lang="en-US" sz="1600" i="1" dirty="0">
              <a:solidFill>
                <a:srgbClr val="595959"/>
              </a:solidFill>
            </a:endParaRPr>
          </a:p>
        </p:txBody>
      </p:sp>
    </p:spTree>
    <p:extLst>
      <p:ext uri="{BB962C8B-B14F-4D97-AF65-F5344CB8AC3E}">
        <p14:creationId xmlns:p14="http://schemas.microsoft.com/office/powerpoint/2010/main" val="13005770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right)">
                                      <p:cBhvr>
                                        <p:cTn id="13" dur="500"/>
                                        <p:tgtEl>
                                          <p:spTgt spid="6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2000"/>
                                        <p:tgtEl>
                                          <p:spTgt spid="6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22" presetClass="entr" presetSubtype="1" fill="hold"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up)">
                                      <p:cBhvr>
                                        <p:cTn id="26" dur="500"/>
                                        <p:tgtEl>
                                          <p:spTgt spid="67"/>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p:cTn id="30" dur="500" fill="hold"/>
                                        <p:tgtEl>
                                          <p:spTgt spid="68"/>
                                        </p:tgtEl>
                                        <p:attrNameLst>
                                          <p:attrName>ppt_w</p:attrName>
                                        </p:attrNameLst>
                                      </p:cBhvr>
                                      <p:tavLst>
                                        <p:tav tm="0">
                                          <p:val>
                                            <p:fltVal val="0"/>
                                          </p:val>
                                        </p:tav>
                                        <p:tav tm="100000">
                                          <p:val>
                                            <p:strVal val="#ppt_w"/>
                                          </p:val>
                                        </p:tav>
                                      </p:tavLst>
                                    </p:anim>
                                    <p:anim calcmode="lin" valueType="num">
                                      <p:cBhvr>
                                        <p:cTn id="31" dur="500" fill="hold"/>
                                        <p:tgtEl>
                                          <p:spTgt spid="68"/>
                                        </p:tgtEl>
                                        <p:attrNameLst>
                                          <p:attrName>ppt_h</p:attrName>
                                        </p:attrNameLst>
                                      </p:cBhvr>
                                      <p:tavLst>
                                        <p:tav tm="0">
                                          <p:val>
                                            <p:fltVal val="0"/>
                                          </p:val>
                                        </p:tav>
                                        <p:tav tm="100000">
                                          <p:val>
                                            <p:strVal val="#ppt_h"/>
                                          </p:val>
                                        </p:tav>
                                      </p:tavLst>
                                    </p:anim>
                                    <p:animEffect transition="in" filter="fade">
                                      <p:cBhvr>
                                        <p:cTn id="32" dur="500"/>
                                        <p:tgtEl>
                                          <p:spTgt spid="68"/>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wipe(left)">
                                      <p:cBhvr>
                                        <p:cTn id="36" dur="500"/>
                                        <p:tgtEl>
                                          <p:spTgt spid="69"/>
                                        </p:tgtEl>
                                      </p:cBhvr>
                                    </p:animEffect>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ppt_w</p:attrName>
                                        </p:attrNameLst>
                                      </p:cBhvr>
                                      <p:tavLst>
                                        <p:tav tm="0">
                                          <p:val>
                                            <p:fltVal val="0"/>
                                          </p:val>
                                        </p:tav>
                                        <p:tav tm="100000">
                                          <p:val>
                                            <p:strVal val="#ppt_w"/>
                                          </p:val>
                                        </p:tav>
                                      </p:tavLst>
                                    </p:anim>
                                    <p:anim calcmode="lin" valueType="num">
                                      <p:cBhvr>
                                        <p:cTn id="41" dur="500" fill="hold"/>
                                        <p:tgtEl>
                                          <p:spTgt spid="75"/>
                                        </p:tgtEl>
                                        <p:attrNameLst>
                                          <p:attrName>ppt_h</p:attrName>
                                        </p:attrNameLst>
                                      </p:cBhvr>
                                      <p:tavLst>
                                        <p:tav tm="0">
                                          <p:val>
                                            <p:fltVal val="0"/>
                                          </p:val>
                                        </p:tav>
                                        <p:tav tm="100000">
                                          <p:val>
                                            <p:strVal val="#ppt_h"/>
                                          </p:val>
                                        </p:tav>
                                      </p:tavLst>
                                    </p:anim>
                                    <p:animEffect transition="in" filter="fade">
                                      <p:cBhvr>
                                        <p:cTn id="42" dur="500"/>
                                        <p:tgtEl>
                                          <p:spTgt spid="75"/>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1000"/>
                                        <p:tgtEl>
                                          <p:spTgt spid="7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par>
                          <p:cTn id="53" fill="hold">
                            <p:stCondLst>
                              <p:cond delay="5500"/>
                            </p:stCondLst>
                            <p:childTnLst>
                              <p:par>
                                <p:cTn id="54" presetID="22" presetClass="entr" presetSubtype="1" fill="hold"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up)">
                                      <p:cBhvr>
                                        <p:cTn id="56" dur="500"/>
                                        <p:tgtEl>
                                          <p:spTgt spid="73"/>
                                        </p:tgtEl>
                                      </p:cBhvr>
                                    </p:animEffect>
                                  </p:childTnLst>
                                </p:cTn>
                              </p:par>
                              <p:par>
                                <p:cTn id="57" presetID="42" presetClass="entr" presetSubtype="0" fill="hold" grpId="0"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anim calcmode="lin" valueType="num">
                                      <p:cBhvr>
                                        <p:cTn id="60" dur="500" fill="hold"/>
                                        <p:tgtEl>
                                          <p:spTgt spid="2"/>
                                        </p:tgtEl>
                                        <p:attrNameLst>
                                          <p:attrName>ppt_x</p:attrName>
                                        </p:attrNameLst>
                                      </p:cBhvr>
                                      <p:tavLst>
                                        <p:tav tm="0">
                                          <p:val>
                                            <p:strVal val="#ppt_x"/>
                                          </p:val>
                                        </p:tav>
                                        <p:tav tm="100000">
                                          <p:val>
                                            <p:strVal val="#ppt_x"/>
                                          </p:val>
                                        </p:tav>
                                      </p:tavLst>
                                    </p:anim>
                                    <p:anim calcmode="lin" valueType="num">
                                      <p:cBhvr>
                                        <p:cTn id="61" dur="500" fill="hold"/>
                                        <p:tgtEl>
                                          <p:spTgt spid="2"/>
                                        </p:tgtEl>
                                        <p:attrNameLst>
                                          <p:attrName>ppt_y</p:attrName>
                                        </p:attrNameLst>
                                      </p:cBhvr>
                                      <p:tavLst>
                                        <p:tav tm="0">
                                          <p:val>
                                            <p:strVal val="#ppt_y+.1"/>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 grpId="0" animBg="1"/>
      <p:bldP spid="62" grpId="0"/>
      <p:bldP spid="64" grpId="0" animBg="1"/>
      <p:bldP spid="68" grpId="0" animBg="1"/>
      <p:bldP spid="71" grpId="0"/>
      <p:bldP spid="75" grpId="0" animBg="1"/>
      <p:bldP spid="20" grpId="1"/>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97000"/>
            <a:ext cx="8280400" cy="738664"/>
          </a:xfrm>
          <a:prstGeom prst="rect">
            <a:avLst/>
          </a:prstGeom>
          <a:noFill/>
        </p:spPr>
        <p:txBody>
          <a:bodyPr wrap="square" rtlCol="0">
            <a:spAutoFit/>
          </a:bodyPr>
          <a:lstStyle/>
          <a:p>
            <a:pPr rtl="0"/>
            <a:endParaRPr lang="en-US" dirty="0"/>
          </a:p>
          <a:p>
            <a:pPr rtl="0">
              <a:spcAft>
                <a:spcPts val="2400"/>
              </a:spcAft>
            </a:pPr>
            <a:r>
              <a:rPr lang="es-US" sz="2400" dirty="0">
                <a:solidFill>
                  <a:srgbClr val="595959"/>
                </a:solidFill>
              </a:rPr>
              <a:t>Empiece con el </a:t>
            </a:r>
            <a:r>
              <a:rPr lang="es-US" sz="2400" cap="all" dirty="0">
                <a:solidFill>
                  <a:srgbClr val="595959"/>
                </a:solidFill>
              </a:rPr>
              <a:t>ancho del tablón</a:t>
            </a:r>
            <a:r>
              <a:rPr lang="es-US" sz="2400" dirty="0">
                <a:solidFill>
                  <a:srgbClr val="595959"/>
                </a:solidFill>
              </a:rPr>
              <a:t> (pulgadas) </a:t>
            </a:r>
          </a:p>
        </p:txBody>
      </p:sp>
      <p:sp>
        <p:nvSpPr>
          <p:cNvPr id="3" name="TextBox 2"/>
          <p:cNvSpPr txBox="1"/>
          <p:nvPr/>
        </p:nvSpPr>
        <p:spPr>
          <a:xfrm>
            <a:off x="1655813" y="680759"/>
            <a:ext cx="8880506" cy="769441"/>
          </a:xfrm>
          <a:prstGeom prst="rect">
            <a:avLst/>
          </a:prstGeom>
          <a:noFill/>
        </p:spPr>
        <p:txBody>
          <a:bodyPr wrap="none" rtlCol="0">
            <a:spAutoFit/>
          </a:bodyPr>
          <a:lstStyle/>
          <a:p>
            <a:pPr algn="ctr" rtl="0"/>
            <a:r>
              <a:rPr lang="es-US" sz="4400" cap="all">
                <a:solidFill>
                  <a:schemeClr val="tx2"/>
                </a:solidFill>
                <a:latin typeface="+mj-lt"/>
              </a:rPr>
              <a:t>Calcular la capacidad del tablón</a:t>
            </a:r>
            <a:endParaRPr lang="en-US" sz="4400" cap="all" dirty="0">
              <a:solidFill>
                <a:schemeClr val="tx2"/>
              </a:solidFill>
              <a:latin typeface="+mj-lt"/>
            </a:endParaRPr>
          </a:p>
        </p:txBody>
      </p:sp>
      <p:sp>
        <p:nvSpPr>
          <p:cNvPr id="4" name="TextBox 3"/>
          <p:cNvSpPr txBox="1"/>
          <p:nvPr/>
        </p:nvSpPr>
        <p:spPr>
          <a:xfrm>
            <a:off x="8953500" y="1727200"/>
            <a:ext cx="3073400" cy="646331"/>
          </a:xfrm>
          <a:prstGeom prst="rect">
            <a:avLst/>
          </a:prstGeom>
          <a:noFill/>
        </p:spPr>
        <p:txBody>
          <a:bodyPr wrap="square" rtlCol="0">
            <a:spAutoFit/>
          </a:bodyPr>
          <a:lstStyle/>
          <a:p>
            <a:pPr rtl="0"/>
            <a:r>
              <a:rPr lang="es-US" sz="3600">
                <a:solidFill>
                  <a:srgbClr val="595959"/>
                </a:solidFill>
              </a:rPr>
              <a:t>9.5 pulgadas</a:t>
            </a:r>
            <a:r>
              <a:rPr lang="es-US"/>
              <a:t> </a:t>
            </a:r>
          </a:p>
        </p:txBody>
      </p:sp>
      <p:sp>
        <p:nvSpPr>
          <p:cNvPr id="5" name="TextBox 4"/>
          <p:cNvSpPr txBox="1"/>
          <p:nvPr/>
        </p:nvSpPr>
        <p:spPr>
          <a:xfrm>
            <a:off x="8902700" y="2540000"/>
            <a:ext cx="3124200" cy="646331"/>
          </a:xfrm>
          <a:prstGeom prst="rect">
            <a:avLst/>
          </a:prstGeom>
          <a:noFill/>
        </p:spPr>
        <p:txBody>
          <a:bodyPr wrap="square" rtlCol="0">
            <a:spAutoFit/>
          </a:bodyPr>
          <a:lstStyle/>
          <a:p>
            <a:pPr rtl="0"/>
            <a:r>
              <a:rPr lang="es-US" sz="3600">
                <a:solidFill>
                  <a:srgbClr val="595959"/>
                </a:solidFill>
              </a:rPr>
              <a:t>÷ 12  </a:t>
            </a:r>
          </a:p>
        </p:txBody>
      </p:sp>
      <p:sp>
        <p:nvSpPr>
          <p:cNvPr id="6" name="TextBox 5"/>
          <p:cNvSpPr txBox="1"/>
          <p:nvPr/>
        </p:nvSpPr>
        <p:spPr>
          <a:xfrm>
            <a:off x="8851900" y="3365500"/>
            <a:ext cx="3175000" cy="646331"/>
          </a:xfrm>
          <a:prstGeom prst="rect">
            <a:avLst/>
          </a:prstGeom>
          <a:noFill/>
        </p:spPr>
        <p:txBody>
          <a:bodyPr wrap="square" rtlCol="0">
            <a:spAutoFit/>
          </a:bodyPr>
          <a:lstStyle/>
          <a:p>
            <a:pPr rtl="0"/>
            <a:r>
              <a:rPr lang="es-US" sz="3600">
                <a:solidFill>
                  <a:srgbClr val="595959"/>
                </a:solidFill>
              </a:rPr>
              <a:t>× 8 pies</a:t>
            </a:r>
          </a:p>
        </p:txBody>
      </p:sp>
      <p:sp>
        <p:nvSpPr>
          <p:cNvPr id="7" name="TextBox 6"/>
          <p:cNvSpPr txBox="1"/>
          <p:nvPr/>
        </p:nvSpPr>
        <p:spPr>
          <a:xfrm>
            <a:off x="8839200" y="4343400"/>
            <a:ext cx="3251200" cy="646331"/>
          </a:xfrm>
          <a:prstGeom prst="rect">
            <a:avLst/>
          </a:prstGeom>
          <a:noFill/>
        </p:spPr>
        <p:txBody>
          <a:bodyPr wrap="square" rtlCol="0">
            <a:spAutoFit/>
          </a:bodyPr>
          <a:lstStyle/>
          <a:p>
            <a:pPr rtl="0"/>
            <a:r>
              <a:rPr lang="es-US" sz="3600">
                <a:solidFill>
                  <a:srgbClr val="595959"/>
                </a:solidFill>
              </a:rPr>
              <a:t>× 25psf</a:t>
            </a:r>
          </a:p>
        </p:txBody>
      </p:sp>
      <p:sp>
        <p:nvSpPr>
          <p:cNvPr id="8" name="TextBox 7"/>
          <p:cNvSpPr txBox="1"/>
          <p:nvPr/>
        </p:nvSpPr>
        <p:spPr>
          <a:xfrm>
            <a:off x="8813800" y="5422900"/>
            <a:ext cx="3378200" cy="646331"/>
          </a:xfrm>
          <a:prstGeom prst="rect">
            <a:avLst/>
          </a:prstGeom>
          <a:noFill/>
        </p:spPr>
        <p:txBody>
          <a:bodyPr wrap="square" rtlCol="0">
            <a:spAutoFit/>
          </a:bodyPr>
          <a:lstStyle/>
          <a:p>
            <a:pPr rtl="0"/>
            <a:r>
              <a:rPr lang="es-US" sz="3600" dirty="0">
                <a:solidFill>
                  <a:srgbClr val="46647F"/>
                </a:solidFill>
              </a:rPr>
              <a:t>= </a:t>
            </a:r>
            <a:r>
              <a:rPr lang="es-US" sz="3600" b="1" dirty="0">
                <a:solidFill>
                  <a:srgbClr val="46647F"/>
                </a:solidFill>
              </a:rPr>
              <a:t>158.3 libras</a:t>
            </a:r>
            <a:endParaRPr lang="en-US" sz="3600" b="1" dirty="0">
              <a:solidFill>
                <a:srgbClr val="46647F"/>
              </a:solidFill>
            </a:endParaRPr>
          </a:p>
        </p:txBody>
      </p:sp>
      <p:pic>
        <p:nvPicPr>
          <p:cNvPr id="9" name="Picture 8"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999AAF3-44D1-6B48-A8CB-81FFF509721F}"/>
              </a:ext>
            </a:extLst>
          </p:cNvPr>
          <p:cNvSpPr txBox="1"/>
          <p:nvPr/>
        </p:nvSpPr>
        <p:spPr>
          <a:xfrm>
            <a:off x="546315" y="2350988"/>
            <a:ext cx="6695268" cy="738664"/>
          </a:xfrm>
          <a:prstGeom prst="rect">
            <a:avLst/>
          </a:prstGeom>
          <a:noFill/>
        </p:spPr>
        <p:txBody>
          <a:bodyPr wrap="square" rtlCol="0">
            <a:spAutoFit/>
          </a:bodyPr>
          <a:lstStyle/>
          <a:p>
            <a:pPr rtl="0"/>
            <a:r>
              <a:rPr lang="es-US" sz="2400" dirty="0">
                <a:solidFill>
                  <a:srgbClr val="595959"/>
                </a:solidFill>
              </a:rPr>
              <a:t> </a:t>
            </a:r>
            <a:r>
              <a:rPr lang="es-US" sz="2400" cap="all" dirty="0">
                <a:solidFill>
                  <a:srgbClr val="595959"/>
                </a:solidFill>
              </a:rPr>
              <a:t> Divídalo por 12</a:t>
            </a:r>
            <a:r>
              <a:rPr lang="es-US" sz="2400" dirty="0">
                <a:solidFill>
                  <a:srgbClr val="595959"/>
                </a:solidFill>
              </a:rPr>
              <a:t> (</a:t>
            </a:r>
            <a:r>
              <a:rPr lang="es-US" sz="2400" i="1" dirty="0">
                <a:solidFill>
                  <a:srgbClr val="595959"/>
                </a:solidFill>
              </a:rPr>
              <a:t>1 pie = 12 pulgadas</a:t>
            </a:r>
            <a:r>
              <a:rPr lang="es-US" sz="2400" dirty="0">
                <a:solidFill>
                  <a:srgbClr val="595959"/>
                </a:solidFill>
              </a:rPr>
              <a:t>) </a:t>
            </a:r>
          </a:p>
          <a:p>
            <a:pPr rtl="0"/>
            <a:endParaRPr lang="en-US" dirty="0"/>
          </a:p>
        </p:txBody>
      </p:sp>
      <p:sp>
        <p:nvSpPr>
          <p:cNvPr id="12" name="TextBox 11">
            <a:extLst>
              <a:ext uri="{FF2B5EF4-FFF2-40B4-BE49-F238E27FC236}">
                <a16:creationId xmlns:a16="http://schemas.microsoft.com/office/drawing/2014/main" id="{96CDEB93-A7DA-1F40-A1EB-864B449F0BF9}"/>
              </a:ext>
            </a:extLst>
          </p:cNvPr>
          <p:cNvSpPr txBox="1"/>
          <p:nvPr/>
        </p:nvSpPr>
        <p:spPr>
          <a:xfrm>
            <a:off x="685800" y="3209570"/>
            <a:ext cx="6695268" cy="830997"/>
          </a:xfrm>
          <a:prstGeom prst="rect">
            <a:avLst/>
          </a:prstGeom>
          <a:noFill/>
        </p:spPr>
        <p:txBody>
          <a:bodyPr wrap="square" rtlCol="0">
            <a:spAutoFit/>
          </a:bodyPr>
          <a:lstStyle/>
          <a:p>
            <a:pPr rtl="0">
              <a:spcAft>
                <a:spcPts val="2400"/>
              </a:spcAft>
            </a:pPr>
            <a:r>
              <a:rPr lang="es-US" sz="2400" cap="all" dirty="0">
                <a:solidFill>
                  <a:srgbClr val="595959"/>
                </a:solidFill>
              </a:rPr>
              <a:t>Multiplíquelo </a:t>
            </a:r>
            <a:r>
              <a:rPr lang="es-US" sz="2400" dirty="0">
                <a:solidFill>
                  <a:srgbClr val="595959"/>
                </a:solidFill>
              </a:rPr>
              <a:t>por la </a:t>
            </a:r>
            <a:r>
              <a:rPr lang="es-US" sz="2400" cap="all" dirty="0">
                <a:solidFill>
                  <a:srgbClr val="595959"/>
                </a:solidFill>
              </a:rPr>
              <a:t>longitud </a:t>
            </a:r>
            <a:r>
              <a:rPr lang="es-US" sz="2400" dirty="0">
                <a:solidFill>
                  <a:srgbClr val="595959"/>
                </a:solidFill>
              </a:rPr>
              <a:t>del tablón (tablón de 8 pies) </a:t>
            </a:r>
          </a:p>
        </p:txBody>
      </p:sp>
      <p:sp>
        <p:nvSpPr>
          <p:cNvPr id="14" name="TextBox 13">
            <a:extLst>
              <a:ext uri="{FF2B5EF4-FFF2-40B4-BE49-F238E27FC236}">
                <a16:creationId xmlns:a16="http://schemas.microsoft.com/office/drawing/2014/main" id="{FF666065-26A1-2C43-A79E-785E3306853E}"/>
              </a:ext>
            </a:extLst>
          </p:cNvPr>
          <p:cNvSpPr txBox="1"/>
          <p:nvPr/>
        </p:nvSpPr>
        <p:spPr>
          <a:xfrm>
            <a:off x="657901" y="4325557"/>
            <a:ext cx="7068003" cy="1107996"/>
          </a:xfrm>
          <a:prstGeom prst="rect">
            <a:avLst/>
          </a:prstGeom>
          <a:noFill/>
        </p:spPr>
        <p:txBody>
          <a:bodyPr wrap="square" rtlCol="0">
            <a:spAutoFit/>
          </a:bodyPr>
          <a:lstStyle/>
          <a:p>
            <a:pPr rtl="0"/>
            <a:r>
              <a:rPr lang="es-US" sz="2400" cap="all" dirty="0">
                <a:solidFill>
                  <a:srgbClr val="595959"/>
                </a:solidFill>
              </a:rPr>
              <a:t>Multiplíquelo</a:t>
            </a:r>
            <a:r>
              <a:rPr lang="es-US" sz="2400" dirty="0">
                <a:solidFill>
                  <a:srgbClr val="595959"/>
                </a:solidFill>
              </a:rPr>
              <a:t> por las </a:t>
            </a:r>
            <a:r>
              <a:rPr lang="es-US" sz="2400" cap="all" dirty="0">
                <a:solidFill>
                  <a:srgbClr val="595959"/>
                </a:solidFill>
              </a:rPr>
              <a:t>libras por pie cuadrado</a:t>
            </a:r>
            <a:r>
              <a:rPr lang="es-US" sz="2400" dirty="0">
                <a:solidFill>
                  <a:srgbClr val="595959"/>
                </a:solidFill>
              </a:rPr>
              <a:t> (</a:t>
            </a:r>
            <a:r>
              <a:rPr lang="es-US" sz="2400" i="1" dirty="0">
                <a:solidFill>
                  <a:srgbClr val="595959"/>
                </a:solidFill>
              </a:rPr>
              <a:t>por lo general, 25 </a:t>
            </a:r>
            <a:r>
              <a:rPr lang="es-US" sz="2400" i="1" dirty="0" err="1">
                <a:solidFill>
                  <a:srgbClr val="595959"/>
                </a:solidFill>
              </a:rPr>
              <a:t>psf</a:t>
            </a:r>
            <a:r>
              <a:rPr lang="es-US" sz="2400" dirty="0">
                <a:solidFill>
                  <a:srgbClr val="595959"/>
                </a:solidFill>
              </a:rPr>
              <a:t>) </a:t>
            </a:r>
          </a:p>
          <a:p>
            <a:pPr rtl="0"/>
            <a:endParaRPr lang="en-US" dirty="0"/>
          </a:p>
        </p:txBody>
      </p:sp>
      <p:sp>
        <p:nvSpPr>
          <p:cNvPr id="15" name="TextBox 14">
            <a:extLst>
              <a:ext uri="{FF2B5EF4-FFF2-40B4-BE49-F238E27FC236}">
                <a16:creationId xmlns:a16="http://schemas.microsoft.com/office/drawing/2014/main" id="{073CF020-6BD2-BB47-8AC4-2DC88DF76E97}"/>
              </a:ext>
            </a:extLst>
          </p:cNvPr>
          <p:cNvSpPr txBox="1"/>
          <p:nvPr/>
        </p:nvSpPr>
        <p:spPr>
          <a:xfrm>
            <a:off x="657901" y="5422781"/>
            <a:ext cx="7501955" cy="738664"/>
          </a:xfrm>
          <a:prstGeom prst="rect">
            <a:avLst/>
          </a:prstGeom>
          <a:noFill/>
        </p:spPr>
        <p:txBody>
          <a:bodyPr wrap="square" rtlCol="0">
            <a:spAutoFit/>
          </a:bodyPr>
          <a:lstStyle/>
          <a:p>
            <a:pPr rtl="0"/>
            <a:r>
              <a:rPr lang="es-US" sz="2400" b="1" cap="all" dirty="0">
                <a:solidFill>
                  <a:schemeClr val="tx2"/>
                </a:solidFill>
              </a:rPr>
              <a:t>= CARGA máxima permitida para el tablón</a:t>
            </a:r>
          </a:p>
          <a:p>
            <a:pPr rtl="0"/>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9"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0"/>
                            </p:stCondLst>
                            <p:childTnLst>
                              <p:par>
                                <p:cTn id="39" presetID="9"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0"/>
                            </p:stCondLst>
                            <p:childTnLst>
                              <p:par>
                                <p:cTn id="47" presetID="9"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1" grpId="0"/>
      <p:bldP spid="12" grpId="0"/>
      <p:bldP spid="14"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337527" y="1931745"/>
            <a:ext cx="11371873" cy="3478455"/>
          </a:xfrm>
          <a:prstGeom prst="rect">
            <a:avLst/>
          </a:prstGeom>
        </p:spPr>
      </p:pic>
      <p:sp>
        <p:nvSpPr>
          <p:cNvPr id="3" name="TextBox 2"/>
          <p:cNvSpPr txBox="1"/>
          <p:nvPr/>
        </p:nvSpPr>
        <p:spPr>
          <a:xfrm>
            <a:off x="3242650" y="680759"/>
            <a:ext cx="5706836" cy="769441"/>
          </a:xfrm>
          <a:prstGeom prst="rect">
            <a:avLst/>
          </a:prstGeom>
          <a:noFill/>
        </p:spPr>
        <p:txBody>
          <a:bodyPr wrap="none" rtlCol="0">
            <a:spAutoFit/>
          </a:bodyPr>
          <a:lstStyle/>
          <a:p>
            <a:pPr algn="ctr" rtl="0"/>
            <a:r>
              <a:rPr lang="es-US" sz="4400" cap="all">
                <a:solidFill>
                  <a:schemeClr val="tx2"/>
                </a:solidFill>
                <a:latin typeface="+mj-lt"/>
              </a:rPr>
              <a:t>Peligros de la plataforma</a:t>
            </a:r>
            <a:endParaRPr lang="en-US" sz="4400" cap="all" dirty="0">
              <a:solidFill>
                <a:schemeClr val="tx2"/>
              </a:solidFill>
              <a:latin typeface="+mj-lt"/>
            </a:endParaRP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863600" y="2298700"/>
            <a:ext cx="10820400" cy="1200328"/>
          </a:xfrm>
          <a:prstGeom prst="rect">
            <a:avLst/>
          </a:prstGeom>
          <a:noFill/>
        </p:spPr>
        <p:txBody>
          <a:bodyPr wrap="square" rtlCol="0">
            <a:spAutoFit/>
          </a:bodyPr>
          <a:lstStyle/>
          <a:p>
            <a:pPr rtl="0">
              <a:spcAft>
                <a:spcPts val="600"/>
              </a:spcAft>
            </a:pPr>
            <a:r>
              <a:rPr lang="es-US" sz="2400">
                <a:solidFill>
                  <a:srgbClr val="595959"/>
                </a:solidFill>
              </a:rPr>
              <a:t>Tome nota de los </a:t>
            </a:r>
            <a:r>
              <a:rPr lang="es-US" sz="2400" cap="all">
                <a:solidFill>
                  <a:srgbClr val="595959"/>
                </a:solidFill>
              </a:rPr>
              <a:t>reglamentos importantes de su jurisdicción local relacionados con la PLATAFORMA,</a:t>
            </a:r>
            <a:r>
              <a:rPr lang="es-US" sz="2400">
                <a:solidFill>
                  <a:srgbClr val="595959"/>
                </a:solidFill>
              </a:rPr>
              <a:t> en el espacio provisto en la página 64 de la Guía de estudio de los </a:t>
            </a:r>
            <a:r>
              <a:rPr lang="es-US" sz="2400" i="1">
                <a:solidFill>
                  <a:srgbClr val="595959"/>
                </a:solidFill>
              </a:rPr>
              <a:t>fundamentos de los andamios</a:t>
            </a:r>
            <a:r>
              <a:rPr lang="es-US" sz="2400">
                <a:solidFill>
                  <a:srgbClr val="595959"/>
                </a:solidFill>
              </a:rPr>
              <a:t>.</a:t>
            </a:r>
          </a:p>
        </p:txBody>
      </p:sp>
      <p:grpSp>
        <p:nvGrpSpPr>
          <p:cNvPr id="7" name="Group 6">
            <a:extLst>
              <a:ext uri="{FF2B5EF4-FFF2-40B4-BE49-F238E27FC236}">
                <a16:creationId xmlns:a16="http://schemas.microsoft.com/office/drawing/2014/main" id="{A5DAF696-DD85-5640-9C1C-5D668918E05C}"/>
              </a:ext>
            </a:extLst>
          </p:cNvPr>
          <p:cNvGrpSpPr/>
          <p:nvPr/>
        </p:nvGrpSpPr>
        <p:grpSpPr>
          <a:xfrm>
            <a:off x="501650" y="239836"/>
            <a:ext cx="9955045" cy="1517733"/>
            <a:chOff x="501650" y="239836"/>
            <a:chExt cx="9955045" cy="1517733"/>
          </a:xfrm>
        </p:grpSpPr>
        <p:pic>
          <p:nvPicPr>
            <p:cNvPr id="8" name="Picture 7">
              <a:extLst>
                <a:ext uri="{FF2B5EF4-FFF2-40B4-BE49-F238E27FC236}">
                  <a16:creationId xmlns:a16="http://schemas.microsoft.com/office/drawing/2014/main" id="{AA0961C4-7A7F-7A48-9004-D9C318570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948ED895-EB28-3441-A24F-E52BF8C0F303}"/>
                </a:ext>
              </a:extLst>
            </p:cNvPr>
            <p:cNvSpPr txBox="1"/>
            <p:nvPr/>
          </p:nvSpPr>
          <p:spPr>
            <a:xfrm>
              <a:off x="1790700" y="239836"/>
              <a:ext cx="8665995"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360879" y="2045208"/>
            <a:ext cx="2641600" cy="2921000"/>
          </a:xfrm>
          <a:prstGeom prst="rect">
            <a:avLst/>
          </a:prstGeom>
          <a:ln w="3175" cmpd="sng">
            <a:solidFill>
              <a:schemeClr val="tx1"/>
            </a:solidFill>
          </a:ln>
        </p:spPr>
      </p:pic>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3333750" y="838200"/>
            <a:ext cx="2527300" cy="2895600"/>
          </a:xfrm>
          <a:prstGeom prst="rect">
            <a:avLst/>
          </a:prstGeom>
          <a:ln w="3175" cmpd="sng">
            <a:solidFill>
              <a:schemeClr val="tx1"/>
            </a:solidFill>
          </a:ln>
        </p:spPr>
      </p:pic>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9"/>
              <a:stretch>
                <a:fillRect/>
              </a:stretch>
            </p:blipFill>
          </mc:Choice>
          <mc:Fallback>
            <p:blipFill>
              <a:blip r:embed="rId10"/>
              <a:stretch>
                <a:fillRect/>
              </a:stretch>
            </p:blipFill>
          </mc:Fallback>
        </mc:AlternateContent>
        <p:spPr>
          <a:xfrm>
            <a:off x="6229349" y="831850"/>
            <a:ext cx="2996753" cy="2914650"/>
          </a:xfrm>
          <a:prstGeom prst="rect">
            <a:avLst/>
          </a:prstGeom>
          <a:ln w="3175" cmpd="sng">
            <a:solidFill>
              <a:schemeClr val="tx1"/>
            </a:solidFill>
          </a:ln>
        </p:spPr>
      </p:pic>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1"/>
              <a:stretch>
                <a:fillRect/>
              </a:stretch>
            </p:blipFill>
          </mc:Choice>
          <mc:Fallback>
            <p:blipFill>
              <a:blip r:embed="rId12"/>
              <a:stretch>
                <a:fillRect/>
              </a:stretch>
            </p:blipFill>
          </mc:Fallback>
        </mc:AlternateContent>
        <p:spPr>
          <a:xfrm>
            <a:off x="9556750" y="812800"/>
            <a:ext cx="2457450" cy="2927454"/>
          </a:xfrm>
          <a:prstGeom prst="rect">
            <a:avLst/>
          </a:prstGeom>
          <a:ln w="3175" cmpd="sng">
            <a:solidFill>
              <a:schemeClr val="tx1"/>
            </a:solidFill>
          </a:ln>
        </p:spPr>
      </p:pic>
      <p:pic>
        <p:nvPicPr>
          <p:cNvPr id="10" name="Picture 9"/>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3"/>
              <a:stretch>
                <a:fillRect/>
              </a:stretch>
            </p:blipFill>
          </mc:Choice>
          <mc:Fallback>
            <p:blipFill>
              <a:blip r:embed="rId14"/>
              <a:stretch>
                <a:fillRect/>
              </a:stretch>
            </p:blipFill>
          </mc:Fallback>
        </mc:AlternateContent>
        <p:spPr>
          <a:xfrm>
            <a:off x="6596618" y="3917950"/>
            <a:ext cx="4188857" cy="2698750"/>
          </a:xfrm>
          <a:prstGeom prst="rect">
            <a:avLst/>
          </a:prstGeom>
          <a:ln w="3175" cmpd="sng">
            <a:solidFill>
              <a:schemeClr val="tx1"/>
            </a:solidFill>
          </a:ln>
        </p:spPr>
      </p:pic>
      <p:pic>
        <p:nvPicPr>
          <p:cNvPr id="11" name="Picture 1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5"/>
              <a:stretch>
                <a:fillRect/>
              </a:stretch>
            </p:blipFill>
          </mc:Choice>
          <mc:Fallback>
            <p:blipFill>
              <a:blip r:embed="rId16"/>
              <a:stretch>
                <a:fillRect/>
              </a:stretch>
            </p:blipFill>
          </mc:Fallback>
        </mc:AlternateContent>
        <p:spPr>
          <a:xfrm>
            <a:off x="3260725" y="3943350"/>
            <a:ext cx="2673350" cy="2673350"/>
          </a:xfrm>
          <a:prstGeom prst="rect">
            <a:avLst/>
          </a:prstGeom>
          <a:ln w="3175" cmpd="sng">
            <a:solidFill>
              <a:schemeClr val="tx1"/>
            </a:solidFill>
          </a:ln>
        </p:spPr>
      </p:pic>
      <p:grpSp>
        <p:nvGrpSpPr>
          <p:cNvPr id="12" name="Group 11">
            <a:extLst>
              <a:ext uri="{FF2B5EF4-FFF2-40B4-BE49-F238E27FC236}">
                <a16:creationId xmlns:a16="http://schemas.microsoft.com/office/drawing/2014/main" id="{D17E4411-484E-1248-ACF0-F6E7C03CCC1D}"/>
              </a:ext>
            </a:extLst>
          </p:cNvPr>
          <p:cNvGrpSpPr/>
          <p:nvPr/>
        </p:nvGrpSpPr>
        <p:grpSpPr>
          <a:xfrm>
            <a:off x="637065" y="219239"/>
            <a:ext cx="5736061" cy="999961"/>
            <a:chOff x="637065" y="219239"/>
            <a:chExt cx="5736061" cy="999961"/>
          </a:xfrm>
        </p:grpSpPr>
        <p:sp>
          <p:nvSpPr>
            <p:cNvPr id="13" name="TextBox 12">
              <a:extLst>
                <a:ext uri="{FF2B5EF4-FFF2-40B4-BE49-F238E27FC236}">
                  <a16:creationId xmlns:a16="http://schemas.microsoft.com/office/drawing/2014/main" id="{F9504EAA-C1CC-E446-8A86-CD7A2D0B511F}"/>
                </a:ext>
              </a:extLst>
            </p:cNvPr>
            <p:cNvSpPr txBox="1"/>
            <p:nvPr/>
          </p:nvSpPr>
          <p:spPr>
            <a:xfrm>
              <a:off x="1597926" y="313331"/>
              <a:ext cx="4775200" cy="477054"/>
            </a:xfrm>
            <a:prstGeom prst="rect">
              <a:avLst/>
            </a:prstGeom>
            <a:noFill/>
          </p:spPr>
          <p:txBody>
            <a:bodyPr wrap="square" rtlCol="0">
              <a:spAutoFit/>
            </a:bodyPr>
            <a:lstStyle/>
            <a:p>
              <a:pPr rtl="0"/>
              <a:r>
                <a:rPr lang="es-US" sz="2500">
                  <a:solidFill>
                    <a:schemeClr val="tx2">
                      <a:lumMod val="75000"/>
                    </a:schemeClr>
                  </a:solidFill>
                </a:rPr>
                <a:t>ACTIVIDAD DE APRENDIZAJE</a:t>
              </a:r>
            </a:p>
          </p:txBody>
        </p:sp>
        <p:pic>
          <p:nvPicPr>
            <p:cNvPr id="14" name="Picture 13">
              <a:extLst>
                <a:ext uri="{FF2B5EF4-FFF2-40B4-BE49-F238E27FC236}">
                  <a16:creationId xmlns:a16="http://schemas.microsoft.com/office/drawing/2014/main" id="{FAFA7272-D5AC-B94C-B3EC-4932BE8D41F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065" y="219239"/>
              <a:ext cx="903871" cy="999961"/>
            </a:xfrm>
            <a:prstGeom prst="rect">
              <a:avLst/>
            </a:prstGeom>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6" presetClass="emph" presetSubtype="0" fill="remove" nodeType="after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remove" nodeType="afterEffect">
                                  <p:stCondLst>
                                    <p:cond delay="0"/>
                                  </p:stCondLst>
                                  <p:childTnLst>
                                    <p:animScale>
                                      <p:cBhvr>
                                        <p:cTn id="21" dur="2000" fill="hold"/>
                                        <p:tgtEl>
                                          <p:spTgt spid="7"/>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0"/>
                            </p:stCondLst>
                            <p:childTnLst>
                              <p:par>
                                <p:cTn id="27" presetID="6" presetClass="emph" presetSubtype="0" fill="remove" nodeType="afterEffect">
                                  <p:stCondLst>
                                    <p:cond delay="0"/>
                                  </p:stCondLst>
                                  <p:childTnLst>
                                    <p:animScale>
                                      <p:cBhvr>
                                        <p:cTn id="28" dur="2000" fill="hold"/>
                                        <p:tgtEl>
                                          <p:spTgt spid="8"/>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0"/>
                            </p:stCondLst>
                            <p:childTnLst>
                              <p:par>
                                <p:cTn id="34" presetID="6" presetClass="emph" presetSubtype="0" fill="remove" nodeType="afterEffect">
                                  <p:stCondLst>
                                    <p:cond delay="0"/>
                                  </p:stCondLst>
                                  <p:childTnLst>
                                    <p:animScale>
                                      <p:cBhvr>
                                        <p:cTn id="35" dur="2000" fill="hold"/>
                                        <p:tgtEl>
                                          <p:spTgt spid="9"/>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p:stCondLst>
                              <p:cond delay="0"/>
                            </p:stCondLst>
                            <p:childTnLst>
                              <p:par>
                                <p:cTn id="41" presetID="6" presetClass="emph" presetSubtype="0" fill="remove" nodeType="afterEffect">
                                  <p:stCondLst>
                                    <p:cond delay="0"/>
                                  </p:stCondLst>
                                  <p:childTnLst>
                                    <p:animScale>
                                      <p:cBhvr>
                                        <p:cTn id="42" dur="2000" fill="hold"/>
                                        <p:tgtEl>
                                          <p:spTgt spid="11"/>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p:stCondLst>
                              <p:cond delay="0"/>
                            </p:stCondLst>
                            <p:childTnLst>
                              <p:par>
                                <p:cTn id="48" presetID="6" presetClass="emph" presetSubtype="0" fill="remove" nodeType="afterEffect">
                                  <p:stCondLst>
                                    <p:cond delay="0"/>
                                  </p:stCondLst>
                                  <p:childTnLst>
                                    <p:animScale>
                                      <p:cBhvr>
                                        <p:cTn id="49"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879600" y="1308100"/>
            <a:ext cx="9398000" cy="4893647"/>
          </a:xfrm>
          <a:prstGeom prst="rect">
            <a:avLst/>
          </a:prstGeom>
          <a:noFill/>
        </p:spPr>
        <p:txBody>
          <a:bodyPr wrap="square" rtlCol="0">
            <a:spAutoFit/>
          </a:bodyPr>
          <a:lstStyle/>
          <a:p>
            <a:pPr marL="198000" indent="-198000" rtl="0">
              <a:spcAft>
                <a:spcPts val="1800"/>
              </a:spcAft>
              <a:buFont typeface="Arial"/>
              <a:buChar char="•"/>
            </a:pPr>
            <a:r>
              <a:rPr lang="es-US" sz="2100" dirty="0">
                <a:solidFill>
                  <a:srgbClr val="595959"/>
                </a:solidFill>
              </a:rPr>
              <a:t>El acceso a las plataformas de trabajo debe ser </a:t>
            </a:r>
            <a:r>
              <a:rPr lang="es-US" sz="2100" cap="all" dirty="0">
                <a:solidFill>
                  <a:srgbClr val="595959"/>
                </a:solidFill>
              </a:rPr>
              <a:t>adecuado y seguro</a:t>
            </a:r>
            <a:r>
              <a:rPr lang="es-US" sz="2100" dirty="0">
                <a:solidFill>
                  <a:srgbClr val="595959"/>
                </a:solidFill>
              </a:rPr>
              <a:t> para las condiciones de trabajo y el tipo de trabajo a realizar. </a:t>
            </a:r>
          </a:p>
          <a:p>
            <a:pPr marL="198000" indent="-198000" rtl="0">
              <a:spcAft>
                <a:spcPts val="1800"/>
              </a:spcAft>
              <a:buFont typeface="Arial"/>
              <a:buChar char="•"/>
            </a:pPr>
            <a:r>
              <a:rPr lang="es-US" sz="2100" dirty="0">
                <a:solidFill>
                  <a:srgbClr val="595959"/>
                </a:solidFill>
              </a:rPr>
              <a:t>Una plataforma de andamio siempre debe estar </a:t>
            </a:r>
            <a:r>
              <a:rPr lang="es-US" sz="2100" cap="all" dirty="0">
                <a:solidFill>
                  <a:srgbClr val="595959"/>
                </a:solidFill>
              </a:rPr>
              <a:t>completamente entablonada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La calidad de los materiales y la fabricación de cada plataforma de andamio es muy importante.</a:t>
            </a:r>
          </a:p>
          <a:p>
            <a:pPr marL="198000" indent="-198000" rtl="0">
              <a:spcAft>
                <a:spcPts val="1800"/>
              </a:spcAft>
              <a:buFont typeface="Arial"/>
              <a:buChar char="•"/>
            </a:pPr>
            <a:r>
              <a:rPr lang="es-US" sz="2100" dirty="0">
                <a:solidFill>
                  <a:srgbClr val="595959"/>
                </a:solidFill>
              </a:rPr>
              <a:t>Cada componente del andamio debe ser </a:t>
            </a:r>
            <a:r>
              <a:rPr lang="es-US" sz="2100" cap="all" dirty="0">
                <a:solidFill>
                  <a:srgbClr val="595959"/>
                </a:solidFill>
              </a:rPr>
              <a:t>capaz de soportar su propio peso y al menos cuatro veces la carga máxima prevista</a:t>
            </a:r>
            <a:r>
              <a:rPr lang="es-US" sz="2100" dirty="0">
                <a:solidFill>
                  <a:srgbClr val="595959"/>
                </a:solidFill>
              </a:rPr>
              <a:t>.</a:t>
            </a:r>
          </a:p>
          <a:p>
            <a:pPr marL="198000" indent="-198000" rtl="0">
              <a:spcAft>
                <a:spcPts val="1800"/>
              </a:spcAft>
              <a:buFont typeface="Arial"/>
              <a:buChar char="•"/>
            </a:pPr>
            <a:r>
              <a:rPr lang="es-US" sz="2100" dirty="0">
                <a:solidFill>
                  <a:srgbClr val="595959"/>
                </a:solidFill>
              </a:rPr>
              <a:t>Los diferentes tipos de tablones y tarimas tienen diferentes </a:t>
            </a:r>
            <a:r>
              <a:rPr lang="es-US" sz="2100" cap="all" dirty="0">
                <a:solidFill>
                  <a:srgbClr val="595959"/>
                </a:solidFill>
              </a:rPr>
              <a:t>capacidades de carga,</a:t>
            </a:r>
            <a:r>
              <a:rPr lang="es-US" sz="2100" dirty="0">
                <a:solidFill>
                  <a:srgbClr val="595959"/>
                </a:solidFill>
              </a:rPr>
              <a:t> que usted debe tener en cuenta.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5" name="TextBox 14"/>
          <p:cNvSpPr txBox="1"/>
          <p:nvPr/>
        </p:nvSpPr>
        <p:spPr>
          <a:xfrm>
            <a:off x="1778000" y="1003300"/>
            <a:ext cx="9740900" cy="5109091"/>
          </a:xfrm>
          <a:prstGeom prst="rect">
            <a:avLst/>
          </a:prstGeom>
          <a:noFill/>
        </p:spPr>
        <p:txBody>
          <a:bodyPr wrap="square" rtlCol="0">
            <a:spAutoFit/>
          </a:bodyPr>
          <a:lstStyle/>
          <a:p>
            <a:pPr marL="198000" indent="-198000" rtl="0">
              <a:spcAft>
                <a:spcPts val="600"/>
              </a:spcAft>
              <a:buFont typeface="Arial"/>
              <a:buChar char="•"/>
            </a:pPr>
            <a:r>
              <a:rPr lang="es-US" sz="2000" dirty="0">
                <a:solidFill>
                  <a:srgbClr val="595959"/>
                </a:solidFill>
              </a:rPr>
              <a:t>Existen cuatro (4) categorías principales de plataformas: </a:t>
            </a:r>
          </a:p>
          <a:p>
            <a:pPr lvl="1" rtl="0">
              <a:buFont typeface="Arial"/>
              <a:buChar char="•"/>
            </a:pPr>
            <a:r>
              <a:rPr lang="es-US" sz="2000" dirty="0">
                <a:solidFill>
                  <a:srgbClr val="595959"/>
                </a:solidFill>
              </a:rPr>
              <a:t> Tablones de metal </a:t>
            </a:r>
          </a:p>
          <a:p>
            <a:pPr lvl="1" rtl="0">
              <a:buFont typeface="Arial"/>
              <a:buChar char="•"/>
            </a:pPr>
            <a:r>
              <a:rPr lang="es-US" sz="2000" dirty="0">
                <a:solidFill>
                  <a:srgbClr val="595959"/>
                </a:solidFill>
              </a:rPr>
              <a:t> Tablones de madera </a:t>
            </a:r>
          </a:p>
          <a:p>
            <a:pPr lvl="1" rtl="0">
              <a:buFont typeface="Arial"/>
              <a:buChar char="•"/>
            </a:pPr>
            <a:r>
              <a:rPr lang="es-US" sz="2000" dirty="0">
                <a:solidFill>
                  <a:srgbClr val="595959"/>
                </a:solidFill>
              </a:rPr>
              <a:t> Tarimas del andamio</a:t>
            </a:r>
          </a:p>
          <a:p>
            <a:pPr lvl="1" rtl="0">
              <a:spcAft>
                <a:spcPts val="1200"/>
              </a:spcAft>
              <a:buFont typeface="Arial"/>
              <a:buChar char="•"/>
            </a:pPr>
            <a:r>
              <a:rPr lang="es-US" sz="2000" dirty="0">
                <a:solidFill>
                  <a:srgbClr val="595959"/>
                </a:solidFill>
              </a:rPr>
              <a:t> Tablones compuestos</a:t>
            </a:r>
          </a:p>
          <a:p>
            <a:pPr marL="198000" indent="-198000" rtl="0">
              <a:spcAft>
                <a:spcPts val="600"/>
              </a:spcAft>
              <a:buFont typeface="Arial"/>
              <a:buChar char="•"/>
            </a:pPr>
            <a:r>
              <a:rPr lang="es-US" sz="2000" dirty="0">
                <a:solidFill>
                  <a:srgbClr val="595959"/>
                </a:solidFill>
              </a:rPr>
              <a:t>Los tablones de madera aserrada maciza deben ser verificados por una agencia de  inspección independiente. Tenga cuidado con los tablones que no sean de clasificación de andamiaje,  con sellos y marcas engañosas. </a:t>
            </a:r>
          </a:p>
          <a:p>
            <a:pPr marL="198000" indent="-198000" rtl="0">
              <a:spcAft>
                <a:spcPts val="600"/>
              </a:spcAft>
              <a:buFont typeface="Arial"/>
              <a:buChar char="•"/>
            </a:pPr>
            <a:r>
              <a:rPr lang="es-US" sz="2000" dirty="0">
                <a:solidFill>
                  <a:srgbClr val="595959"/>
                </a:solidFill>
              </a:rPr>
              <a:t>Muchas </a:t>
            </a:r>
            <a:r>
              <a:rPr lang="es-US" sz="2000" cap="all" dirty="0">
                <a:solidFill>
                  <a:srgbClr val="595959"/>
                </a:solidFill>
              </a:rPr>
              <a:t>lesiones</a:t>
            </a:r>
            <a:r>
              <a:rPr lang="es-US" sz="2000" dirty="0">
                <a:solidFill>
                  <a:srgbClr val="595959"/>
                </a:solidFill>
              </a:rPr>
              <a:t> en los andamios son causadas por </a:t>
            </a:r>
            <a:r>
              <a:rPr lang="es-US" sz="2000" cap="all" dirty="0">
                <a:solidFill>
                  <a:srgbClr val="595959"/>
                </a:solidFill>
              </a:rPr>
              <a:t>tablones inseguros,</a:t>
            </a:r>
            <a:r>
              <a:rPr lang="es-US" sz="2000" dirty="0">
                <a:solidFill>
                  <a:srgbClr val="595959"/>
                </a:solidFill>
              </a:rPr>
              <a:t> o tablones que </a:t>
            </a:r>
            <a:r>
              <a:rPr lang="es-US" sz="2000" cap="all" dirty="0">
                <a:solidFill>
                  <a:srgbClr val="595959"/>
                </a:solidFill>
              </a:rPr>
              <a:t>no tienen suficiente voladizo, o que tienen demasiado</a:t>
            </a:r>
            <a:r>
              <a:rPr lang="es-US" sz="2000" dirty="0">
                <a:solidFill>
                  <a:srgbClr val="595959"/>
                </a:solidFill>
              </a:rPr>
              <a:t>. </a:t>
            </a:r>
          </a:p>
          <a:p>
            <a:pPr marL="198000" indent="-198000" rtl="0">
              <a:spcAft>
                <a:spcPts val="600"/>
              </a:spcAft>
              <a:buFont typeface="Arial"/>
              <a:buChar char="•"/>
            </a:pPr>
            <a:r>
              <a:rPr lang="es-US" sz="2000" dirty="0">
                <a:solidFill>
                  <a:srgbClr val="595959"/>
                </a:solidFill>
              </a:rPr>
              <a:t>Utilice solo tablones aprobados para andamio e </a:t>
            </a:r>
            <a:r>
              <a:rPr lang="es-US" sz="2000" cap="all" dirty="0">
                <a:solidFill>
                  <a:srgbClr val="595959"/>
                </a:solidFill>
              </a:rPr>
              <a:t>inspeccione los tablones antes de utilizarlos</a:t>
            </a:r>
            <a:r>
              <a:rPr lang="es-US" sz="2000" dirty="0">
                <a:solidFill>
                  <a:srgbClr val="595959"/>
                </a:solidFill>
              </a:rPr>
              <a:t>. </a:t>
            </a:r>
          </a:p>
          <a:p>
            <a:pPr rtl="0"/>
            <a:endParaRPr lang="en-US" sz="1600" dirty="0"/>
          </a:p>
        </p:txBody>
      </p:sp>
      <p:pic>
        <p:nvPicPr>
          <p:cNvPr id="18" name="Picture 17"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1597C651-8C11-AF4E-8F7F-DE9261051953}"/>
              </a:ext>
            </a:extLst>
          </p:cNvPr>
          <p:cNvGrpSpPr/>
          <p:nvPr/>
        </p:nvGrpSpPr>
        <p:grpSpPr>
          <a:xfrm>
            <a:off x="2" y="6105522"/>
            <a:ext cx="8127999" cy="752478"/>
            <a:chOff x="2" y="6105522"/>
            <a:chExt cx="8127999" cy="752478"/>
          </a:xfrm>
        </p:grpSpPr>
        <p:sp>
          <p:nvSpPr>
            <p:cNvPr id="12" name="Rectangle 11"/>
            <p:cNvSpPr/>
            <p:nvPr/>
          </p:nvSpPr>
          <p:spPr>
            <a:xfrm rot="16200000">
              <a:off x="2671764" y="5465762"/>
              <a:ext cx="75247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3" name="Rectangle 12"/>
            <p:cNvSpPr/>
            <p:nvPr/>
          </p:nvSpPr>
          <p:spPr>
            <a:xfrm rot="16200000">
              <a:off x="4703763" y="5465761"/>
              <a:ext cx="752475"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Rectangle 13"/>
            <p:cNvSpPr/>
            <p:nvPr/>
          </p:nvSpPr>
          <p:spPr>
            <a:xfrm rot="16200000">
              <a:off x="6735762" y="5465761"/>
              <a:ext cx="752477"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7" name="Rectangle 16"/>
            <p:cNvSpPr/>
            <p:nvPr/>
          </p:nvSpPr>
          <p:spPr>
            <a:xfrm rot="16200000">
              <a:off x="6397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cxnSp>
        <p:nvCxnSpPr>
          <p:cNvPr id="35" name="Straight Connector 34"/>
          <p:cNvCxnSpPr/>
          <p:nvPr/>
        </p:nvCxnSpPr>
        <p:spPr>
          <a:xfrm flipH="1">
            <a:off x="6096001" y="4752582"/>
            <a:ext cx="3040824"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136825"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812748" y="2523745"/>
            <a:ext cx="8386431" cy="830997"/>
          </a:xfrm>
          <a:prstGeom prst="rect">
            <a:avLst/>
          </a:prstGeom>
          <a:noFill/>
        </p:spPr>
        <p:txBody>
          <a:bodyPr wrap="none" rtlCol="0">
            <a:spAutoFit/>
          </a:bodyPr>
          <a:lstStyle/>
          <a:p>
            <a:pPr algn="ctr" rtl="0"/>
            <a:r>
              <a:rPr lang="es-US" sz="4800" cap="all">
                <a:solidFill>
                  <a:schemeClr val="bg1"/>
                </a:solidFill>
              </a:rPr>
              <a:t>Barandas y tablas de capellada</a:t>
            </a:r>
          </a:p>
        </p:txBody>
      </p:sp>
      <p:sp>
        <p:nvSpPr>
          <p:cNvPr id="41" name="Rectangle 40"/>
          <p:cNvSpPr/>
          <p:nvPr/>
        </p:nvSpPr>
        <p:spPr>
          <a:xfrm>
            <a:off x="1625600" y="3303529"/>
            <a:ext cx="8781922" cy="446276"/>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Protección contra caídas y rodapiés</a:t>
            </a:r>
          </a:p>
        </p:txBody>
      </p:sp>
      <p:cxnSp>
        <p:nvCxnSpPr>
          <p:cNvPr id="42" name="Straight Connector 41"/>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D8F7686-A3E4-2244-971D-79FE55B53F28}"/>
              </a:ext>
            </a:extLst>
          </p:cNvPr>
          <p:cNvGrpSpPr/>
          <p:nvPr/>
        </p:nvGrpSpPr>
        <p:grpSpPr>
          <a:xfrm>
            <a:off x="8128001" y="5191121"/>
            <a:ext cx="2032000" cy="1666878"/>
            <a:chOff x="8128001" y="5191121"/>
            <a:chExt cx="2032000" cy="1666878"/>
          </a:xfrm>
        </p:grpSpPr>
        <p:sp>
          <p:nvSpPr>
            <p:cNvPr id="15" name="Rectangle 14"/>
            <p:cNvSpPr/>
            <p:nvPr/>
          </p:nvSpPr>
          <p:spPr>
            <a:xfrm rot="16200000">
              <a:off x="8310562" y="5008560"/>
              <a:ext cx="1666878"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5" name="TextBox 24"/>
            <p:cNvSpPr txBox="1"/>
            <p:nvPr/>
          </p:nvSpPr>
          <p:spPr>
            <a:xfrm>
              <a:off x="8892932" y="5600699"/>
              <a:ext cx="835269" cy="830997"/>
            </a:xfrm>
            <a:prstGeom prst="rect">
              <a:avLst/>
            </a:prstGeom>
            <a:noFill/>
          </p:spPr>
          <p:txBody>
            <a:bodyPr wrap="square" rtlCol="0">
              <a:spAutoFit/>
            </a:bodyPr>
            <a:lstStyle/>
            <a:p>
              <a:pPr rtl="0"/>
              <a:r>
                <a:rPr lang="es-US" sz="4800">
                  <a:solidFill>
                    <a:schemeClr val="bg1"/>
                  </a:solidFill>
                </a:rPr>
                <a:t>5</a:t>
              </a:r>
            </a:p>
          </p:txBody>
        </p:sp>
      </p:grpSp>
    </p:spTree>
    <p:extLst>
      <p:ext uri="{BB962C8B-B14F-4D97-AF65-F5344CB8AC3E}">
        <p14:creationId xmlns:p14="http://schemas.microsoft.com/office/powerpoint/2010/main" val="31293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3000"/>
                            </p:stCondLst>
                            <p:childTnLst>
                              <p:par>
                                <p:cTn id="32" presetID="16" presetClass="entr" presetSubtype="37"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outVertical)">
                                      <p:cBhvr>
                                        <p:cTn id="34" dur="500"/>
                                        <p:tgtEl>
                                          <p:spTgt spid="42"/>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arn(inVertical)">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p:bldP spid="4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ardrail_labeled.jpg"/>
          <p:cNvPicPr>
            <a:picLocks noChangeAspect="1"/>
          </p:cNvPicPr>
          <p:nvPr/>
        </p:nvPicPr>
        <p:blipFill>
          <a:blip r:embed="rId3"/>
          <a:stretch>
            <a:fillRect/>
          </a:stretch>
        </p:blipFill>
        <p:spPr>
          <a:xfrm>
            <a:off x="740664" y="865124"/>
            <a:ext cx="6519672" cy="5102352"/>
          </a:xfrm>
          <a:prstGeom prst="rect">
            <a:avLst/>
          </a:prstGeom>
        </p:spPr>
      </p:pic>
      <p:sp>
        <p:nvSpPr>
          <p:cNvPr id="3" name="TextBox 2"/>
          <p:cNvSpPr txBox="1"/>
          <p:nvPr/>
        </p:nvSpPr>
        <p:spPr>
          <a:xfrm>
            <a:off x="7973025" y="892954"/>
            <a:ext cx="3498073" cy="2308324"/>
          </a:xfrm>
          <a:prstGeom prst="rect">
            <a:avLst/>
          </a:prstGeom>
          <a:noFill/>
        </p:spPr>
        <p:txBody>
          <a:bodyPr wrap="none" rtlCol="0">
            <a:spAutoFit/>
          </a:bodyPr>
          <a:lstStyle/>
          <a:p>
            <a:pPr algn="ctr" rtl="0"/>
            <a:r>
              <a:rPr lang="es-US" sz="4800" cap="all" dirty="0">
                <a:solidFill>
                  <a:schemeClr val="tx2"/>
                </a:solidFill>
                <a:latin typeface="+mj-lt"/>
              </a:rPr>
              <a:t>Barandas</a:t>
            </a:r>
          </a:p>
          <a:p>
            <a:pPr algn="ctr" rtl="0"/>
            <a:r>
              <a:rPr lang="es-US" sz="4800" cap="all" dirty="0">
                <a:solidFill>
                  <a:schemeClr val="tx2"/>
                </a:solidFill>
                <a:latin typeface="+mj-lt"/>
              </a:rPr>
              <a:t>y</a:t>
            </a:r>
          </a:p>
          <a:p>
            <a:pPr algn="ctr"/>
            <a:r>
              <a:rPr lang="es-US" sz="4800" cap="all" dirty="0">
                <a:solidFill>
                  <a:srgbClr val="595959"/>
                </a:solidFill>
              </a:rPr>
              <a:t>rodapiés</a:t>
            </a:r>
            <a:endParaRPr lang="en-US" sz="4800" cap="all" dirty="0">
              <a:solidFill>
                <a:schemeClr val="tx2"/>
              </a:solidFill>
              <a:latin typeface="+mj-lt"/>
            </a:endParaRPr>
          </a:p>
        </p:txBody>
      </p:sp>
      <p:grpSp>
        <p:nvGrpSpPr>
          <p:cNvPr id="2" name="Group 9"/>
          <p:cNvGrpSpPr/>
          <p:nvPr/>
        </p:nvGrpSpPr>
        <p:grpSpPr>
          <a:xfrm>
            <a:off x="5943600" y="990600"/>
            <a:ext cx="1854200" cy="755651"/>
            <a:chOff x="5943600" y="990600"/>
            <a:chExt cx="1854200" cy="755651"/>
          </a:xfrm>
        </p:grpSpPr>
        <p:pic>
          <p:nvPicPr>
            <p:cNvPr id="5" name="Picture 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rot="19348732">
              <a:off x="5956299" y="1352551"/>
              <a:ext cx="711200" cy="393700"/>
            </a:xfrm>
            <a:prstGeom prst="rect">
              <a:avLst/>
            </a:prstGeom>
          </p:spPr>
        </p:pic>
        <p:pic>
          <p:nvPicPr>
            <p:cNvPr id="9" name="Picture 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stretch>
                  <a:fillRect/>
                </a:stretch>
              </p:blipFill>
            </mc:Choice>
            <mc:Fallback>
              <p:blipFill>
                <a:blip r:embed="rId7"/>
                <a:stretch>
                  <a:fillRect/>
                </a:stretch>
              </p:blipFill>
            </mc:Fallback>
          </mc:AlternateContent>
          <p:spPr>
            <a:xfrm>
              <a:off x="5943600" y="990600"/>
              <a:ext cx="1854200" cy="463550"/>
            </a:xfrm>
            <a:prstGeom prst="rect">
              <a:avLst/>
            </a:prstGeom>
          </p:spPr>
        </p:pic>
      </p:grpSp>
      <p:grpSp>
        <p:nvGrpSpPr>
          <p:cNvPr id="10" name="Group 11"/>
          <p:cNvGrpSpPr/>
          <p:nvPr/>
        </p:nvGrpSpPr>
        <p:grpSpPr>
          <a:xfrm>
            <a:off x="5029200" y="2667000"/>
            <a:ext cx="2425700" cy="469900"/>
            <a:chOff x="5029200" y="2667000"/>
            <a:chExt cx="2425700" cy="469900"/>
          </a:xfrm>
        </p:grpSpPr>
        <p:pic>
          <p:nvPicPr>
            <p:cNvPr id="6" name="Picture 5"/>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5029200" y="2736850"/>
              <a:ext cx="711200" cy="393700"/>
            </a:xfrm>
            <a:prstGeom prst="rect">
              <a:avLst/>
            </a:prstGeom>
          </p:spPr>
        </p:pic>
        <p:pic>
          <p:nvPicPr>
            <p:cNvPr id="11" name="Picture 10"/>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stretch>
                  <a:fillRect/>
                </a:stretch>
              </p:blipFill>
            </mc:Choice>
            <mc:Fallback>
              <p:blipFill>
                <a:blip r:embed="rId9"/>
                <a:stretch>
                  <a:fillRect/>
                </a:stretch>
              </p:blipFill>
            </mc:Fallback>
          </mc:AlternateContent>
          <p:spPr>
            <a:xfrm>
              <a:off x="5575300" y="2667000"/>
              <a:ext cx="1879600" cy="469900"/>
            </a:xfrm>
            <a:prstGeom prst="rect">
              <a:avLst/>
            </a:prstGeom>
          </p:spPr>
        </p:pic>
      </p:grpSp>
      <p:grpSp>
        <p:nvGrpSpPr>
          <p:cNvPr id="12" name="Group 13"/>
          <p:cNvGrpSpPr/>
          <p:nvPr/>
        </p:nvGrpSpPr>
        <p:grpSpPr>
          <a:xfrm>
            <a:off x="2616200" y="2241550"/>
            <a:ext cx="2247900" cy="488950"/>
            <a:chOff x="2616200" y="2241550"/>
            <a:chExt cx="2247900" cy="488950"/>
          </a:xfrm>
        </p:grpSpPr>
        <p:pic>
          <p:nvPicPr>
            <p:cNvPr id="7" name="Picture 6"/>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2616200" y="2241550"/>
              <a:ext cx="711200" cy="393700"/>
            </a:xfrm>
            <a:prstGeom prst="rect">
              <a:avLst/>
            </a:prstGeom>
          </p:spPr>
        </p:pic>
        <p:pic>
          <p:nvPicPr>
            <p:cNvPr id="13" name="Picture 12"/>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0"/>
                <a:stretch>
                  <a:fillRect/>
                </a:stretch>
              </p:blipFill>
            </mc:Choice>
            <mc:Fallback>
              <p:blipFill>
                <a:blip r:embed="rId11"/>
                <a:stretch>
                  <a:fillRect/>
                </a:stretch>
              </p:blipFill>
            </mc:Fallback>
          </mc:AlternateContent>
          <p:spPr>
            <a:xfrm>
              <a:off x="3187700" y="2311400"/>
              <a:ext cx="1676400" cy="419100"/>
            </a:xfrm>
            <a:prstGeom prst="rect">
              <a:avLst/>
            </a:prstGeom>
          </p:spPr>
        </p:pic>
      </p:grpSp>
      <p:grpSp>
        <p:nvGrpSpPr>
          <p:cNvPr id="14" name="Group 15"/>
          <p:cNvGrpSpPr/>
          <p:nvPr/>
        </p:nvGrpSpPr>
        <p:grpSpPr>
          <a:xfrm>
            <a:off x="6934200" y="4114800"/>
            <a:ext cx="2413000" cy="466335"/>
            <a:chOff x="6934200" y="4114800"/>
            <a:chExt cx="2413000" cy="466335"/>
          </a:xfrm>
        </p:grpSpPr>
        <p:pic>
          <p:nvPicPr>
            <p:cNvPr id="8" name="Picture 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934200" y="4121150"/>
              <a:ext cx="711200" cy="393700"/>
            </a:xfrm>
            <a:prstGeom prst="rect">
              <a:avLst/>
            </a:prstGeom>
          </p:spPr>
        </p:pic>
        <p:pic>
          <p:nvPicPr>
            <p:cNvPr id="15" name="Picture 14"/>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2"/>
                <a:stretch>
                  <a:fillRect/>
                </a:stretch>
              </p:blipFill>
            </mc:Choice>
            <mc:Fallback>
              <p:blipFill>
                <a:blip r:embed="rId13"/>
                <a:stretch>
                  <a:fillRect/>
                </a:stretch>
              </p:blipFill>
            </mc:Fallback>
          </mc:AlternateContent>
          <p:spPr>
            <a:xfrm>
              <a:off x="7448550" y="4114800"/>
              <a:ext cx="1898650" cy="466335"/>
            </a:xfrm>
            <a:prstGeom prst="rect">
              <a:avLst/>
            </a:prstGeom>
          </p:spPr>
        </p:pic>
      </p:grpSp>
      <p:pic>
        <p:nvPicPr>
          <p:cNvPr id="16" name="Picture 15"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4">
                <a:alphaModFix amt="50000"/>
              </a:blip>
              <a:stretch>
                <a:fillRect/>
              </a:stretch>
            </p:blipFill>
          </mc:Choice>
          <mc:Fallback>
            <p:blipFill>
              <a:blip r:embed="rId15">
                <a:alphaModFix amt="50000"/>
              </a:blip>
              <a:stretch>
                <a:fillRect/>
              </a:stretch>
            </p:blipFill>
          </mc:Fallback>
        </mc:AlternateContent>
        <p:spPr>
          <a:xfrm>
            <a:off x="261411" y="6386468"/>
            <a:ext cx="2557731" cy="263197"/>
          </a:xfrm>
          <a:prstGeom prst="rect">
            <a:avLst/>
          </a:prstGeom>
          <a:noFill/>
          <a:ln w="12700" cmpd="sng">
            <a:noFill/>
          </a:ln>
        </p:spPr>
      </p:pic>
      <p:cxnSp>
        <p:nvCxnSpPr>
          <p:cNvPr id="17" name="Straight Connector 16"/>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8" name="Imagen 18">
            <a:extLst>
              <a:ext uri="{FF2B5EF4-FFF2-40B4-BE49-F238E27FC236}">
                <a16:creationId xmlns:a16="http://schemas.microsoft.com/office/drawing/2014/main" id="{8BAA5339-0325-4A07-9D45-C32BC6F8FFB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85484" y="859859"/>
            <a:ext cx="2045945" cy="435864"/>
          </a:xfrm>
          <a:prstGeom prst="rect">
            <a:avLst/>
          </a:prstGeom>
        </p:spPr>
      </p:pic>
      <p:pic>
        <p:nvPicPr>
          <p:cNvPr id="19" name="Imagen 20">
            <a:extLst>
              <a:ext uri="{FF2B5EF4-FFF2-40B4-BE49-F238E27FC236}">
                <a16:creationId xmlns:a16="http://schemas.microsoft.com/office/drawing/2014/main" id="{1AFD5FDE-4881-42AE-BE22-805611EAD40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 r="21255" b="-7808"/>
          <a:stretch/>
        </p:blipFill>
        <p:spPr>
          <a:xfrm>
            <a:off x="5698498" y="2600715"/>
            <a:ext cx="1235702" cy="469899"/>
          </a:xfrm>
          <a:prstGeom prst="rect">
            <a:avLst/>
          </a:prstGeom>
        </p:spPr>
      </p:pic>
      <p:pic>
        <p:nvPicPr>
          <p:cNvPr id="20" name="Imagen 22">
            <a:extLst>
              <a:ext uri="{FF2B5EF4-FFF2-40B4-BE49-F238E27FC236}">
                <a16:creationId xmlns:a16="http://schemas.microsoft.com/office/drawing/2014/main" id="{6590B201-8D35-4002-9805-69BA1A9762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70326" y="2378784"/>
            <a:ext cx="791472" cy="298629"/>
          </a:xfrm>
          <a:prstGeom prst="rect">
            <a:avLst/>
          </a:prstGeom>
        </p:spPr>
      </p:pic>
      <p:grpSp>
        <p:nvGrpSpPr>
          <p:cNvPr id="23" name="Group 22">
            <a:extLst>
              <a:ext uri="{FF2B5EF4-FFF2-40B4-BE49-F238E27FC236}">
                <a16:creationId xmlns:a16="http://schemas.microsoft.com/office/drawing/2014/main" id="{D6B9C150-B2F3-3241-AD1A-48C0A3329D62}"/>
              </a:ext>
            </a:extLst>
          </p:cNvPr>
          <p:cNvGrpSpPr/>
          <p:nvPr/>
        </p:nvGrpSpPr>
        <p:grpSpPr>
          <a:xfrm>
            <a:off x="7645400" y="4114800"/>
            <a:ext cx="1898650" cy="451100"/>
            <a:chOff x="7645400" y="4114800"/>
            <a:chExt cx="1898650" cy="451100"/>
          </a:xfrm>
        </p:grpSpPr>
        <p:pic>
          <p:nvPicPr>
            <p:cNvPr id="21" name="Imagen 24">
              <a:extLst>
                <a:ext uri="{FF2B5EF4-FFF2-40B4-BE49-F238E27FC236}">
                  <a16:creationId xmlns:a16="http://schemas.microsoft.com/office/drawing/2014/main" id="{E7658875-C138-4986-80B2-2BEB1CAC5F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5400" y="4114800"/>
              <a:ext cx="1892808" cy="435864"/>
            </a:xfrm>
            <a:prstGeom prst="rect">
              <a:avLst/>
            </a:prstGeom>
          </p:spPr>
        </p:pic>
        <p:sp>
          <p:nvSpPr>
            <p:cNvPr id="22" name="TextBox 21">
              <a:extLst>
                <a:ext uri="{FF2B5EF4-FFF2-40B4-BE49-F238E27FC236}">
                  <a16:creationId xmlns:a16="http://schemas.microsoft.com/office/drawing/2014/main" id="{2EFB18A7-0795-7240-B7E5-DD8720915056}"/>
                </a:ext>
              </a:extLst>
            </p:cNvPr>
            <p:cNvSpPr txBox="1"/>
            <p:nvPr/>
          </p:nvSpPr>
          <p:spPr>
            <a:xfrm>
              <a:off x="7654036" y="4196568"/>
              <a:ext cx="1890014" cy="369332"/>
            </a:xfrm>
            <a:prstGeom prst="rect">
              <a:avLst/>
            </a:prstGeom>
            <a:solidFill>
              <a:schemeClr val="bg1"/>
            </a:solidFill>
          </p:spPr>
          <p:txBody>
            <a:bodyPr wrap="square" rtlCol="0">
              <a:spAutoFit/>
            </a:bodyPr>
            <a:lstStyle/>
            <a:p>
              <a:r>
                <a:rPr lang="es-US" cap="all" dirty="0">
                  <a:solidFill>
                    <a:srgbClr val="595959"/>
                  </a:solidFill>
                  <a:latin typeface="Chalkboard" panose="03050602040202020205" pitchFamily="66" charset="77"/>
                </a:rPr>
                <a:t>rodapiés</a:t>
              </a:r>
              <a:endParaRPr lang="en-US" dirty="0">
                <a:latin typeface="Chalkboard" panose="03050602040202020205" pitchFamily="66" charset="77"/>
              </a:endParaRPr>
            </a:p>
          </p:txBody>
        </p:sp>
      </p:grpSp>
    </p:spTree>
    <p:extLst>
      <p:ext uri="{BB962C8B-B14F-4D97-AF65-F5344CB8AC3E}">
        <p14:creationId xmlns:p14="http://schemas.microsoft.com/office/powerpoint/2010/main" val="11532937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11200" y="649534"/>
            <a:ext cx="4902200" cy="4176603"/>
          </a:xfrm>
          <a:prstGeom prst="rect">
            <a:avLst/>
          </a:prstGeom>
        </p:spPr>
      </p:pic>
      <p:sp>
        <p:nvSpPr>
          <p:cNvPr id="4" name="TextBox 3"/>
          <p:cNvSpPr txBox="1"/>
          <p:nvPr/>
        </p:nvSpPr>
        <p:spPr>
          <a:xfrm>
            <a:off x="7112000" y="5010109"/>
            <a:ext cx="3873500" cy="1015663"/>
          </a:xfrm>
          <a:prstGeom prst="rect">
            <a:avLst/>
          </a:prstGeom>
          <a:noFill/>
        </p:spPr>
        <p:txBody>
          <a:bodyPr wrap="square" rtlCol="0">
            <a:spAutoFit/>
          </a:bodyPr>
          <a:lstStyle/>
          <a:p>
            <a:pPr rtl="0"/>
            <a:r>
              <a:rPr lang="es-US" sz="2000" dirty="0">
                <a:solidFill>
                  <a:srgbClr val="595959"/>
                </a:solidFill>
              </a:rPr>
              <a:t>Las puertas de las barandillas deben oscilar hacia ADENTRO de la plataforma.</a:t>
            </a:r>
          </a:p>
        </p:txBody>
      </p:sp>
      <p:pic>
        <p:nvPicPr>
          <p:cNvPr id="5" name="Picture 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6900" y="4838700"/>
            <a:ext cx="5207000" cy="1323439"/>
          </a:xfrm>
          <a:prstGeom prst="rect">
            <a:avLst/>
          </a:prstGeom>
          <a:noFill/>
        </p:spPr>
        <p:txBody>
          <a:bodyPr wrap="square" rtlCol="0">
            <a:spAutoFit/>
          </a:bodyPr>
          <a:lstStyle/>
          <a:p>
            <a:pPr rtl="0"/>
            <a:r>
              <a:rPr lang="es-US" sz="2000" dirty="0">
                <a:solidFill>
                  <a:srgbClr val="595959"/>
                </a:solidFill>
              </a:rPr>
              <a:t>Las barandas se deben utilizar en plataformas de trabajo de más de </a:t>
            </a:r>
            <a:br>
              <a:rPr lang="es-US" sz="2000" dirty="0">
                <a:solidFill>
                  <a:srgbClr val="595959"/>
                </a:solidFill>
              </a:rPr>
            </a:br>
            <a:r>
              <a:rPr lang="es-US" sz="2000" dirty="0">
                <a:solidFill>
                  <a:srgbClr val="595959"/>
                </a:solidFill>
              </a:rPr>
              <a:t>10 pies (3 m) de altura (o de acuerdo con las normas locales)</a:t>
            </a:r>
          </a:p>
        </p:txBody>
      </p:sp>
      <p:pic>
        <p:nvPicPr>
          <p:cNvPr id="9" name="Picture 8">
            <a:extLst>
              <a:ext uri="{FF2B5EF4-FFF2-40B4-BE49-F238E27FC236}">
                <a16:creationId xmlns:a16="http://schemas.microsoft.com/office/drawing/2014/main" id="{1265FC46-01B0-2748-AB55-97F62CED19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0600" y="618254"/>
            <a:ext cx="2794000" cy="4200908"/>
          </a:xfrm>
          <a:prstGeom prst="rect">
            <a:avLst/>
          </a:prstGeom>
        </p:spPr>
      </p:pic>
      <p:sp>
        <p:nvSpPr>
          <p:cNvPr id="15" name="Arc 14">
            <a:extLst>
              <a:ext uri="{FF2B5EF4-FFF2-40B4-BE49-F238E27FC236}">
                <a16:creationId xmlns:a16="http://schemas.microsoft.com/office/drawing/2014/main" id="{FED23E99-0444-FA4D-AE8F-2B9B35A5A1E4}"/>
              </a:ext>
            </a:extLst>
          </p:cNvPr>
          <p:cNvSpPr/>
          <p:nvPr/>
        </p:nvSpPr>
        <p:spPr>
          <a:xfrm flipV="1">
            <a:off x="7226300" y="3416300"/>
            <a:ext cx="1155700" cy="381000"/>
          </a:xfrm>
          <a:prstGeom prst="arc">
            <a:avLst>
              <a:gd name="adj1" fmla="val 13428256"/>
              <a:gd name="adj2" fmla="val 0"/>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381000"/>
            <a:ext cx="11125200" cy="707886"/>
          </a:xfrm>
          <a:prstGeom prst="rect">
            <a:avLst/>
          </a:prstGeom>
          <a:noFill/>
        </p:spPr>
        <p:txBody>
          <a:bodyPr wrap="square" rtlCol="0">
            <a:spAutoFit/>
          </a:bodyPr>
          <a:lstStyle/>
          <a:p>
            <a:pPr rtl="0"/>
            <a:r>
              <a:rPr lang="es-US" sz="4000">
                <a:solidFill>
                  <a:schemeClr val="tx2"/>
                </a:solidFill>
              </a:rPr>
              <a:t>CRUCETAS COMO PARTE DEL BARANDAL</a:t>
            </a:r>
          </a:p>
        </p:txBody>
      </p:sp>
      <p:sp>
        <p:nvSpPr>
          <p:cNvPr id="5" name="Rectangle 4"/>
          <p:cNvSpPr/>
          <p:nvPr/>
        </p:nvSpPr>
        <p:spPr>
          <a:xfrm>
            <a:off x="2768600" y="3416300"/>
            <a:ext cx="1612900" cy="91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 name="Rectangle 5"/>
          <p:cNvSpPr/>
          <p:nvPr/>
        </p:nvSpPr>
        <p:spPr>
          <a:xfrm>
            <a:off x="8166100" y="3568700"/>
            <a:ext cx="1422400" cy="774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7" name="Picture 6">
            <a:extLst>
              <a:ext uri="{FF2B5EF4-FFF2-40B4-BE49-F238E27FC236}">
                <a16:creationId xmlns:a16="http://schemas.microsoft.com/office/drawing/2014/main" id="{55B508EA-2B11-F94B-9DA8-7320DDDB2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0915" y="1917700"/>
            <a:ext cx="9283583" cy="3797300"/>
          </a:xfrm>
          <a:prstGeom prst="rect">
            <a:avLst/>
          </a:prstGeom>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0088966" y="4572000"/>
            <a:ext cx="2167379" cy="2301711"/>
            <a:chOff x="10088966" y="4572000"/>
            <a:chExt cx="2167379" cy="2301711"/>
          </a:xfrm>
        </p:grpSpPr>
        <p:sp>
          <p:nvSpPr>
            <p:cNvPr id="100" name="Rectangle 99"/>
            <p:cNvSpPr/>
            <p:nvPr/>
          </p:nvSpPr>
          <p:spPr>
            <a:xfrm>
              <a:off x="10158000" y="4572000"/>
              <a:ext cx="2034000" cy="228600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sp>
          <p:nvSpPr>
            <p:cNvPr id="72" name="Freeform 13"/>
            <p:cNvSpPr>
              <a:spLocks noEditPoints="1"/>
            </p:cNvSpPr>
            <p:nvPr/>
          </p:nvSpPr>
          <p:spPr bwMode="auto">
            <a:xfrm>
              <a:off x="10843408" y="4902200"/>
              <a:ext cx="624692" cy="637943"/>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nvGrpSpPr>
            <p:cNvPr id="7" name="Group 6"/>
            <p:cNvGrpSpPr/>
            <p:nvPr/>
          </p:nvGrpSpPr>
          <p:grpSpPr>
            <a:xfrm>
              <a:off x="10088966" y="5613341"/>
              <a:ext cx="2167379" cy="1260370"/>
              <a:chOff x="10088966" y="5613341"/>
              <a:chExt cx="2167379" cy="1260370"/>
            </a:xfrm>
          </p:grpSpPr>
          <p:sp>
            <p:nvSpPr>
              <p:cNvPr id="63" name="TextBox 62"/>
              <p:cNvSpPr txBox="1"/>
              <p:nvPr/>
            </p:nvSpPr>
            <p:spPr>
              <a:xfrm>
                <a:off x="10135926" y="5613341"/>
                <a:ext cx="1947969" cy="384721"/>
              </a:xfrm>
              <a:prstGeom prst="rect">
                <a:avLst/>
              </a:prstGeom>
              <a:noFill/>
            </p:spPr>
            <p:txBody>
              <a:bodyPr wrap="none" rtlCol="0">
                <a:spAutoFit/>
              </a:bodyPr>
              <a:lstStyle/>
              <a:p>
                <a:pPr algn="ctr" rtl="0"/>
                <a:r>
                  <a:rPr lang="es-US" sz="1900" cap="all" dirty="0">
                    <a:solidFill>
                      <a:schemeClr val="bg1"/>
                    </a:solidFill>
                    <a:latin typeface="+mj-lt"/>
                  </a:rPr>
                  <a:t>Comentarios</a:t>
                </a:r>
              </a:p>
            </p:txBody>
          </p:sp>
          <p:sp>
            <p:nvSpPr>
              <p:cNvPr id="90" name="Rectangle 89"/>
              <p:cNvSpPr/>
              <p:nvPr/>
            </p:nvSpPr>
            <p:spPr>
              <a:xfrm>
                <a:off x="10088966" y="5950381"/>
                <a:ext cx="2167379" cy="923330"/>
              </a:xfrm>
              <a:prstGeom prst="rect">
                <a:avLst/>
              </a:prstGeom>
            </p:spPr>
            <p:txBody>
              <a:bodyPr wrap="square" rtlCol="0">
                <a:spAutoFit/>
              </a:bodyPr>
              <a:lstStyle/>
              <a:p>
                <a:pPr algn="ctr" rtl="0"/>
                <a:r>
                  <a:rPr lang="es-US" sz="1350" spc="-20" dirty="0">
                    <a:solidFill>
                      <a:schemeClr val="bg1"/>
                    </a:solidFill>
                  </a:rPr>
                  <a:t>Ofrezca una retroalimentación sincera en la evaluación de su curso.</a:t>
                </a:r>
              </a:p>
            </p:txBody>
          </p:sp>
        </p:grpSp>
      </p:grpSp>
      <p:grpSp>
        <p:nvGrpSpPr>
          <p:cNvPr id="126" name="Group 125"/>
          <p:cNvGrpSpPr/>
          <p:nvPr/>
        </p:nvGrpSpPr>
        <p:grpSpPr>
          <a:xfrm>
            <a:off x="-151769" y="2286000"/>
            <a:ext cx="2185769" cy="2286000"/>
            <a:chOff x="-151769" y="2286000"/>
            <a:chExt cx="2185769" cy="2286000"/>
          </a:xfrm>
        </p:grpSpPr>
        <p:grpSp>
          <p:nvGrpSpPr>
            <p:cNvPr id="89" name="Group 88"/>
            <p:cNvGrpSpPr/>
            <p:nvPr/>
          </p:nvGrpSpPr>
          <p:grpSpPr>
            <a:xfrm>
              <a:off x="-151769" y="2286000"/>
              <a:ext cx="2185769" cy="2286000"/>
              <a:chOff x="-151769" y="4572000"/>
              <a:chExt cx="2185769" cy="2286000"/>
            </a:xfrm>
          </p:grpSpPr>
          <p:sp>
            <p:nvSpPr>
              <p:cNvPr id="93" name="Rectangle 92"/>
              <p:cNvSpPr/>
              <p:nvPr/>
            </p:nvSpPr>
            <p:spPr>
              <a:xfrm>
                <a:off x="0" y="4572000"/>
                <a:ext cx="2034000" cy="2286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2" name="Group 1"/>
              <p:cNvGrpSpPr/>
              <p:nvPr/>
            </p:nvGrpSpPr>
            <p:grpSpPr>
              <a:xfrm>
                <a:off x="-151769" y="5486663"/>
                <a:ext cx="2167379" cy="1166862"/>
                <a:chOff x="-151769" y="5486663"/>
                <a:chExt cx="2167379" cy="1166862"/>
              </a:xfrm>
            </p:grpSpPr>
            <p:sp>
              <p:nvSpPr>
                <p:cNvPr id="142" name="TextBox 141"/>
                <p:cNvSpPr txBox="1"/>
                <p:nvPr/>
              </p:nvSpPr>
              <p:spPr>
                <a:xfrm>
                  <a:off x="222536" y="5486663"/>
                  <a:ext cx="1469573" cy="477054"/>
                </a:xfrm>
                <a:prstGeom prst="rect">
                  <a:avLst/>
                </a:prstGeom>
                <a:noFill/>
              </p:spPr>
              <p:txBody>
                <a:bodyPr wrap="none" rtlCol="0">
                  <a:spAutoFit/>
                </a:bodyPr>
                <a:lstStyle/>
                <a:p>
                  <a:pPr algn="ctr" rtl="0"/>
                  <a:r>
                    <a:rPr lang="es-US" sz="2400" cap="all">
                      <a:solidFill>
                        <a:schemeClr val="bg1"/>
                      </a:solidFill>
                      <a:latin typeface="+mj-lt"/>
                    </a:rPr>
                    <a:t>Respeto</a:t>
                  </a:r>
                </a:p>
              </p:txBody>
            </p:sp>
            <p:sp>
              <p:nvSpPr>
                <p:cNvPr id="143" name="Rectangle 142"/>
                <p:cNvSpPr/>
                <p:nvPr/>
              </p:nvSpPr>
              <p:spPr>
                <a:xfrm>
                  <a:off x="-151769" y="5868695"/>
                  <a:ext cx="2167379" cy="784830"/>
                </a:xfrm>
                <a:prstGeom prst="rect">
                  <a:avLst/>
                </a:prstGeom>
              </p:spPr>
              <p:txBody>
                <a:bodyPr wrap="square" rtlCol="0">
                  <a:spAutoFit/>
                </a:bodyPr>
                <a:lstStyle/>
                <a:p>
                  <a:pPr algn="ctr" rtl="0"/>
                  <a:r>
                    <a:rPr lang="es-US" sz="1500" dirty="0">
                      <a:solidFill>
                        <a:schemeClr val="bg1"/>
                      </a:solidFill>
                    </a:rPr>
                    <a:t>Respete </a:t>
                  </a:r>
                </a:p>
                <a:p>
                  <a:pPr algn="ctr" rtl="0"/>
                  <a:r>
                    <a:rPr lang="es-US" sz="1500" dirty="0">
                      <a:solidFill>
                        <a:schemeClr val="bg1"/>
                      </a:solidFill>
                    </a:rPr>
                    <a:t>a todas las </a:t>
                  </a:r>
                  <a:br>
                    <a:rPr lang="es-US" sz="1500" dirty="0">
                      <a:solidFill>
                        <a:schemeClr val="bg1"/>
                      </a:solidFill>
                    </a:rPr>
                  </a:br>
                  <a:r>
                    <a:rPr lang="es-US" sz="1500" dirty="0">
                      <a:solidFill>
                        <a:schemeClr val="bg1"/>
                      </a:solidFill>
                    </a:rPr>
                    <a:t>personas.</a:t>
                  </a:r>
                </a:p>
              </p:txBody>
            </p:sp>
          </p:grpSp>
        </p:grpSp>
        <p:grpSp>
          <p:nvGrpSpPr>
            <p:cNvPr id="74" name="Group 73"/>
            <p:cNvGrpSpPr/>
            <p:nvPr/>
          </p:nvGrpSpPr>
          <p:grpSpPr>
            <a:xfrm>
              <a:off x="622300" y="2489200"/>
              <a:ext cx="635000" cy="622299"/>
              <a:chOff x="1822450" y="3713163"/>
              <a:chExt cx="366713" cy="366713"/>
            </a:xfrm>
          </p:grpSpPr>
          <p:sp>
            <p:nvSpPr>
              <p:cNvPr id="75" name="Freeform 118"/>
              <p:cNvSpPr>
                <a:spLocks noEditPoints="1"/>
              </p:cNvSpPr>
              <p:nvPr/>
            </p:nvSpPr>
            <p:spPr bwMode="auto">
              <a:xfrm>
                <a:off x="1822450" y="3713163"/>
                <a:ext cx="366713" cy="36671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60 h 64"/>
                  <a:gd name="T12" fmla="*/ 4 w 64"/>
                  <a:gd name="T13" fmla="*/ 32 h 64"/>
                  <a:gd name="T14" fmla="*/ 32 w 64"/>
                  <a:gd name="T15" fmla="*/ 4 h 64"/>
                  <a:gd name="T16" fmla="*/ 60 w 64"/>
                  <a:gd name="T17" fmla="*/ 32 h 64"/>
                  <a:gd name="T18" fmla="*/ 32 w 64"/>
                  <a:gd name="T1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6" name="Freeform 119"/>
              <p:cNvSpPr>
                <a:spLocks/>
              </p:cNvSpPr>
              <p:nvPr/>
            </p:nvSpPr>
            <p:spPr bwMode="auto">
              <a:xfrm>
                <a:off x="1890713" y="3919538"/>
                <a:ext cx="230188" cy="69850"/>
              </a:xfrm>
              <a:custGeom>
                <a:avLst/>
                <a:gdLst>
                  <a:gd name="T0" fmla="*/ 40 w 40"/>
                  <a:gd name="T1" fmla="*/ 0 h 12"/>
                  <a:gd name="T2" fmla="*/ 20 w 40"/>
                  <a:gd name="T3" fmla="*/ 8 h 12"/>
                  <a:gd name="T4" fmla="*/ 0 w 40"/>
                  <a:gd name="T5" fmla="*/ 0 h 12"/>
                  <a:gd name="T6" fmla="*/ 0 w 40"/>
                  <a:gd name="T7" fmla="*/ 0 h 12"/>
                  <a:gd name="T8" fmla="*/ 2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35" y="5"/>
                      <a:pt x="28" y="8"/>
                      <a:pt x="20" y="8"/>
                    </a:cubicBezTo>
                    <a:cubicBezTo>
                      <a:pt x="12" y="8"/>
                      <a:pt x="5" y="5"/>
                      <a:pt x="0" y="0"/>
                    </a:cubicBezTo>
                    <a:cubicBezTo>
                      <a:pt x="0" y="0"/>
                      <a:pt x="0" y="0"/>
                      <a:pt x="0" y="0"/>
                    </a:cubicBezTo>
                    <a:cubicBezTo>
                      <a:pt x="6" y="7"/>
                      <a:pt x="10" y="12"/>
                      <a:pt x="20" y="12"/>
                    </a:cubicBezTo>
                    <a:cubicBezTo>
                      <a:pt x="30" y="12"/>
                      <a:pt x="34" y="7"/>
                      <a:pt x="40" y="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77" name="Oval 120"/>
              <p:cNvSpPr>
                <a:spLocks noChangeArrowheads="1"/>
              </p:cNvSpPr>
              <p:nvPr/>
            </p:nvSpPr>
            <p:spPr bwMode="auto">
              <a:xfrm>
                <a:off x="1936750" y="3805238"/>
                <a:ext cx="46038" cy="6826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81" name="Oval 121"/>
              <p:cNvSpPr>
                <a:spLocks noChangeArrowheads="1"/>
              </p:cNvSpPr>
              <p:nvPr/>
            </p:nvSpPr>
            <p:spPr bwMode="auto">
              <a:xfrm>
                <a:off x="2028825" y="3805238"/>
                <a:ext cx="46038" cy="68263"/>
              </a:xfrm>
              <a:prstGeom prst="ellipse">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grpSp>
        <p:nvGrpSpPr>
          <p:cNvPr id="133" name="Group 132"/>
          <p:cNvGrpSpPr/>
          <p:nvPr/>
        </p:nvGrpSpPr>
        <p:grpSpPr>
          <a:xfrm>
            <a:off x="4024270" y="2286537"/>
            <a:ext cx="2167379" cy="2301238"/>
            <a:chOff x="3986170" y="2311937"/>
            <a:chExt cx="2167379" cy="2301238"/>
          </a:xfrm>
        </p:grpSpPr>
        <p:sp>
          <p:nvSpPr>
            <p:cNvPr id="96" name="Rectangle 95"/>
            <p:cNvSpPr/>
            <p:nvPr/>
          </p:nvSpPr>
          <p:spPr>
            <a:xfrm>
              <a:off x="4035350" y="2311937"/>
              <a:ext cx="2078494" cy="2286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4" name="Group 3"/>
            <p:cNvGrpSpPr/>
            <p:nvPr/>
          </p:nvGrpSpPr>
          <p:grpSpPr>
            <a:xfrm>
              <a:off x="3986170" y="3228180"/>
              <a:ext cx="2167379" cy="1384995"/>
              <a:chOff x="4000987" y="3200663"/>
              <a:chExt cx="2167379" cy="1384995"/>
            </a:xfrm>
          </p:grpSpPr>
          <p:sp>
            <p:nvSpPr>
              <p:cNvPr id="138" name="TextBox 137"/>
              <p:cNvSpPr txBox="1"/>
              <p:nvPr/>
            </p:nvSpPr>
            <p:spPr>
              <a:xfrm>
                <a:off x="4668116" y="3200663"/>
                <a:ext cx="833131" cy="461665"/>
              </a:xfrm>
              <a:prstGeom prst="rect">
                <a:avLst/>
              </a:prstGeom>
              <a:noFill/>
            </p:spPr>
            <p:txBody>
              <a:bodyPr wrap="none" rtlCol="0">
                <a:spAutoFit/>
              </a:bodyPr>
              <a:lstStyle/>
              <a:p>
                <a:pPr algn="ctr" rtl="0"/>
                <a:r>
                  <a:rPr lang="es-US" sz="2400" cap="all">
                    <a:solidFill>
                      <a:schemeClr val="bg1"/>
                    </a:solidFill>
                    <a:latin typeface="+mj-lt"/>
                  </a:rPr>
                  <a:t>Hora</a:t>
                </a:r>
              </a:p>
            </p:txBody>
          </p:sp>
          <p:sp>
            <p:nvSpPr>
              <p:cNvPr id="139" name="Rectangle 138"/>
              <p:cNvSpPr/>
              <p:nvPr/>
            </p:nvSpPr>
            <p:spPr>
              <a:xfrm>
                <a:off x="4000987" y="3569995"/>
                <a:ext cx="2167379" cy="1015663"/>
              </a:xfrm>
              <a:prstGeom prst="rect">
                <a:avLst/>
              </a:prstGeom>
            </p:spPr>
            <p:txBody>
              <a:bodyPr wrap="square" rtlCol="0">
                <a:spAutoFit/>
              </a:bodyPr>
              <a:lstStyle/>
              <a:p>
                <a:pPr algn="ctr" rtl="0"/>
                <a:r>
                  <a:rPr lang="es-US" sz="1500" dirty="0">
                    <a:solidFill>
                      <a:schemeClr val="bg1"/>
                    </a:solidFill>
                  </a:rPr>
                  <a:t>Realice comentarios breves. Regrese de los descansos a tiempo.</a:t>
                </a:r>
              </a:p>
            </p:txBody>
          </p:sp>
        </p:grpSp>
        <p:grpSp>
          <p:nvGrpSpPr>
            <p:cNvPr id="88" name="Group 87"/>
            <p:cNvGrpSpPr/>
            <p:nvPr/>
          </p:nvGrpSpPr>
          <p:grpSpPr>
            <a:xfrm>
              <a:off x="4823089" y="2460096"/>
              <a:ext cx="536311" cy="753004"/>
              <a:chOff x="8137525" y="1941513"/>
              <a:chExt cx="331787" cy="482600"/>
            </a:xfrm>
            <a:solidFill>
              <a:schemeClr val="bg1"/>
            </a:solidFill>
          </p:grpSpPr>
          <p:sp>
            <p:nvSpPr>
              <p:cNvPr id="95" name="Oval 61"/>
              <p:cNvSpPr>
                <a:spLocks noChangeArrowheads="1"/>
              </p:cNvSpPr>
              <p:nvPr/>
            </p:nvSpPr>
            <p:spPr bwMode="auto">
              <a:xfrm>
                <a:off x="8272463" y="2078038"/>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97" name="Oval 62"/>
              <p:cNvSpPr>
                <a:spLocks noChangeArrowheads="1"/>
              </p:cNvSpPr>
              <p:nvPr/>
            </p:nvSpPr>
            <p:spPr bwMode="auto">
              <a:xfrm>
                <a:off x="8272463" y="2259013"/>
                <a:ext cx="30162"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1" name="Oval 63"/>
              <p:cNvSpPr>
                <a:spLocks noChangeArrowheads="1"/>
              </p:cNvSpPr>
              <p:nvPr/>
            </p:nvSpPr>
            <p:spPr bwMode="auto">
              <a:xfrm>
                <a:off x="8183563"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2" name="Oval 64"/>
              <p:cNvSpPr>
                <a:spLocks noChangeArrowheads="1"/>
              </p:cNvSpPr>
              <p:nvPr/>
            </p:nvSpPr>
            <p:spPr bwMode="auto">
              <a:xfrm>
                <a:off x="8362950"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3" name="Freeform 65"/>
              <p:cNvSpPr>
                <a:spLocks/>
              </p:cNvSpPr>
              <p:nvPr/>
            </p:nvSpPr>
            <p:spPr bwMode="auto">
              <a:xfrm>
                <a:off x="8208963"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4" name="Freeform 66"/>
              <p:cNvSpPr>
                <a:spLocks/>
              </p:cNvSpPr>
              <p:nvPr/>
            </p:nvSpPr>
            <p:spPr bwMode="auto">
              <a:xfrm>
                <a:off x="8208963" y="2103438"/>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5" name="Freeform 67"/>
              <p:cNvSpPr>
                <a:spLocks/>
              </p:cNvSpPr>
              <p:nvPr/>
            </p:nvSpPr>
            <p:spPr bwMode="auto">
              <a:xfrm>
                <a:off x="8337550"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6" name="Freeform 68"/>
              <p:cNvSpPr>
                <a:spLocks noEditPoints="1"/>
              </p:cNvSpPr>
              <p:nvPr/>
            </p:nvSpPr>
            <p:spPr bwMode="auto">
              <a:xfrm>
                <a:off x="8137525" y="1941513"/>
                <a:ext cx="331787" cy="482600"/>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07" name="Freeform 69"/>
              <p:cNvSpPr>
                <a:spLocks/>
              </p:cNvSpPr>
              <p:nvPr/>
            </p:nvSpPr>
            <p:spPr bwMode="auto">
              <a:xfrm>
                <a:off x="8272463" y="2108201"/>
                <a:ext cx="90487"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grpSp>
      <p:sp>
        <p:nvSpPr>
          <p:cNvPr id="122" name="Rectangle 121"/>
          <p:cNvSpPr/>
          <p:nvPr/>
        </p:nvSpPr>
        <p:spPr>
          <a:xfrm>
            <a:off x="2029883" y="-25400"/>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156" name="Group 155"/>
          <p:cNvGrpSpPr/>
          <p:nvPr/>
        </p:nvGrpSpPr>
        <p:grpSpPr>
          <a:xfrm>
            <a:off x="1949359" y="961165"/>
            <a:ext cx="2167379" cy="1179562"/>
            <a:chOff x="1758859" y="961165"/>
            <a:chExt cx="2167379" cy="1179562"/>
          </a:xfrm>
        </p:grpSpPr>
        <p:sp>
          <p:nvSpPr>
            <p:cNvPr id="136" name="TextBox 135"/>
            <p:cNvSpPr txBox="1"/>
            <p:nvPr/>
          </p:nvSpPr>
          <p:spPr>
            <a:xfrm>
              <a:off x="2305842" y="961165"/>
              <a:ext cx="1073431" cy="461665"/>
            </a:xfrm>
            <a:prstGeom prst="rect">
              <a:avLst/>
            </a:prstGeom>
            <a:noFill/>
          </p:spPr>
          <p:txBody>
            <a:bodyPr wrap="none" rtlCol="0">
              <a:spAutoFit/>
            </a:bodyPr>
            <a:lstStyle/>
            <a:p>
              <a:pPr algn="ctr" rtl="0"/>
              <a:r>
                <a:rPr lang="es-US" sz="2400" cap="all">
                  <a:solidFill>
                    <a:schemeClr val="bg1"/>
                  </a:solidFill>
                  <a:latin typeface="+mj-lt"/>
                </a:rPr>
                <a:t>Escuchar</a:t>
              </a:r>
            </a:p>
          </p:txBody>
        </p:sp>
        <p:sp>
          <p:nvSpPr>
            <p:cNvPr id="137" name="Rectangle 136"/>
            <p:cNvSpPr/>
            <p:nvPr/>
          </p:nvSpPr>
          <p:spPr>
            <a:xfrm>
              <a:off x="1758859" y="1355897"/>
              <a:ext cx="2167379" cy="784830"/>
            </a:xfrm>
            <a:prstGeom prst="rect">
              <a:avLst/>
            </a:prstGeom>
          </p:spPr>
          <p:txBody>
            <a:bodyPr wrap="square" rtlCol="0">
              <a:spAutoFit/>
            </a:bodyPr>
            <a:lstStyle/>
            <a:p>
              <a:pPr algn="ctr" rtl="0"/>
              <a:r>
                <a:rPr lang="es-US" sz="1450" spc="-20" dirty="0">
                  <a:solidFill>
                    <a:schemeClr val="bg1"/>
                  </a:solidFill>
                </a:rPr>
                <a:t>Practique la </a:t>
              </a:r>
              <a:br>
                <a:rPr lang="es-US" sz="1450" spc="-20" dirty="0">
                  <a:solidFill>
                    <a:schemeClr val="bg1"/>
                  </a:solidFill>
                </a:rPr>
              </a:br>
              <a:r>
                <a:rPr lang="es-US" sz="1450" spc="-20" dirty="0">
                  <a:solidFill>
                    <a:schemeClr val="bg1"/>
                  </a:solidFill>
                </a:rPr>
                <a:t>escucha activa. </a:t>
              </a:r>
            </a:p>
            <a:p>
              <a:pPr algn="ctr" rtl="0"/>
              <a:r>
                <a:rPr lang="es-US" sz="1450" spc="-20" dirty="0">
                  <a:solidFill>
                    <a:schemeClr val="bg1"/>
                  </a:solidFill>
                </a:rPr>
                <a:t>Evite las distracciones</a:t>
              </a:r>
            </a:p>
          </p:txBody>
        </p:sp>
      </p:grpSp>
      <p:grpSp>
        <p:nvGrpSpPr>
          <p:cNvPr id="132" name="Group 131"/>
          <p:cNvGrpSpPr/>
          <p:nvPr/>
        </p:nvGrpSpPr>
        <p:grpSpPr>
          <a:xfrm>
            <a:off x="1926182" y="4572000"/>
            <a:ext cx="2167379" cy="2321600"/>
            <a:chOff x="1926182" y="4572000"/>
            <a:chExt cx="2167379" cy="2321600"/>
          </a:xfrm>
        </p:grpSpPr>
        <p:sp>
          <p:nvSpPr>
            <p:cNvPr id="94" name="Rectangle 93"/>
            <p:cNvSpPr/>
            <p:nvPr/>
          </p:nvSpPr>
          <p:spPr>
            <a:xfrm>
              <a:off x="2026754" y="4572000"/>
              <a:ext cx="2066210"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3" name="Group 2"/>
            <p:cNvGrpSpPr/>
            <p:nvPr/>
          </p:nvGrpSpPr>
          <p:grpSpPr>
            <a:xfrm>
              <a:off x="1926182" y="5562541"/>
              <a:ext cx="2167379" cy="1331059"/>
              <a:chOff x="1926182" y="5562541"/>
              <a:chExt cx="2167379" cy="1331059"/>
            </a:xfrm>
          </p:grpSpPr>
          <p:sp>
            <p:nvSpPr>
              <p:cNvPr id="91" name="TextBox 90"/>
              <p:cNvSpPr txBox="1"/>
              <p:nvPr/>
            </p:nvSpPr>
            <p:spPr>
              <a:xfrm>
                <a:off x="2314614" y="5562541"/>
                <a:ext cx="1390525" cy="461665"/>
              </a:xfrm>
              <a:prstGeom prst="rect">
                <a:avLst/>
              </a:prstGeom>
              <a:noFill/>
            </p:spPr>
            <p:txBody>
              <a:bodyPr wrap="none" rtlCol="0">
                <a:spAutoFit/>
              </a:bodyPr>
              <a:lstStyle/>
              <a:p>
                <a:pPr algn="ctr" rtl="0"/>
                <a:r>
                  <a:rPr lang="es-US" sz="2400" cap="all">
                    <a:solidFill>
                      <a:schemeClr val="bg1"/>
                    </a:solidFill>
                    <a:latin typeface="+mj-lt"/>
                  </a:rPr>
                  <a:t>Teléfonos</a:t>
                </a:r>
              </a:p>
            </p:txBody>
          </p:sp>
          <p:sp>
            <p:nvSpPr>
              <p:cNvPr id="92" name="Rectangle 91"/>
              <p:cNvSpPr/>
              <p:nvPr/>
            </p:nvSpPr>
            <p:spPr>
              <a:xfrm>
                <a:off x="1926182" y="5939493"/>
                <a:ext cx="2167379" cy="954107"/>
              </a:xfrm>
              <a:prstGeom prst="rect">
                <a:avLst/>
              </a:prstGeom>
            </p:spPr>
            <p:txBody>
              <a:bodyPr wrap="square" rtlCol="0">
                <a:spAutoFit/>
              </a:bodyPr>
              <a:lstStyle/>
              <a:p>
                <a:pPr algn="ctr" rtl="0"/>
                <a:r>
                  <a:rPr lang="es-US" sz="1400" dirty="0">
                    <a:solidFill>
                      <a:schemeClr val="bg1"/>
                    </a:solidFill>
                  </a:rPr>
                  <a:t>Teléfonos en modo silencioso. Concéntrese en</a:t>
                </a:r>
              </a:p>
              <a:p>
                <a:pPr algn="ctr" rtl="0"/>
                <a:r>
                  <a:rPr lang="es-US" sz="1400" dirty="0">
                    <a:solidFill>
                      <a:schemeClr val="bg1"/>
                    </a:solidFill>
                  </a:rPr>
                  <a:t> la capacitación.</a:t>
                </a:r>
              </a:p>
            </p:txBody>
          </p:sp>
        </p:grpSp>
        <p:grpSp>
          <p:nvGrpSpPr>
            <p:cNvPr id="108" name="Group 107"/>
            <p:cNvGrpSpPr/>
            <p:nvPr/>
          </p:nvGrpSpPr>
          <p:grpSpPr>
            <a:xfrm>
              <a:off x="2768600" y="4796367"/>
              <a:ext cx="541339" cy="753533"/>
              <a:chOff x="2678113" y="3927476"/>
              <a:chExt cx="250825" cy="365125"/>
            </a:xfrm>
          </p:grpSpPr>
          <p:sp>
            <p:nvSpPr>
              <p:cNvPr id="109" name="Rectangle 36"/>
              <p:cNvSpPr>
                <a:spLocks noChangeArrowheads="1"/>
              </p:cNvSpPr>
              <p:nvPr/>
            </p:nvSpPr>
            <p:spPr bwMode="auto">
              <a:xfrm>
                <a:off x="2722563" y="4017963"/>
                <a:ext cx="160337" cy="138113"/>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0" name="Rectangle 37"/>
              <p:cNvSpPr>
                <a:spLocks noChangeArrowheads="1"/>
              </p:cNvSpPr>
              <p:nvPr/>
            </p:nvSpPr>
            <p:spPr bwMode="auto">
              <a:xfrm>
                <a:off x="2768600" y="3973513"/>
                <a:ext cx="6826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1" name="Freeform 38"/>
              <p:cNvSpPr>
                <a:spLocks noEditPoints="1"/>
              </p:cNvSpPr>
              <p:nvPr/>
            </p:nvSpPr>
            <p:spPr bwMode="auto">
              <a:xfrm>
                <a:off x="2678113" y="3927476"/>
                <a:ext cx="250825" cy="365125"/>
              </a:xfrm>
              <a:custGeom>
                <a:avLst/>
                <a:gdLst>
                  <a:gd name="T0" fmla="*/ 36 w 44"/>
                  <a:gd name="T1" fmla="*/ 0 h 64"/>
                  <a:gd name="T2" fmla="*/ 8 w 44"/>
                  <a:gd name="T3" fmla="*/ 0 h 64"/>
                  <a:gd name="T4" fmla="*/ 0 w 44"/>
                  <a:gd name="T5" fmla="*/ 8 h 64"/>
                  <a:gd name="T6" fmla="*/ 0 w 44"/>
                  <a:gd name="T7" fmla="*/ 56 h 64"/>
                  <a:gd name="T8" fmla="*/ 8 w 44"/>
                  <a:gd name="T9" fmla="*/ 64 h 64"/>
                  <a:gd name="T10" fmla="*/ 36 w 44"/>
                  <a:gd name="T11" fmla="*/ 64 h 64"/>
                  <a:gd name="T12" fmla="*/ 44 w 44"/>
                  <a:gd name="T13" fmla="*/ 56 h 64"/>
                  <a:gd name="T14" fmla="*/ 44 w 44"/>
                  <a:gd name="T15" fmla="*/ 8 h 64"/>
                  <a:gd name="T16" fmla="*/ 36 w 44"/>
                  <a:gd name="T17" fmla="*/ 0 h 64"/>
                  <a:gd name="T18" fmla="*/ 40 w 44"/>
                  <a:gd name="T19" fmla="*/ 56 h 64"/>
                  <a:gd name="T20" fmla="*/ 36 w 44"/>
                  <a:gd name="T21" fmla="*/ 60 h 64"/>
                  <a:gd name="T22" fmla="*/ 8 w 44"/>
                  <a:gd name="T23" fmla="*/ 60 h 64"/>
                  <a:gd name="T24" fmla="*/ 4 w 44"/>
                  <a:gd name="T25" fmla="*/ 56 h 64"/>
                  <a:gd name="T26" fmla="*/ 4 w 44"/>
                  <a:gd name="T27" fmla="*/ 8 h 64"/>
                  <a:gd name="T28" fmla="*/ 8 w 44"/>
                  <a:gd name="T29" fmla="*/ 4 h 64"/>
                  <a:gd name="T30" fmla="*/ 36 w 44"/>
                  <a:gd name="T31" fmla="*/ 4 h 64"/>
                  <a:gd name="T32" fmla="*/ 40 w 44"/>
                  <a:gd name="T33" fmla="*/ 8 h 64"/>
                  <a:gd name="T34" fmla="*/ 40 w 44"/>
                  <a:gd name="T3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4">
                    <a:moveTo>
                      <a:pt x="36" y="0"/>
                    </a:moveTo>
                    <a:cubicBezTo>
                      <a:pt x="8" y="0"/>
                      <a:pt x="8" y="0"/>
                      <a:pt x="8" y="0"/>
                    </a:cubicBezTo>
                    <a:cubicBezTo>
                      <a:pt x="4" y="0"/>
                      <a:pt x="0" y="4"/>
                      <a:pt x="0" y="8"/>
                    </a:cubicBezTo>
                    <a:cubicBezTo>
                      <a:pt x="0" y="56"/>
                      <a:pt x="0" y="56"/>
                      <a:pt x="0" y="56"/>
                    </a:cubicBezTo>
                    <a:cubicBezTo>
                      <a:pt x="0" y="60"/>
                      <a:pt x="4" y="64"/>
                      <a:pt x="8" y="64"/>
                    </a:cubicBezTo>
                    <a:cubicBezTo>
                      <a:pt x="36" y="64"/>
                      <a:pt x="36" y="64"/>
                      <a:pt x="36" y="64"/>
                    </a:cubicBezTo>
                    <a:cubicBezTo>
                      <a:pt x="40" y="64"/>
                      <a:pt x="44" y="60"/>
                      <a:pt x="44" y="56"/>
                    </a:cubicBezTo>
                    <a:cubicBezTo>
                      <a:pt x="44" y="8"/>
                      <a:pt x="44" y="8"/>
                      <a:pt x="44" y="8"/>
                    </a:cubicBezTo>
                    <a:cubicBezTo>
                      <a:pt x="44" y="4"/>
                      <a:pt x="40" y="0"/>
                      <a:pt x="36" y="0"/>
                    </a:cubicBezTo>
                    <a:close/>
                    <a:moveTo>
                      <a:pt x="40" y="56"/>
                    </a:moveTo>
                    <a:cubicBezTo>
                      <a:pt x="40" y="58"/>
                      <a:pt x="38" y="60"/>
                      <a:pt x="36" y="60"/>
                    </a:cubicBezTo>
                    <a:cubicBezTo>
                      <a:pt x="8" y="60"/>
                      <a:pt x="8" y="60"/>
                      <a:pt x="8" y="60"/>
                    </a:cubicBezTo>
                    <a:cubicBezTo>
                      <a:pt x="6" y="60"/>
                      <a:pt x="4" y="58"/>
                      <a:pt x="4" y="56"/>
                    </a:cubicBezTo>
                    <a:cubicBezTo>
                      <a:pt x="4" y="8"/>
                      <a:pt x="4" y="8"/>
                      <a:pt x="4" y="8"/>
                    </a:cubicBezTo>
                    <a:cubicBezTo>
                      <a:pt x="4" y="6"/>
                      <a:pt x="6" y="4"/>
                      <a:pt x="8" y="4"/>
                    </a:cubicBezTo>
                    <a:cubicBezTo>
                      <a:pt x="36" y="4"/>
                      <a:pt x="36" y="4"/>
                      <a:pt x="36" y="4"/>
                    </a:cubicBezTo>
                    <a:cubicBezTo>
                      <a:pt x="38" y="4"/>
                      <a:pt x="40" y="6"/>
                      <a:pt x="40" y="8"/>
                    </a:cubicBezTo>
                    <a:lnTo>
                      <a:pt x="40" y="56"/>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2" name="Rectangle 39"/>
              <p:cNvSpPr>
                <a:spLocks noChangeArrowheads="1"/>
              </p:cNvSpPr>
              <p:nvPr/>
            </p:nvSpPr>
            <p:spPr bwMode="auto">
              <a:xfrm>
                <a:off x="2722563" y="4224338"/>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3" name="Rectangle 40"/>
              <p:cNvSpPr>
                <a:spLocks noChangeArrowheads="1"/>
              </p:cNvSpPr>
              <p:nvPr/>
            </p:nvSpPr>
            <p:spPr bwMode="auto">
              <a:xfrm>
                <a:off x="2768600" y="4224338"/>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4" name="Rectangle 41"/>
              <p:cNvSpPr>
                <a:spLocks noChangeArrowheads="1"/>
              </p:cNvSpPr>
              <p:nvPr/>
            </p:nvSpPr>
            <p:spPr bwMode="auto">
              <a:xfrm>
                <a:off x="2814638" y="4224338"/>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5" name="Rectangle 42"/>
              <p:cNvSpPr>
                <a:spLocks noChangeArrowheads="1"/>
              </p:cNvSpPr>
              <p:nvPr/>
            </p:nvSpPr>
            <p:spPr bwMode="auto">
              <a:xfrm>
                <a:off x="2860675" y="4224338"/>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6" name="Rectangle 43"/>
              <p:cNvSpPr>
                <a:spLocks noChangeArrowheads="1"/>
              </p:cNvSpPr>
              <p:nvPr/>
            </p:nvSpPr>
            <p:spPr bwMode="auto">
              <a:xfrm>
                <a:off x="2722563" y="4178301"/>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7" name="Rectangle 44"/>
              <p:cNvSpPr>
                <a:spLocks noChangeArrowheads="1"/>
              </p:cNvSpPr>
              <p:nvPr/>
            </p:nvSpPr>
            <p:spPr bwMode="auto">
              <a:xfrm>
                <a:off x="2768600" y="4178301"/>
                <a:ext cx="23812"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8" name="Rectangle 45"/>
              <p:cNvSpPr>
                <a:spLocks noChangeArrowheads="1"/>
              </p:cNvSpPr>
              <p:nvPr/>
            </p:nvSpPr>
            <p:spPr bwMode="auto">
              <a:xfrm>
                <a:off x="2814638" y="4178301"/>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sp>
            <p:nvSpPr>
              <p:cNvPr id="119" name="Rectangle 46"/>
              <p:cNvSpPr>
                <a:spLocks noChangeArrowheads="1"/>
              </p:cNvSpPr>
              <p:nvPr/>
            </p:nvSpPr>
            <p:spPr bwMode="auto">
              <a:xfrm>
                <a:off x="2860675" y="4178301"/>
                <a:ext cx="22225" cy="22225"/>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id-ID"/>
              </a:p>
            </p:txBody>
          </p:sp>
        </p:grpSp>
      </p:grpSp>
      <p:pic>
        <p:nvPicPr>
          <p:cNvPr id="147" name="Picture Placeholder 146" descr="Ear-Icon.png"/>
          <p:cNvPicPr>
            <a:picLocks noGrp="1" noChangeAspect="1"/>
          </p:cNvPicPr>
          <p:nvPr>
            <p:ph type="pic" sz="quarter" idx="23"/>
          </p:nvPr>
        </p:nvPicPr>
        <p:blipFill>
          <a:blip r:embed="rId3"/>
          <a:srcRect l="-14813" r="-14813"/>
          <a:stretch>
            <a:fillRect/>
          </a:stretch>
        </p:blipFill>
        <p:spPr>
          <a:xfrm>
            <a:off x="2782037" y="230718"/>
            <a:ext cx="591930" cy="665266"/>
          </a:xfrm>
        </p:spPr>
      </p:pic>
      <p:grpSp>
        <p:nvGrpSpPr>
          <p:cNvPr id="145" name="Group 144"/>
          <p:cNvGrpSpPr/>
          <p:nvPr/>
        </p:nvGrpSpPr>
        <p:grpSpPr>
          <a:xfrm>
            <a:off x="8074194" y="2295004"/>
            <a:ext cx="2167379" cy="2286000"/>
            <a:chOff x="8074194" y="2295004"/>
            <a:chExt cx="2167379" cy="2286000"/>
          </a:xfrm>
        </p:grpSpPr>
        <p:sp>
          <p:nvSpPr>
            <p:cNvPr id="99" name="Rectangle 98"/>
            <p:cNvSpPr/>
            <p:nvPr/>
          </p:nvSpPr>
          <p:spPr>
            <a:xfrm>
              <a:off x="8140461" y="2295004"/>
              <a:ext cx="2053833"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a:solidFill>
                  <a:schemeClr val="bg1"/>
                </a:solidFill>
              </a:endParaRPr>
            </a:p>
          </p:txBody>
        </p:sp>
        <p:grpSp>
          <p:nvGrpSpPr>
            <p:cNvPr id="6" name="Group 5"/>
            <p:cNvGrpSpPr/>
            <p:nvPr/>
          </p:nvGrpSpPr>
          <p:grpSpPr>
            <a:xfrm>
              <a:off x="8074194" y="3200663"/>
              <a:ext cx="2167379" cy="1374239"/>
              <a:chOff x="8074194" y="3200663"/>
              <a:chExt cx="2167379" cy="1374239"/>
            </a:xfrm>
          </p:grpSpPr>
          <p:sp>
            <p:nvSpPr>
              <p:cNvPr id="140" name="TextBox 139"/>
              <p:cNvSpPr txBox="1"/>
              <p:nvPr/>
            </p:nvSpPr>
            <p:spPr>
              <a:xfrm>
                <a:off x="8559007" y="3200663"/>
                <a:ext cx="1197764" cy="461665"/>
              </a:xfrm>
              <a:prstGeom prst="rect">
                <a:avLst/>
              </a:prstGeom>
              <a:noFill/>
            </p:spPr>
            <p:txBody>
              <a:bodyPr wrap="none" rtlCol="0">
                <a:spAutoFit/>
              </a:bodyPr>
              <a:lstStyle/>
              <a:p>
                <a:pPr algn="ctr" rtl="0"/>
                <a:r>
                  <a:rPr lang="es-US" sz="2400" cap="all">
                    <a:solidFill>
                      <a:schemeClr val="bg1"/>
                    </a:solidFill>
                    <a:latin typeface="+mj-lt"/>
                  </a:rPr>
                  <a:t>Seguridad</a:t>
                </a:r>
              </a:p>
            </p:txBody>
          </p:sp>
          <p:sp>
            <p:nvSpPr>
              <p:cNvPr id="141" name="Rectangle 140"/>
              <p:cNvSpPr/>
              <p:nvPr/>
            </p:nvSpPr>
            <p:spPr>
              <a:xfrm>
                <a:off x="8074194" y="3620795"/>
                <a:ext cx="2167379" cy="954107"/>
              </a:xfrm>
              <a:prstGeom prst="rect">
                <a:avLst/>
              </a:prstGeom>
            </p:spPr>
            <p:txBody>
              <a:bodyPr wrap="square" rtlCol="0">
                <a:spAutoFit/>
              </a:bodyPr>
              <a:lstStyle/>
              <a:p>
                <a:pPr algn="ctr" rtl="0"/>
                <a:r>
                  <a:rPr lang="es-US" sz="1400" spc="-20" dirty="0">
                    <a:solidFill>
                      <a:schemeClr val="bg1"/>
                    </a:solidFill>
                  </a:rPr>
                  <a:t>Trabaje de forma segura y  utilice el equipo de protección personal (EPP).</a:t>
                </a:r>
              </a:p>
            </p:txBody>
          </p:sp>
        </p:grpSp>
        <p:pic>
          <p:nvPicPr>
            <p:cNvPr id="151" name="Picture 150" descr="Work safely ICON.png"/>
            <p:cNvPicPr>
              <a:picLocks noChangeAspect="1"/>
            </p:cNvPicPr>
            <p:nvPr/>
          </p:nvPicPr>
          <p:blipFill>
            <a:blip r:embed="rId4"/>
            <a:stretch>
              <a:fillRect/>
            </a:stretch>
          </p:blipFill>
          <p:spPr>
            <a:xfrm>
              <a:off x="8792635" y="2493433"/>
              <a:ext cx="732365" cy="732365"/>
            </a:xfrm>
            <a:prstGeom prst="rect">
              <a:avLst/>
            </a:prstGeom>
          </p:spPr>
        </p:pic>
      </p:grpSp>
      <p:grpSp>
        <p:nvGrpSpPr>
          <p:cNvPr id="144" name="Group 143"/>
          <p:cNvGrpSpPr/>
          <p:nvPr/>
        </p:nvGrpSpPr>
        <p:grpSpPr>
          <a:xfrm>
            <a:off x="6057011" y="4419600"/>
            <a:ext cx="2167379" cy="2449345"/>
            <a:chOff x="6057011" y="4419600"/>
            <a:chExt cx="2167379" cy="2449345"/>
          </a:xfrm>
        </p:grpSpPr>
        <p:sp>
          <p:nvSpPr>
            <p:cNvPr id="146" name="Rectangle 145"/>
            <p:cNvSpPr/>
            <p:nvPr/>
          </p:nvSpPr>
          <p:spPr>
            <a:xfrm>
              <a:off x="6153150" y="4550833"/>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en-US"/>
            </a:p>
          </p:txBody>
        </p:sp>
        <p:grpSp>
          <p:nvGrpSpPr>
            <p:cNvPr id="82" name="Group 81"/>
            <p:cNvGrpSpPr/>
            <p:nvPr/>
          </p:nvGrpSpPr>
          <p:grpSpPr>
            <a:xfrm>
              <a:off x="6057011" y="5551856"/>
              <a:ext cx="2167379" cy="1317089"/>
              <a:chOff x="8074194" y="3039373"/>
              <a:chExt cx="2167379" cy="1317089"/>
            </a:xfrm>
          </p:grpSpPr>
          <p:sp>
            <p:nvSpPr>
              <p:cNvPr id="83" name="TextBox 82"/>
              <p:cNvSpPr txBox="1"/>
              <p:nvPr/>
            </p:nvSpPr>
            <p:spPr>
              <a:xfrm>
                <a:off x="8594045" y="3039373"/>
                <a:ext cx="1127683" cy="461665"/>
              </a:xfrm>
              <a:prstGeom prst="rect">
                <a:avLst/>
              </a:prstGeom>
              <a:noFill/>
            </p:spPr>
            <p:txBody>
              <a:bodyPr wrap="none" rtlCol="0">
                <a:spAutoFit/>
              </a:bodyPr>
              <a:lstStyle/>
              <a:p>
                <a:pPr algn="ctr" rtl="0"/>
                <a:r>
                  <a:rPr lang="es-US" sz="2400" cap="all" dirty="0">
                    <a:solidFill>
                      <a:schemeClr val="bg1"/>
                    </a:solidFill>
                    <a:latin typeface="+mj-lt"/>
                  </a:rPr>
                  <a:t>Compartir</a:t>
                </a:r>
              </a:p>
            </p:txBody>
          </p:sp>
          <p:sp>
            <p:nvSpPr>
              <p:cNvPr id="85" name="Rectangle 84"/>
              <p:cNvSpPr/>
              <p:nvPr/>
            </p:nvSpPr>
            <p:spPr>
              <a:xfrm>
                <a:off x="8074194" y="3402355"/>
                <a:ext cx="2167379" cy="954107"/>
              </a:xfrm>
              <a:prstGeom prst="rect">
                <a:avLst/>
              </a:prstGeom>
            </p:spPr>
            <p:txBody>
              <a:bodyPr wrap="square" rtlCol="0">
                <a:spAutoFit/>
              </a:bodyPr>
              <a:lstStyle/>
              <a:p>
                <a:pPr algn="ctr" rtl="0"/>
                <a:r>
                  <a:rPr lang="es-US" sz="1400" spc="-20" dirty="0">
                    <a:solidFill>
                      <a:schemeClr val="bg1"/>
                    </a:solidFill>
                  </a:rPr>
                  <a:t>Sus conocimientos y experiencias se añaden a nuestra capacitación.</a:t>
                </a:r>
              </a:p>
            </p:txBody>
          </p:sp>
        </p:grpSp>
        <p:pic>
          <p:nvPicPr>
            <p:cNvPr id="86" name="Picture 85" descr="Share ICON.psd"/>
            <p:cNvPicPr>
              <a:picLocks noChangeAspect="1"/>
            </p:cNvPicPr>
            <p:nvPr/>
          </p:nvPicPr>
          <p:blipFill>
            <a:blip r:embed="rId5"/>
            <a:srcRect b="20800"/>
            <a:stretch>
              <a:fillRect/>
            </a:stretch>
          </p:blipFill>
          <p:spPr>
            <a:xfrm>
              <a:off x="6413500" y="4419600"/>
              <a:ext cx="1587500" cy="1257300"/>
            </a:xfrm>
            <a:prstGeom prst="rect">
              <a:avLst/>
            </a:prstGeom>
          </p:spPr>
        </p:pic>
      </p:grpSp>
      <p:grpSp>
        <p:nvGrpSpPr>
          <p:cNvPr id="134" name="Group 133"/>
          <p:cNvGrpSpPr/>
          <p:nvPr/>
        </p:nvGrpSpPr>
        <p:grpSpPr>
          <a:xfrm>
            <a:off x="5975259" y="0"/>
            <a:ext cx="2205479" cy="2297271"/>
            <a:chOff x="5975259" y="0"/>
            <a:chExt cx="2205479" cy="2297271"/>
          </a:xfrm>
        </p:grpSpPr>
        <p:sp>
          <p:nvSpPr>
            <p:cNvPr id="98" name="Rectangle 97"/>
            <p:cNvSpPr/>
            <p:nvPr/>
          </p:nvSpPr>
          <p:spPr>
            <a:xfrm>
              <a:off x="6114203" y="0"/>
              <a:ext cx="2046093" cy="229727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bg1"/>
                </a:solidFill>
              </a:endParaRPr>
            </a:p>
          </p:txBody>
        </p:sp>
        <p:grpSp>
          <p:nvGrpSpPr>
            <p:cNvPr id="5" name="Group 4"/>
            <p:cNvGrpSpPr/>
            <p:nvPr/>
          </p:nvGrpSpPr>
          <p:grpSpPr>
            <a:xfrm>
              <a:off x="5975259" y="1014082"/>
              <a:ext cx="2167379" cy="646331"/>
              <a:chOff x="5975259" y="1014082"/>
              <a:chExt cx="2167379" cy="646331"/>
            </a:xfrm>
          </p:grpSpPr>
          <p:sp>
            <p:nvSpPr>
              <p:cNvPr id="61" name="TextBox 60"/>
              <p:cNvSpPr txBox="1"/>
              <p:nvPr/>
            </p:nvSpPr>
            <p:spPr>
              <a:xfrm>
                <a:off x="6211615" y="1014082"/>
                <a:ext cx="1821683" cy="461665"/>
              </a:xfrm>
              <a:prstGeom prst="rect">
                <a:avLst/>
              </a:prstGeom>
              <a:noFill/>
            </p:spPr>
            <p:txBody>
              <a:bodyPr wrap="none" rtlCol="0">
                <a:spAutoFit/>
              </a:bodyPr>
              <a:lstStyle/>
              <a:p>
                <a:pPr algn="ctr" rtl="0"/>
                <a:r>
                  <a:rPr lang="es-US" sz="2400" cap="all">
                    <a:solidFill>
                      <a:schemeClr val="bg1"/>
                    </a:solidFill>
                    <a:latin typeface="+mj-lt"/>
                  </a:rPr>
                  <a:t>Preguntas</a:t>
                </a:r>
              </a:p>
            </p:txBody>
          </p:sp>
          <p:sp>
            <p:nvSpPr>
              <p:cNvPr id="62" name="Rectangle 61"/>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pic>
          <p:nvPicPr>
            <p:cNvPr id="68" name="Picture 67" descr="Hand-icon.png"/>
            <p:cNvPicPr>
              <a:picLocks noChangeAspect="1"/>
            </p:cNvPicPr>
            <p:nvPr/>
          </p:nvPicPr>
          <p:blipFill>
            <a:blip r:embed="rId6"/>
            <a:stretch>
              <a:fillRect/>
            </a:stretch>
          </p:blipFill>
          <p:spPr>
            <a:xfrm>
              <a:off x="6769100" y="203200"/>
              <a:ext cx="673100" cy="673100"/>
            </a:xfrm>
            <a:prstGeom prst="rect">
              <a:avLst/>
            </a:prstGeom>
          </p:spPr>
        </p:pic>
        <p:sp>
          <p:nvSpPr>
            <p:cNvPr id="66" name="Rectangle 65"/>
            <p:cNvSpPr/>
            <p:nvPr/>
          </p:nvSpPr>
          <p:spPr>
            <a:xfrm>
              <a:off x="6013359" y="1444797"/>
              <a:ext cx="2167379" cy="761747"/>
            </a:xfrm>
            <a:prstGeom prst="rect">
              <a:avLst/>
            </a:prstGeom>
          </p:spPr>
          <p:txBody>
            <a:bodyPr wrap="square" rtlCol="0">
              <a:spAutoFit/>
            </a:bodyPr>
            <a:lstStyle/>
            <a:p>
              <a:pPr algn="ctr" rtl="0"/>
              <a:r>
                <a:rPr lang="es-US" sz="1450" dirty="0">
                  <a:solidFill>
                    <a:schemeClr val="bg1"/>
                  </a:solidFill>
                </a:rPr>
                <a:t>Está bien que pregunte si no entiende algo. </a:t>
              </a:r>
            </a:p>
          </p:txBody>
        </p:sp>
      </p:grpSp>
      <p:grpSp>
        <p:nvGrpSpPr>
          <p:cNvPr id="149" name="Group 148"/>
          <p:cNvGrpSpPr/>
          <p:nvPr/>
        </p:nvGrpSpPr>
        <p:grpSpPr>
          <a:xfrm>
            <a:off x="9923021" y="-114300"/>
            <a:ext cx="2268979" cy="2400300"/>
            <a:chOff x="9923021" y="-114300"/>
            <a:chExt cx="2268979" cy="2400300"/>
          </a:xfrm>
        </p:grpSpPr>
        <p:sp>
          <p:nvSpPr>
            <p:cNvPr id="69" name="Rectangle 68"/>
            <p:cNvSpPr/>
            <p:nvPr/>
          </p:nvSpPr>
          <p:spPr>
            <a:xfrm>
              <a:off x="10172700" y="0"/>
              <a:ext cx="201930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8800" dirty="0">
                <a:solidFill>
                  <a:schemeClr val="accent3"/>
                </a:solidFill>
              </a:endParaRPr>
            </a:p>
          </p:txBody>
        </p:sp>
        <p:pic>
          <p:nvPicPr>
            <p:cNvPr id="73" name="Picture 72" descr="HousekeepingICON.psd"/>
            <p:cNvPicPr>
              <a:picLocks noChangeAspect="1"/>
            </p:cNvPicPr>
            <p:nvPr/>
          </p:nvPicPr>
          <p:blipFill>
            <a:blip r:embed="rId7"/>
            <a:stretch>
              <a:fillRect/>
            </a:stretch>
          </p:blipFill>
          <p:spPr>
            <a:xfrm>
              <a:off x="10731500" y="-114300"/>
              <a:ext cx="1079500" cy="1079500"/>
            </a:xfrm>
            <a:prstGeom prst="rect">
              <a:avLst/>
            </a:prstGeom>
          </p:spPr>
        </p:pic>
        <p:grpSp>
          <p:nvGrpSpPr>
            <p:cNvPr id="78" name="Group 77"/>
            <p:cNvGrpSpPr/>
            <p:nvPr/>
          </p:nvGrpSpPr>
          <p:grpSpPr>
            <a:xfrm>
              <a:off x="9923021" y="1001382"/>
              <a:ext cx="2232685" cy="661720"/>
              <a:chOff x="5975259" y="1014082"/>
              <a:chExt cx="2232685" cy="661720"/>
            </a:xfrm>
          </p:grpSpPr>
          <p:sp>
            <p:nvSpPr>
              <p:cNvPr id="79" name="TextBox 78"/>
              <p:cNvSpPr txBox="1"/>
              <p:nvPr/>
            </p:nvSpPr>
            <p:spPr>
              <a:xfrm>
                <a:off x="6189443" y="1014082"/>
                <a:ext cx="2018501" cy="661720"/>
              </a:xfrm>
              <a:prstGeom prst="rect">
                <a:avLst/>
              </a:prstGeom>
              <a:noFill/>
            </p:spPr>
            <p:txBody>
              <a:bodyPr wrap="none" rtlCol="0">
                <a:spAutoFit/>
              </a:bodyPr>
              <a:lstStyle/>
              <a:p>
                <a:pPr algn="ctr" rtl="0"/>
                <a:r>
                  <a:rPr lang="es-US" sz="1600" cap="all" dirty="0">
                    <a:solidFill>
                      <a:schemeClr val="bg1"/>
                    </a:solidFill>
                    <a:latin typeface="+mj-lt"/>
                  </a:rPr>
                  <a:t>MANTENIMIENTO</a:t>
                </a:r>
              </a:p>
              <a:p>
                <a:pPr algn="ctr" rtl="0"/>
                <a:r>
                  <a:rPr lang="es-US" sz="2100" cap="all" dirty="0">
                    <a:solidFill>
                      <a:schemeClr val="bg1"/>
                    </a:solidFill>
                    <a:latin typeface="+mj-lt"/>
                  </a:rPr>
                  <a:t>DEL ENTORNO</a:t>
                </a:r>
              </a:p>
            </p:txBody>
          </p:sp>
          <p:sp>
            <p:nvSpPr>
              <p:cNvPr id="80" name="Rectangle 79"/>
              <p:cNvSpPr/>
              <p:nvPr/>
            </p:nvSpPr>
            <p:spPr>
              <a:xfrm>
                <a:off x="5975259" y="1383414"/>
                <a:ext cx="2167379" cy="276999"/>
              </a:xfrm>
              <a:prstGeom prst="rect">
                <a:avLst/>
              </a:prstGeom>
            </p:spPr>
            <p:txBody>
              <a:bodyPr wrap="square" rtlCol="0">
                <a:spAutoFit/>
              </a:bodyPr>
              <a:lstStyle/>
              <a:p>
                <a:pPr algn="ctr" rtl="0"/>
                <a:endParaRPr lang="id-ID" sz="1200" dirty="0">
                  <a:solidFill>
                    <a:schemeClr val="bg1"/>
                  </a:solidFill>
                </a:endParaRPr>
              </a:p>
            </p:txBody>
          </p:sp>
        </p:grpSp>
      </p:grpSp>
    </p:spTree>
    <p:extLst>
      <p:ext uri="{BB962C8B-B14F-4D97-AF65-F5344CB8AC3E}">
        <p14:creationId xmlns:p14="http://schemas.microsoft.com/office/powerpoint/2010/main" val="1063972604"/>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11125200" cy="707886"/>
          </a:xfrm>
          <a:prstGeom prst="rect">
            <a:avLst/>
          </a:prstGeom>
          <a:noFill/>
        </p:spPr>
        <p:txBody>
          <a:bodyPr wrap="square" rtlCol="0">
            <a:spAutoFit/>
          </a:bodyPr>
          <a:lstStyle/>
          <a:p>
            <a:pPr rtl="0"/>
            <a:r>
              <a:rPr lang="es-US" sz="4000">
                <a:solidFill>
                  <a:schemeClr val="tx2"/>
                </a:solidFill>
              </a:rPr>
              <a:t>PANELES DE BARANDAL PARA ANDAMIOS RETICULADOS</a:t>
            </a:r>
          </a:p>
        </p:txBody>
      </p:sp>
      <p:sp>
        <p:nvSpPr>
          <p:cNvPr id="4" name="TextBox 3"/>
          <p:cNvSpPr txBox="1"/>
          <p:nvPr/>
        </p:nvSpPr>
        <p:spPr>
          <a:xfrm>
            <a:off x="546100" y="5829300"/>
            <a:ext cx="5549900" cy="707886"/>
          </a:xfrm>
          <a:prstGeom prst="rect">
            <a:avLst/>
          </a:prstGeom>
          <a:noFill/>
        </p:spPr>
        <p:txBody>
          <a:bodyPr wrap="square" rtlCol="0">
            <a:spAutoFit/>
          </a:bodyPr>
          <a:lstStyle/>
          <a:p>
            <a:pPr rtl="0"/>
            <a:r>
              <a:rPr lang="es-US" sz="2000" dirty="0">
                <a:solidFill>
                  <a:srgbClr val="595959"/>
                </a:solidFill>
              </a:rPr>
              <a:t>El panel se fija al marco directamente detrás de las crucetas, para proteger el andamio.</a:t>
            </a:r>
          </a:p>
        </p:txBody>
      </p:sp>
      <p:sp>
        <p:nvSpPr>
          <p:cNvPr id="5" name="TextBox 4"/>
          <p:cNvSpPr txBox="1"/>
          <p:nvPr/>
        </p:nvSpPr>
        <p:spPr>
          <a:xfrm>
            <a:off x="6591300" y="5854700"/>
            <a:ext cx="5143500" cy="707886"/>
          </a:xfrm>
          <a:prstGeom prst="rect">
            <a:avLst/>
          </a:prstGeom>
          <a:noFill/>
        </p:spPr>
        <p:txBody>
          <a:bodyPr wrap="square" rtlCol="0">
            <a:spAutoFit/>
          </a:bodyPr>
          <a:lstStyle/>
          <a:p>
            <a:pPr rtl="0"/>
            <a:r>
              <a:rPr lang="es-US" sz="2000" dirty="0">
                <a:solidFill>
                  <a:srgbClr val="595959"/>
                </a:solidFill>
              </a:rPr>
              <a:t>El panel se fija al marco para proteger el extremo de la plataforma</a:t>
            </a:r>
          </a:p>
        </p:txBody>
      </p:sp>
      <p:pic>
        <p:nvPicPr>
          <p:cNvPr id="7" name="Picture 6">
            <a:extLst>
              <a:ext uri="{FF2B5EF4-FFF2-40B4-BE49-F238E27FC236}">
                <a16:creationId xmlns:a16="http://schemas.microsoft.com/office/drawing/2014/main" id="{EA767583-88CB-4643-9445-3466C1359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1156687"/>
            <a:ext cx="10515600" cy="4630211"/>
          </a:xfrm>
          <a:prstGeom prst="rect">
            <a:avLst/>
          </a:prstGeom>
        </p:spPr>
      </p:pic>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833145" y="1346200"/>
            <a:ext cx="10096816" cy="4775200"/>
          </a:xfrm>
          <a:prstGeom prst="rect">
            <a:avLst/>
          </a:prstGeom>
        </p:spPr>
      </p:pic>
      <p:sp>
        <p:nvSpPr>
          <p:cNvPr id="3" name="TextBox 2"/>
          <p:cNvSpPr txBox="1"/>
          <p:nvPr/>
        </p:nvSpPr>
        <p:spPr>
          <a:xfrm>
            <a:off x="1600200" y="6103620"/>
            <a:ext cx="4194810" cy="400110"/>
          </a:xfrm>
          <a:prstGeom prst="rect">
            <a:avLst/>
          </a:prstGeom>
          <a:noFill/>
        </p:spPr>
        <p:txBody>
          <a:bodyPr wrap="square" rtlCol="0">
            <a:spAutoFit/>
          </a:bodyPr>
          <a:lstStyle/>
          <a:p>
            <a:pPr rtl="0"/>
            <a:r>
              <a:rPr lang="es-US" sz="2000" dirty="0">
                <a:solidFill>
                  <a:srgbClr val="595959"/>
                </a:solidFill>
              </a:rPr>
              <a:t>PANEL DE PUERTA DE SISTEMAS</a:t>
            </a:r>
          </a:p>
        </p:txBody>
      </p:sp>
      <p:sp>
        <p:nvSpPr>
          <p:cNvPr id="4" name="TextBox 3"/>
          <p:cNvSpPr txBox="1"/>
          <p:nvPr/>
        </p:nvSpPr>
        <p:spPr>
          <a:xfrm>
            <a:off x="6422390" y="6116320"/>
            <a:ext cx="4687570" cy="415498"/>
          </a:xfrm>
          <a:prstGeom prst="rect">
            <a:avLst/>
          </a:prstGeom>
          <a:noFill/>
        </p:spPr>
        <p:txBody>
          <a:bodyPr wrap="square" rtlCol="0">
            <a:spAutoFit/>
          </a:bodyPr>
          <a:lstStyle/>
          <a:p>
            <a:pPr rtl="0"/>
            <a:r>
              <a:rPr lang="es-US" sz="2100" dirty="0">
                <a:solidFill>
                  <a:srgbClr val="595959"/>
                </a:solidFill>
              </a:rPr>
              <a:t>PANEL DE PUERTA DE ABRAZADERA</a:t>
            </a:r>
          </a:p>
        </p:txBody>
      </p:sp>
      <p:sp>
        <p:nvSpPr>
          <p:cNvPr id="5" name="TextBox 4"/>
          <p:cNvSpPr txBox="1"/>
          <p:nvPr/>
        </p:nvSpPr>
        <p:spPr>
          <a:xfrm>
            <a:off x="3289300" y="381000"/>
            <a:ext cx="11125200" cy="769441"/>
          </a:xfrm>
          <a:prstGeom prst="rect">
            <a:avLst/>
          </a:prstGeom>
          <a:noFill/>
        </p:spPr>
        <p:txBody>
          <a:bodyPr wrap="square" rtlCol="0">
            <a:spAutoFit/>
          </a:bodyPr>
          <a:lstStyle/>
          <a:p>
            <a:pPr rtl="0"/>
            <a:r>
              <a:rPr lang="es-US" sz="4400">
                <a:solidFill>
                  <a:schemeClr val="tx2"/>
                </a:solidFill>
              </a:rPr>
              <a:t>PANELES DE PUERTA</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6829" y="722046"/>
            <a:ext cx="3147015" cy="830997"/>
          </a:xfrm>
          <a:prstGeom prst="rect">
            <a:avLst/>
          </a:prstGeom>
          <a:noFill/>
        </p:spPr>
        <p:txBody>
          <a:bodyPr wrap="none" rtlCol="0">
            <a:spAutoFit/>
          </a:bodyPr>
          <a:lstStyle/>
          <a:p>
            <a:r>
              <a:rPr lang="es-US" sz="4800" cap="all" dirty="0">
                <a:solidFill>
                  <a:srgbClr val="595959"/>
                </a:solidFill>
              </a:rPr>
              <a:t>rodapiés</a:t>
            </a:r>
            <a:endParaRPr lang="en-US" sz="4800" cap="all" dirty="0">
              <a:solidFill>
                <a:srgbClr val="44546A"/>
              </a:solidFill>
              <a:latin typeface="+mj-lt"/>
            </a:endParaRPr>
          </a:p>
        </p:txBody>
      </p:sp>
      <p:sp>
        <p:nvSpPr>
          <p:cNvPr id="4" name="TextBox 3"/>
          <p:cNvSpPr txBox="1"/>
          <p:nvPr/>
        </p:nvSpPr>
        <p:spPr>
          <a:xfrm>
            <a:off x="7607300" y="2590800"/>
            <a:ext cx="4470400" cy="3277820"/>
          </a:xfrm>
          <a:prstGeom prst="rect">
            <a:avLst/>
          </a:prstGeom>
          <a:noFill/>
        </p:spPr>
        <p:txBody>
          <a:bodyPr wrap="square" rtlCol="0">
            <a:spAutoFit/>
          </a:bodyPr>
          <a:lstStyle/>
          <a:p>
            <a:pPr marL="198000" indent="-198000" rtl="0">
              <a:spcAft>
                <a:spcPts val="1800"/>
              </a:spcAft>
              <a:buFont typeface="Arial"/>
              <a:buChar char="•"/>
            </a:pPr>
            <a:r>
              <a:rPr lang="es-US" sz="2400" dirty="0">
                <a:solidFill>
                  <a:srgbClr val="595959"/>
                </a:solidFill>
              </a:rPr>
              <a:t>Evitar que los materiales </a:t>
            </a:r>
            <a:br>
              <a:rPr lang="es-US" sz="2400" dirty="0">
                <a:solidFill>
                  <a:srgbClr val="595959"/>
                </a:solidFill>
              </a:rPr>
            </a:br>
            <a:r>
              <a:rPr lang="es-US" sz="2400" dirty="0">
                <a:solidFill>
                  <a:srgbClr val="595959"/>
                </a:solidFill>
              </a:rPr>
              <a:t>o las herramientas sean pateados o caigan, accidentalmente, de la plataforma de trabajo</a:t>
            </a:r>
          </a:p>
          <a:p>
            <a:pPr marL="198000" indent="-198000" rtl="0">
              <a:spcAft>
                <a:spcPts val="600"/>
              </a:spcAft>
              <a:buFont typeface="Arial"/>
              <a:buChar char="•"/>
            </a:pPr>
            <a:r>
              <a:rPr lang="es-US" sz="2400" dirty="0">
                <a:solidFill>
                  <a:srgbClr val="595959"/>
                </a:solidFill>
              </a:rPr>
              <a:t>ayuda a evitar que los pies de los trabajadores se resbalen por el borde</a:t>
            </a:r>
          </a:p>
        </p:txBody>
      </p:sp>
      <p:pic>
        <p:nvPicPr>
          <p:cNvPr id="6" name="Picture 5">
            <a:extLst>
              <a:ext uri="{FF2B5EF4-FFF2-40B4-BE49-F238E27FC236}">
                <a16:creationId xmlns:a16="http://schemas.microsoft.com/office/drawing/2014/main" id="{094E0686-9E5F-8140-94CC-B380AD675066}"/>
              </a:ext>
            </a:extLst>
          </p:cNvPr>
          <p:cNvPicPr>
            <a:picLocks noChangeAspect="1"/>
          </p:cNvPicPr>
          <p:nvPr/>
        </p:nvPicPr>
        <p:blipFill rotWithShape="1">
          <a:blip r:embed="rId3">
            <a:extLst>
              <a:ext uri="{28A0092B-C50C-407E-A947-70E740481C1C}">
                <a14:useLocalDpi xmlns:a14="http://schemas.microsoft.com/office/drawing/2010/main" val="0"/>
              </a:ext>
            </a:extLst>
          </a:blip>
          <a:srcRect l="10101" r="4034"/>
          <a:stretch/>
        </p:blipFill>
        <p:spPr>
          <a:xfrm>
            <a:off x="495300" y="722046"/>
            <a:ext cx="6477000" cy="547555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1000"/>
                                        <p:tgtEl>
                                          <p:spTgt spid="6"/>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2464273" y="1417488"/>
            <a:ext cx="7263527" cy="461665"/>
          </a:xfrm>
          <a:prstGeom prst="rect">
            <a:avLst/>
          </a:prstGeom>
          <a:noFill/>
        </p:spPr>
        <p:txBody>
          <a:bodyPr wrap="none" rtlCol="0">
            <a:spAutoFit/>
          </a:bodyPr>
          <a:lstStyle/>
          <a:p>
            <a:pPr algn="ctr" rtl="0"/>
            <a:r>
              <a:rPr lang="es-US" sz="2400">
                <a:solidFill>
                  <a:srgbClr val="595959"/>
                </a:solidFill>
                <a:latin typeface="+mj-lt"/>
              </a:rPr>
              <a:t>Otros tipos de rodapiés incluyen:</a:t>
            </a:r>
            <a:endParaRPr lang="en-US" sz="2400" dirty="0">
              <a:solidFill>
                <a:srgbClr val="595959"/>
              </a:solidFill>
              <a:latin typeface="+mj-lt"/>
            </a:endParaRPr>
          </a:p>
        </p:txBody>
      </p:sp>
      <p:sp>
        <p:nvSpPr>
          <p:cNvPr id="52" name="TextBox 51"/>
          <p:cNvSpPr txBox="1"/>
          <p:nvPr/>
        </p:nvSpPr>
        <p:spPr>
          <a:xfrm>
            <a:off x="1488016" y="718681"/>
            <a:ext cx="9215967" cy="830997"/>
          </a:xfrm>
          <a:prstGeom prst="rect">
            <a:avLst/>
          </a:prstGeom>
          <a:noFill/>
        </p:spPr>
        <p:txBody>
          <a:bodyPr wrap="square" rtlCol="0">
            <a:spAutoFit/>
          </a:bodyPr>
          <a:lstStyle/>
          <a:p>
            <a:pPr algn="ctr" rtl="0"/>
            <a:r>
              <a:rPr lang="es-US" sz="4800" dirty="0">
                <a:solidFill>
                  <a:schemeClr val="tx2"/>
                </a:solidFill>
                <a:latin typeface="+mj-lt"/>
              </a:rPr>
              <a:t>RODAPIÉS</a:t>
            </a:r>
            <a:endParaRPr lang="en-US" sz="4800" dirty="0">
              <a:solidFill>
                <a:schemeClr val="tx2"/>
              </a:solidFill>
              <a:latin typeface="+mj-lt"/>
            </a:endParaRPr>
          </a:p>
        </p:txBody>
      </p:sp>
      <p:sp>
        <p:nvSpPr>
          <p:cNvPr id="15" name="Rectangle 14"/>
          <p:cNvSpPr/>
          <p:nvPr/>
        </p:nvSpPr>
        <p:spPr>
          <a:xfrm>
            <a:off x="0" y="4529445"/>
            <a:ext cx="12192000" cy="232855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nvGrpSpPr>
          <p:cNvPr id="3" name="Group 2">
            <a:extLst>
              <a:ext uri="{FF2B5EF4-FFF2-40B4-BE49-F238E27FC236}">
                <a16:creationId xmlns:a16="http://schemas.microsoft.com/office/drawing/2014/main" id="{B064687E-C253-4349-88A8-DEAC09EDAD48}"/>
              </a:ext>
            </a:extLst>
          </p:cNvPr>
          <p:cNvGrpSpPr/>
          <p:nvPr/>
        </p:nvGrpSpPr>
        <p:grpSpPr>
          <a:xfrm>
            <a:off x="686221" y="2443006"/>
            <a:ext cx="3352801" cy="3688106"/>
            <a:chOff x="736599" y="2433294"/>
            <a:chExt cx="3352801" cy="3688106"/>
          </a:xfrm>
        </p:grpSpPr>
        <p:sp>
          <p:nvSpPr>
            <p:cNvPr id="17" name="Rectangle 16"/>
            <p:cNvSpPr/>
            <p:nvPr/>
          </p:nvSpPr>
          <p:spPr>
            <a:xfrm>
              <a:off x="740228" y="2781637"/>
              <a:ext cx="33343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23" name="Rectangle 22"/>
            <p:cNvSpPr/>
            <p:nvPr/>
          </p:nvSpPr>
          <p:spPr>
            <a:xfrm>
              <a:off x="752928" y="2433294"/>
              <a:ext cx="3336472"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29" name="Picture 28"/>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stretch>
                  <a:fillRect/>
                </a:stretch>
              </p:blipFill>
            </mc:Choice>
            <mc:Fallback>
              <p:blipFill>
                <a:blip r:embed="rId4"/>
                <a:stretch>
                  <a:fillRect/>
                </a:stretch>
              </p:blipFill>
            </mc:Fallback>
          </mc:AlternateContent>
          <p:spPr>
            <a:xfrm>
              <a:off x="736599" y="3397250"/>
              <a:ext cx="3331445" cy="2724150"/>
            </a:xfrm>
            <a:prstGeom prst="rect">
              <a:avLst/>
            </a:prstGeom>
          </p:spPr>
        </p:pic>
      </p:grpSp>
      <p:grpSp>
        <p:nvGrpSpPr>
          <p:cNvPr id="5" name="Group 4">
            <a:extLst>
              <a:ext uri="{FF2B5EF4-FFF2-40B4-BE49-F238E27FC236}">
                <a16:creationId xmlns:a16="http://schemas.microsoft.com/office/drawing/2014/main" id="{7B5D1162-7DB6-E341-AF62-0EA14BD92456}"/>
              </a:ext>
            </a:extLst>
          </p:cNvPr>
          <p:cNvGrpSpPr/>
          <p:nvPr/>
        </p:nvGrpSpPr>
        <p:grpSpPr>
          <a:xfrm>
            <a:off x="8222449" y="2354973"/>
            <a:ext cx="3418885" cy="3688106"/>
            <a:chOff x="8083972" y="2433294"/>
            <a:chExt cx="3418885" cy="3688106"/>
          </a:xfrm>
        </p:grpSpPr>
        <p:sp>
          <p:nvSpPr>
            <p:cNvPr id="68" name="Rectangle 67"/>
            <p:cNvSpPr/>
            <p:nvPr/>
          </p:nvSpPr>
          <p:spPr>
            <a:xfrm>
              <a:off x="8083972" y="2781637"/>
              <a:ext cx="3418885" cy="634663"/>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74" name="Rectangle 73"/>
            <p:cNvSpPr/>
            <p:nvPr/>
          </p:nvSpPr>
          <p:spPr>
            <a:xfrm>
              <a:off x="8083972" y="2433294"/>
              <a:ext cx="3418885" cy="348343"/>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38" name="Picture 3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stretch>
                  <a:fillRect/>
                </a:stretch>
              </p:blipFill>
            </mc:Choice>
            <mc:Fallback>
              <p:blipFill>
                <a:blip r:embed="rId6"/>
                <a:stretch>
                  <a:fillRect/>
                </a:stretch>
              </p:blipFill>
            </mc:Fallback>
          </mc:AlternateContent>
          <p:spPr>
            <a:xfrm>
              <a:off x="8089899" y="3333750"/>
              <a:ext cx="3409101" cy="2787650"/>
            </a:xfrm>
            <a:prstGeom prst="rect">
              <a:avLst/>
            </a:prstGeom>
          </p:spPr>
        </p:pic>
      </p:grpSp>
      <p:grpSp>
        <p:nvGrpSpPr>
          <p:cNvPr id="4" name="Group 3">
            <a:extLst>
              <a:ext uri="{FF2B5EF4-FFF2-40B4-BE49-F238E27FC236}">
                <a16:creationId xmlns:a16="http://schemas.microsoft.com/office/drawing/2014/main" id="{6E271979-A7BA-954B-B6D5-BAB137EA221E}"/>
              </a:ext>
            </a:extLst>
          </p:cNvPr>
          <p:cNvGrpSpPr/>
          <p:nvPr/>
        </p:nvGrpSpPr>
        <p:grpSpPr>
          <a:xfrm>
            <a:off x="4420583" y="2433294"/>
            <a:ext cx="3252228" cy="3670300"/>
            <a:chOff x="4457700" y="2413000"/>
            <a:chExt cx="3252228" cy="3670300"/>
          </a:xfrm>
        </p:grpSpPr>
        <p:sp>
          <p:nvSpPr>
            <p:cNvPr id="36" name="Rectangle 35"/>
            <p:cNvSpPr/>
            <p:nvPr/>
          </p:nvSpPr>
          <p:spPr>
            <a:xfrm>
              <a:off x="4457700" y="2730500"/>
              <a:ext cx="3252228" cy="6984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sp>
          <p:nvSpPr>
            <p:cNvPr id="42" name="Rectangle 41"/>
            <p:cNvSpPr/>
            <p:nvPr/>
          </p:nvSpPr>
          <p:spPr>
            <a:xfrm>
              <a:off x="4457700" y="2413000"/>
              <a:ext cx="3238500" cy="359833"/>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sz="2400"/>
            </a:p>
          </p:txBody>
        </p:sp>
        <p:pic>
          <p:nvPicPr>
            <p:cNvPr id="18" name="Picture 17"/>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rcRect l="1351" r="12162"/>
                <a:stretch>
                  <a:fillRect/>
                </a:stretch>
              </p:blipFill>
            </mc:Choice>
            <mc:Fallback>
              <p:blipFill>
                <a:blip r:embed="rId8"/>
                <a:srcRect l="1351" r="12162"/>
                <a:stretch>
                  <a:fillRect/>
                </a:stretch>
              </p:blipFill>
            </mc:Fallback>
          </mc:AlternateContent>
          <p:spPr>
            <a:xfrm>
              <a:off x="4457700" y="3276600"/>
              <a:ext cx="3251200" cy="2806700"/>
            </a:xfrm>
            <a:prstGeom prst="rect">
              <a:avLst/>
            </a:prstGeom>
          </p:spPr>
        </p:pic>
      </p:grpSp>
      <p:sp>
        <p:nvSpPr>
          <p:cNvPr id="19" name="TextBox 18">
            <a:extLst>
              <a:ext uri="{FF2B5EF4-FFF2-40B4-BE49-F238E27FC236}">
                <a16:creationId xmlns:a16="http://schemas.microsoft.com/office/drawing/2014/main" id="{5BF6D573-D68B-9F41-9661-8893DB9DEC3B}"/>
              </a:ext>
            </a:extLst>
          </p:cNvPr>
          <p:cNvSpPr txBox="1"/>
          <p:nvPr/>
        </p:nvSpPr>
        <p:spPr>
          <a:xfrm>
            <a:off x="1753180" y="2378679"/>
            <a:ext cx="1422184" cy="461665"/>
          </a:xfrm>
          <a:prstGeom prst="rect">
            <a:avLst/>
          </a:prstGeom>
          <a:noFill/>
        </p:spPr>
        <p:txBody>
          <a:bodyPr wrap="none" rtlCol="0">
            <a:spAutoFit/>
          </a:bodyPr>
          <a:lstStyle/>
          <a:p>
            <a:pPr algn="ctr" rtl="0"/>
            <a:r>
              <a:rPr lang="es-US" sz="2400" dirty="0">
                <a:solidFill>
                  <a:schemeClr val="bg1"/>
                </a:solidFill>
              </a:rPr>
              <a:t>REJILLAS</a:t>
            </a:r>
            <a:endParaRPr lang="es-US" sz="2600" dirty="0">
              <a:solidFill>
                <a:schemeClr val="bg1"/>
              </a:solidFill>
            </a:endParaRPr>
          </a:p>
        </p:txBody>
      </p:sp>
      <p:sp>
        <p:nvSpPr>
          <p:cNvPr id="21" name="TextBox 20">
            <a:extLst>
              <a:ext uri="{FF2B5EF4-FFF2-40B4-BE49-F238E27FC236}">
                <a16:creationId xmlns:a16="http://schemas.microsoft.com/office/drawing/2014/main" id="{4E0112C6-2D65-6248-A9AE-8977000DED07}"/>
              </a:ext>
            </a:extLst>
          </p:cNvPr>
          <p:cNvSpPr txBox="1"/>
          <p:nvPr/>
        </p:nvSpPr>
        <p:spPr>
          <a:xfrm>
            <a:off x="4761572" y="2349500"/>
            <a:ext cx="2591728" cy="461665"/>
          </a:xfrm>
          <a:prstGeom prst="rect">
            <a:avLst/>
          </a:prstGeom>
          <a:noFill/>
        </p:spPr>
        <p:txBody>
          <a:bodyPr wrap="square" rtlCol="0">
            <a:spAutoFit/>
          </a:bodyPr>
          <a:lstStyle/>
          <a:p>
            <a:pPr algn="ctr" rtl="0"/>
            <a:r>
              <a:rPr lang="es-US" sz="2400" dirty="0">
                <a:solidFill>
                  <a:schemeClr val="bg1"/>
                </a:solidFill>
              </a:rPr>
              <a:t>REDES</a:t>
            </a:r>
            <a:endParaRPr lang="es-US" sz="2600" dirty="0">
              <a:solidFill>
                <a:schemeClr val="bg1"/>
              </a:solidFill>
            </a:endParaRPr>
          </a:p>
        </p:txBody>
      </p:sp>
      <p:sp>
        <p:nvSpPr>
          <p:cNvPr id="25" name="TextBox 24">
            <a:extLst>
              <a:ext uri="{FF2B5EF4-FFF2-40B4-BE49-F238E27FC236}">
                <a16:creationId xmlns:a16="http://schemas.microsoft.com/office/drawing/2014/main" id="{B25F963C-B1CD-7E47-82A5-DB76A4A6DB19}"/>
              </a:ext>
            </a:extLst>
          </p:cNvPr>
          <p:cNvSpPr txBox="1"/>
          <p:nvPr/>
        </p:nvSpPr>
        <p:spPr>
          <a:xfrm>
            <a:off x="8253386" y="2330029"/>
            <a:ext cx="3357009" cy="400110"/>
          </a:xfrm>
          <a:prstGeom prst="rect">
            <a:avLst/>
          </a:prstGeom>
          <a:noFill/>
        </p:spPr>
        <p:txBody>
          <a:bodyPr wrap="none" rtlCol="0">
            <a:spAutoFit/>
          </a:bodyPr>
          <a:lstStyle/>
          <a:p>
            <a:pPr algn="ctr" rtl="0"/>
            <a:r>
              <a:rPr lang="es-US" sz="2000" dirty="0">
                <a:solidFill>
                  <a:schemeClr val="bg1"/>
                </a:solidFill>
              </a:rPr>
              <a:t>ESTRUCTURA DE CUBIERTA</a:t>
            </a:r>
          </a:p>
        </p:txBody>
      </p:sp>
    </p:spTree>
    <p:extLst>
      <p:ext uri="{BB962C8B-B14F-4D97-AF65-F5344CB8AC3E}">
        <p14:creationId xmlns:p14="http://schemas.microsoft.com/office/powerpoint/2010/main" val="2933438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anim calcmode="lin" valueType="num">
                                      <p:cBhvr>
                                        <p:cTn id="13" dur="500" fill="hold"/>
                                        <p:tgtEl>
                                          <p:spTgt spid="51"/>
                                        </p:tgtEl>
                                        <p:attrNameLst>
                                          <p:attrName>ppt_x</p:attrName>
                                        </p:attrNameLst>
                                      </p:cBhvr>
                                      <p:tavLst>
                                        <p:tav tm="0">
                                          <p:val>
                                            <p:strVal val="#ppt_x"/>
                                          </p:val>
                                        </p:tav>
                                        <p:tav tm="100000">
                                          <p:val>
                                            <p:strVal val="#ppt_x"/>
                                          </p:val>
                                        </p:tav>
                                      </p:tavLst>
                                    </p:anim>
                                    <p:anim calcmode="lin" valueType="num">
                                      <p:cBhvr>
                                        <p:cTn id="14"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ssolv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19" grpId="0"/>
      <p:bldP spid="21"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 name="TextBox 4"/>
          <p:cNvSpPr txBox="1"/>
          <p:nvPr/>
        </p:nvSpPr>
        <p:spPr>
          <a:xfrm>
            <a:off x="1790701" y="1778718"/>
            <a:ext cx="9540688" cy="4539704"/>
          </a:xfrm>
          <a:prstGeom prst="rect">
            <a:avLst/>
          </a:prstGeom>
          <a:noFill/>
        </p:spPr>
        <p:txBody>
          <a:bodyPr wrap="square" rtlCol="0">
            <a:spAutoFit/>
          </a:bodyPr>
          <a:lstStyle/>
          <a:p>
            <a:pPr rtl="0">
              <a:spcAft>
                <a:spcPts val="600"/>
              </a:spcAft>
            </a:pPr>
            <a:r>
              <a:rPr lang="es-US" sz="2400" dirty="0">
                <a:solidFill>
                  <a:srgbClr val="595959"/>
                </a:solidFill>
              </a:rPr>
              <a:t>Tome nota de la altura mínima en la que se requieren los </a:t>
            </a:r>
            <a:r>
              <a:rPr lang="es-US" sz="2400" cap="all" dirty="0">
                <a:solidFill>
                  <a:srgbClr val="595959"/>
                </a:solidFill>
              </a:rPr>
              <a:t>SISTEMAS DE BARANDAL,</a:t>
            </a:r>
            <a:r>
              <a:rPr lang="es-US" sz="2400" dirty="0">
                <a:solidFill>
                  <a:srgbClr val="595959"/>
                </a:solidFill>
              </a:rPr>
              <a:t> de acuerdo con los </a:t>
            </a:r>
            <a:r>
              <a:rPr lang="es-US" sz="2400" cap="all" dirty="0">
                <a:solidFill>
                  <a:srgbClr val="595959"/>
                </a:solidFill>
              </a:rPr>
              <a:t>reglamentos</a:t>
            </a:r>
            <a:r>
              <a:rPr lang="es-US" sz="2400" dirty="0">
                <a:solidFill>
                  <a:srgbClr val="595959"/>
                </a:solidFill>
              </a:rPr>
              <a:t> locales, en el espacio provisto en la página 74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r>
              <a:rPr lang="es-US" sz="2400" dirty="0">
                <a:solidFill>
                  <a:srgbClr val="595959"/>
                </a:solidFill>
              </a:rPr>
              <a:t>Tome nota de la altura mínima de las </a:t>
            </a:r>
            <a:r>
              <a:rPr lang="es-US" sz="2400" cap="all" dirty="0">
                <a:solidFill>
                  <a:srgbClr val="595959"/>
                </a:solidFill>
              </a:rPr>
              <a:t>TABLAS DE CAPELLADA</a:t>
            </a:r>
            <a:r>
              <a:rPr lang="es-US" sz="2400" dirty="0">
                <a:solidFill>
                  <a:srgbClr val="595959"/>
                </a:solidFill>
              </a:rPr>
              <a:t> requerida de acuerdo con los </a:t>
            </a:r>
            <a:r>
              <a:rPr lang="es-US" sz="2400" cap="all" dirty="0">
                <a:solidFill>
                  <a:srgbClr val="595959"/>
                </a:solidFill>
              </a:rPr>
              <a:t>reglamentos</a:t>
            </a:r>
            <a:r>
              <a:rPr lang="es-US" sz="2400" dirty="0">
                <a:solidFill>
                  <a:srgbClr val="595959"/>
                </a:solidFill>
              </a:rPr>
              <a:t> locales, en el espacio provisto en la página 77 de la Guía de estudio de los </a:t>
            </a:r>
            <a:r>
              <a:rPr lang="es-US" sz="2400" i="1" dirty="0">
                <a:solidFill>
                  <a:srgbClr val="595959"/>
                </a:solidFill>
              </a:rPr>
              <a:t>fundamentos de los andamios</a:t>
            </a:r>
            <a:r>
              <a:rPr lang="es-US" sz="2400" dirty="0">
                <a:solidFill>
                  <a:srgbClr val="595959"/>
                </a:solidFill>
              </a:rPr>
              <a:t>.</a:t>
            </a: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a:p>
            <a:pPr rtl="0">
              <a:spcAft>
                <a:spcPts val="600"/>
              </a:spcAft>
            </a:pPr>
            <a:endParaRPr lang="en-US" sz="2400" dirty="0">
              <a:solidFill>
                <a:srgbClr val="595959"/>
              </a:solidFill>
            </a:endParaRPr>
          </a:p>
        </p:txBody>
      </p:sp>
      <p:grpSp>
        <p:nvGrpSpPr>
          <p:cNvPr id="6" name="Group 5">
            <a:extLst>
              <a:ext uri="{FF2B5EF4-FFF2-40B4-BE49-F238E27FC236}">
                <a16:creationId xmlns:a16="http://schemas.microsoft.com/office/drawing/2014/main" id="{3FEAB749-8DD2-A74B-8B88-2964E2964C12}"/>
              </a:ext>
            </a:extLst>
          </p:cNvPr>
          <p:cNvGrpSpPr/>
          <p:nvPr/>
        </p:nvGrpSpPr>
        <p:grpSpPr>
          <a:xfrm>
            <a:off x="501650" y="239836"/>
            <a:ext cx="9955046" cy="1517733"/>
            <a:chOff x="501650" y="239836"/>
            <a:chExt cx="9955046" cy="1517733"/>
          </a:xfrm>
        </p:grpSpPr>
        <p:pic>
          <p:nvPicPr>
            <p:cNvPr id="8" name="Picture 7">
              <a:extLst>
                <a:ext uri="{FF2B5EF4-FFF2-40B4-BE49-F238E27FC236}">
                  <a16:creationId xmlns:a16="http://schemas.microsoft.com/office/drawing/2014/main" id="{A2D0AE7E-2A69-DB44-9627-CFC7D3606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50" y="260985"/>
              <a:ext cx="1289050" cy="1496584"/>
            </a:xfrm>
            <a:prstGeom prst="rect">
              <a:avLst/>
            </a:prstGeom>
          </p:spPr>
        </p:pic>
        <p:sp>
          <p:nvSpPr>
            <p:cNvPr id="9" name="TextBox 8">
              <a:extLst>
                <a:ext uri="{FF2B5EF4-FFF2-40B4-BE49-F238E27FC236}">
                  <a16:creationId xmlns:a16="http://schemas.microsoft.com/office/drawing/2014/main" id="{6F5119ED-AB7C-114E-8B6E-141792BF904F}"/>
                </a:ext>
              </a:extLst>
            </p:cNvPr>
            <p:cNvSpPr txBox="1"/>
            <p:nvPr/>
          </p:nvSpPr>
          <p:spPr>
            <a:xfrm>
              <a:off x="1790702" y="239836"/>
              <a:ext cx="8665994" cy="1446550"/>
            </a:xfrm>
            <a:prstGeom prst="rect">
              <a:avLst/>
            </a:prstGeom>
            <a:noFill/>
          </p:spPr>
          <p:txBody>
            <a:bodyPr wrap="square" rtlCol="0">
              <a:spAutoFit/>
            </a:bodyPr>
            <a:lstStyle/>
            <a:p>
              <a:pPr rtl="0"/>
              <a:r>
                <a:rPr lang="es-US" sz="4400" cap="all" dirty="0">
                  <a:solidFill>
                    <a:schemeClr val="tx2"/>
                  </a:solidFill>
                  <a:latin typeface="+mj-lt"/>
                </a:rPr>
                <a:t>Reglamentos, CÓDIGOS </a:t>
              </a:r>
              <a:br>
                <a:rPr lang="es-US" sz="4400" cap="all" dirty="0">
                  <a:solidFill>
                    <a:schemeClr val="tx2"/>
                  </a:solidFill>
                  <a:latin typeface="+mj-lt"/>
                </a:rPr>
              </a:br>
              <a:r>
                <a:rPr lang="es-US" sz="4400" cap="all" dirty="0">
                  <a:solidFill>
                    <a:schemeClr val="tx2"/>
                  </a:solidFill>
                  <a:latin typeface="+mj-lt"/>
                </a:rPr>
                <a:t>Y NORMAS</a:t>
              </a:r>
              <a:endParaRPr lang="en-US" sz="4400" cap="all" dirty="0">
                <a:solidFill>
                  <a:schemeClr val="tx2"/>
                </a:solidFill>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585470"/>
            <a:ext cx="10871200" cy="923330"/>
          </a:xfrm>
          <a:prstGeom prst="rect">
            <a:avLst/>
          </a:prstGeom>
          <a:noFill/>
        </p:spPr>
        <p:txBody>
          <a:bodyPr wrap="square" rtlCol="0">
            <a:spAutoFit/>
          </a:bodyPr>
          <a:lstStyle/>
          <a:p>
            <a:pPr rtl="0"/>
            <a:r>
              <a:rPr lang="es-US" dirty="0"/>
              <a:t>____________ desde las alturas es una preocupación en muchos sitios de trabajo, especialmente cuando se utilizan andamios. Muchas __________ en la industria de la construcción son el resultado de una caída desde las alturas...</a:t>
            </a:r>
          </a:p>
        </p:txBody>
      </p:sp>
      <p:sp>
        <p:nvSpPr>
          <p:cNvPr id="5" name="TextBox 4"/>
          <p:cNvSpPr txBox="1"/>
          <p:nvPr/>
        </p:nvSpPr>
        <p:spPr>
          <a:xfrm>
            <a:off x="952500" y="594360"/>
            <a:ext cx="1358900" cy="369332"/>
          </a:xfrm>
          <a:prstGeom prst="rect">
            <a:avLst/>
          </a:prstGeom>
          <a:noFill/>
        </p:spPr>
        <p:txBody>
          <a:bodyPr wrap="square" rtlCol="0">
            <a:spAutoFit/>
          </a:bodyPr>
          <a:lstStyle/>
          <a:p>
            <a:pPr rtl="0"/>
            <a:r>
              <a:rPr lang="es-US" dirty="0">
                <a:solidFill>
                  <a:srgbClr val="800000"/>
                </a:solidFill>
              </a:rPr>
              <a:t>CAÍDAS</a:t>
            </a:r>
          </a:p>
        </p:txBody>
      </p:sp>
      <p:sp>
        <p:nvSpPr>
          <p:cNvPr id="6" name="TextBox 5"/>
          <p:cNvSpPr txBox="1"/>
          <p:nvPr/>
        </p:nvSpPr>
        <p:spPr>
          <a:xfrm>
            <a:off x="5023258" y="863600"/>
            <a:ext cx="1358900" cy="369332"/>
          </a:xfrm>
          <a:prstGeom prst="rect">
            <a:avLst/>
          </a:prstGeom>
          <a:noFill/>
        </p:spPr>
        <p:txBody>
          <a:bodyPr wrap="square" rtlCol="0">
            <a:spAutoFit/>
          </a:bodyPr>
          <a:lstStyle/>
          <a:p>
            <a:pPr rtl="0"/>
            <a:r>
              <a:rPr lang="es-US" dirty="0">
                <a:solidFill>
                  <a:srgbClr val="800000"/>
                </a:solidFill>
              </a:rPr>
              <a:t>MUERTES</a:t>
            </a:r>
          </a:p>
        </p:txBody>
      </p:sp>
      <p:sp>
        <p:nvSpPr>
          <p:cNvPr id="7" name="TextBox 6"/>
          <p:cNvSpPr txBox="1"/>
          <p:nvPr/>
        </p:nvSpPr>
        <p:spPr>
          <a:xfrm>
            <a:off x="711200" y="1407160"/>
            <a:ext cx="10756900" cy="646331"/>
          </a:xfrm>
          <a:prstGeom prst="rect">
            <a:avLst/>
          </a:prstGeom>
          <a:noFill/>
        </p:spPr>
        <p:txBody>
          <a:bodyPr wrap="square" rtlCol="0">
            <a:spAutoFit/>
          </a:bodyPr>
          <a:lstStyle/>
          <a:p>
            <a:r>
              <a:rPr lang="es-US" dirty="0"/>
              <a:t>Las regulaciones locales requieren que se utilicen sistemas de barandas cuando se realiza el trabajo en plataformas _______________________...</a:t>
            </a:r>
          </a:p>
        </p:txBody>
      </p:sp>
      <p:sp>
        <p:nvSpPr>
          <p:cNvPr id="8" name="TextBox 7"/>
          <p:cNvSpPr txBox="1"/>
          <p:nvPr/>
        </p:nvSpPr>
        <p:spPr>
          <a:xfrm>
            <a:off x="3431540" y="1651000"/>
            <a:ext cx="2909570" cy="369332"/>
          </a:xfrm>
          <a:prstGeom prst="rect">
            <a:avLst/>
          </a:prstGeom>
          <a:noFill/>
        </p:spPr>
        <p:txBody>
          <a:bodyPr wrap="square" rtlCol="0">
            <a:spAutoFit/>
          </a:bodyPr>
          <a:lstStyle/>
          <a:p>
            <a:pPr rtl="0"/>
            <a:r>
              <a:rPr lang="es-US" i="1" dirty="0">
                <a:solidFill>
                  <a:srgbClr val="800000"/>
                </a:solidFill>
              </a:rPr>
              <a:t>(ESPECIFICAR ALTURA)</a:t>
            </a:r>
          </a:p>
        </p:txBody>
      </p:sp>
      <p:sp>
        <p:nvSpPr>
          <p:cNvPr id="9" name="TextBox 8"/>
          <p:cNvSpPr txBox="1"/>
          <p:nvPr/>
        </p:nvSpPr>
        <p:spPr>
          <a:xfrm>
            <a:off x="698500" y="2006600"/>
            <a:ext cx="10756900" cy="369332"/>
          </a:xfrm>
          <a:prstGeom prst="rect">
            <a:avLst/>
          </a:prstGeom>
          <a:noFill/>
        </p:spPr>
        <p:txBody>
          <a:bodyPr wrap="square" rtlCol="0">
            <a:spAutoFit/>
          </a:bodyPr>
          <a:lstStyle/>
          <a:p>
            <a:pPr rtl="0"/>
            <a:r>
              <a:rPr lang="es-US"/>
              <a:t>Un barandal es una barrera vertical que consiste en una barandilla superior ________________ ...</a:t>
            </a:r>
          </a:p>
        </p:txBody>
      </p:sp>
      <p:sp>
        <p:nvSpPr>
          <p:cNvPr id="10" name="TextBox 9"/>
          <p:cNvSpPr txBox="1"/>
          <p:nvPr/>
        </p:nvSpPr>
        <p:spPr>
          <a:xfrm>
            <a:off x="9127490" y="1981200"/>
            <a:ext cx="3102610" cy="369332"/>
          </a:xfrm>
          <a:prstGeom prst="rect">
            <a:avLst/>
          </a:prstGeom>
          <a:noFill/>
        </p:spPr>
        <p:txBody>
          <a:bodyPr wrap="square" rtlCol="0">
            <a:spAutoFit/>
          </a:bodyPr>
          <a:lstStyle/>
          <a:p>
            <a:pPr rtl="0"/>
            <a:r>
              <a:rPr lang="es-US" dirty="0">
                <a:solidFill>
                  <a:srgbClr val="800000"/>
                </a:solidFill>
              </a:rPr>
              <a:t>LARGUERO INTERMEDIO</a:t>
            </a:r>
          </a:p>
        </p:txBody>
      </p:sp>
      <p:sp>
        <p:nvSpPr>
          <p:cNvPr id="12" name="TextBox 11"/>
          <p:cNvSpPr txBox="1"/>
          <p:nvPr/>
        </p:nvSpPr>
        <p:spPr>
          <a:xfrm>
            <a:off x="685800" y="2362200"/>
            <a:ext cx="10756900" cy="369332"/>
          </a:xfrm>
          <a:prstGeom prst="rect">
            <a:avLst/>
          </a:prstGeom>
          <a:noFill/>
        </p:spPr>
        <p:txBody>
          <a:bodyPr wrap="square" rtlCol="0">
            <a:spAutoFit/>
          </a:bodyPr>
          <a:lstStyle/>
          <a:p>
            <a:r>
              <a:rPr lang="es-US" dirty="0"/>
              <a:t>Una barandal superior estándar tiene una altura vertical de ________________________ ...</a:t>
            </a:r>
          </a:p>
        </p:txBody>
      </p:sp>
      <p:sp>
        <p:nvSpPr>
          <p:cNvPr id="13" name="TextBox 12"/>
          <p:cNvSpPr txBox="1"/>
          <p:nvPr/>
        </p:nvSpPr>
        <p:spPr>
          <a:xfrm>
            <a:off x="7393939" y="2349500"/>
            <a:ext cx="2908141" cy="369332"/>
          </a:xfrm>
          <a:prstGeom prst="rect">
            <a:avLst/>
          </a:prstGeom>
          <a:noFill/>
        </p:spPr>
        <p:txBody>
          <a:bodyPr wrap="square" rtlCol="0">
            <a:spAutoFit/>
          </a:bodyPr>
          <a:lstStyle/>
          <a:p>
            <a:pPr rtl="0"/>
            <a:r>
              <a:rPr lang="es-US" i="1" dirty="0">
                <a:solidFill>
                  <a:srgbClr val="800000"/>
                </a:solidFill>
              </a:rPr>
              <a:t>(ESPECIFICAR ALTURA)</a:t>
            </a:r>
          </a:p>
        </p:txBody>
      </p:sp>
      <p:sp>
        <p:nvSpPr>
          <p:cNvPr id="14" name="TextBox 13"/>
          <p:cNvSpPr txBox="1"/>
          <p:nvPr/>
        </p:nvSpPr>
        <p:spPr>
          <a:xfrm>
            <a:off x="711200" y="2705100"/>
            <a:ext cx="10756900" cy="369332"/>
          </a:xfrm>
          <a:prstGeom prst="rect">
            <a:avLst/>
          </a:prstGeom>
          <a:noFill/>
        </p:spPr>
        <p:txBody>
          <a:bodyPr wrap="square" rtlCol="0">
            <a:spAutoFit/>
          </a:bodyPr>
          <a:lstStyle/>
          <a:p>
            <a:pPr rtl="0"/>
            <a:r>
              <a:rPr lang="es-US" dirty="0"/>
              <a:t>Debe haber una baranda intermedia aproximadamente _________ ...</a:t>
            </a:r>
          </a:p>
        </p:txBody>
      </p:sp>
      <p:sp>
        <p:nvSpPr>
          <p:cNvPr id="15" name="TextBox 14"/>
          <p:cNvSpPr txBox="1"/>
          <p:nvPr/>
        </p:nvSpPr>
        <p:spPr>
          <a:xfrm>
            <a:off x="7263130" y="2679700"/>
            <a:ext cx="1858010" cy="369332"/>
          </a:xfrm>
          <a:prstGeom prst="rect">
            <a:avLst/>
          </a:prstGeom>
          <a:noFill/>
        </p:spPr>
        <p:txBody>
          <a:bodyPr wrap="square" rtlCol="0">
            <a:spAutoFit/>
          </a:bodyPr>
          <a:lstStyle/>
          <a:p>
            <a:pPr rtl="0"/>
            <a:r>
              <a:rPr lang="es-US" dirty="0">
                <a:solidFill>
                  <a:srgbClr val="800000"/>
                </a:solidFill>
              </a:rPr>
              <a:t>MEDIO</a:t>
            </a:r>
          </a:p>
        </p:txBody>
      </p:sp>
      <p:sp>
        <p:nvSpPr>
          <p:cNvPr id="16" name="TextBox 15"/>
          <p:cNvSpPr txBox="1"/>
          <p:nvPr/>
        </p:nvSpPr>
        <p:spPr>
          <a:xfrm>
            <a:off x="723900" y="3060700"/>
            <a:ext cx="11151870" cy="369332"/>
          </a:xfrm>
          <a:prstGeom prst="rect">
            <a:avLst/>
          </a:prstGeom>
          <a:noFill/>
        </p:spPr>
        <p:txBody>
          <a:bodyPr wrap="square" rtlCol="0">
            <a:spAutoFit/>
          </a:bodyPr>
          <a:lstStyle/>
          <a:p>
            <a:pPr rtl="0"/>
            <a:r>
              <a:rPr lang="es-US" dirty="0"/>
              <a:t>Cuando se instala una escalera externa o un sistema de escalera, un ________________________….</a:t>
            </a:r>
          </a:p>
        </p:txBody>
      </p:sp>
      <p:sp>
        <p:nvSpPr>
          <p:cNvPr id="17" name="TextBox 16"/>
          <p:cNvSpPr txBox="1"/>
          <p:nvPr/>
        </p:nvSpPr>
        <p:spPr>
          <a:xfrm>
            <a:off x="8468360" y="3035300"/>
            <a:ext cx="2870200" cy="369332"/>
          </a:xfrm>
          <a:prstGeom prst="rect">
            <a:avLst/>
          </a:prstGeom>
          <a:noFill/>
        </p:spPr>
        <p:txBody>
          <a:bodyPr wrap="square" rtlCol="0">
            <a:spAutoFit/>
          </a:bodyPr>
          <a:lstStyle/>
          <a:p>
            <a:pPr rtl="0"/>
            <a:r>
              <a:rPr lang="es-US" dirty="0">
                <a:solidFill>
                  <a:srgbClr val="800000"/>
                </a:solidFill>
              </a:rPr>
              <a:t>PUERTA DEL BARANDAL</a:t>
            </a:r>
          </a:p>
        </p:txBody>
      </p:sp>
      <p:sp>
        <p:nvSpPr>
          <p:cNvPr id="18" name="TextBox 17"/>
          <p:cNvSpPr txBox="1"/>
          <p:nvPr/>
        </p:nvSpPr>
        <p:spPr>
          <a:xfrm>
            <a:off x="749300" y="3390900"/>
            <a:ext cx="10756900" cy="369332"/>
          </a:xfrm>
          <a:prstGeom prst="rect">
            <a:avLst/>
          </a:prstGeom>
          <a:noFill/>
        </p:spPr>
        <p:txBody>
          <a:bodyPr wrap="square" rtlCol="0">
            <a:spAutoFit/>
          </a:bodyPr>
          <a:lstStyle/>
          <a:p>
            <a:r>
              <a:rPr lang="es-US" dirty="0"/>
              <a:t>Es importante que este siempre se abra ___________________…</a:t>
            </a:r>
          </a:p>
        </p:txBody>
      </p:sp>
      <p:sp>
        <p:nvSpPr>
          <p:cNvPr id="19" name="TextBox 18"/>
          <p:cNvSpPr txBox="1"/>
          <p:nvPr/>
        </p:nvSpPr>
        <p:spPr>
          <a:xfrm>
            <a:off x="5312410" y="3365500"/>
            <a:ext cx="2870200" cy="369332"/>
          </a:xfrm>
          <a:prstGeom prst="rect">
            <a:avLst/>
          </a:prstGeom>
          <a:noFill/>
        </p:spPr>
        <p:txBody>
          <a:bodyPr wrap="square" rtlCol="0">
            <a:spAutoFit/>
          </a:bodyPr>
          <a:lstStyle/>
          <a:p>
            <a:pPr rtl="0"/>
            <a:r>
              <a:rPr lang="es-US" dirty="0">
                <a:solidFill>
                  <a:srgbClr val="800000"/>
                </a:solidFill>
              </a:rPr>
              <a:t>HACIA ADENTRO</a:t>
            </a:r>
          </a:p>
        </p:txBody>
      </p:sp>
      <p:sp>
        <p:nvSpPr>
          <p:cNvPr id="20" name="TextBox 19"/>
          <p:cNvSpPr txBox="1"/>
          <p:nvPr/>
        </p:nvSpPr>
        <p:spPr>
          <a:xfrm>
            <a:off x="711200" y="3746500"/>
            <a:ext cx="11393170" cy="646331"/>
          </a:xfrm>
          <a:prstGeom prst="rect">
            <a:avLst/>
          </a:prstGeom>
          <a:noFill/>
        </p:spPr>
        <p:txBody>
          <a:bodyPr wrap="square" rtlCol="0">
            <a:spAutoFit/>
          </a:bodyPr>
          <a:lstStyle/>
          <a:p>
            <a:r>
              <a:rPr lang="es-US" dirty="0"/>
              <a:t>Se requieren barandas en todos los __________________ y ____________ de todas las plataformas del andamio, a menos que  ____________________________________________________________________</a:t>
            </a:r>
          </a:p>
        </p:txBody>
      </p:sp>
      <p:sp>
        <p:nvSpPr>
          <p:cNvPr id="21" name="TextBox 20"/>
          <p:cNvSpPr txBox="1"/>
          <p:nvPr/>
        </p:nvSpPr>
        <p:spPr>
          <a:xfrm>
            <a:off x="4763770" y="3733800"/>
            <a:ext cx="2254250" cy="369332"/>
          </a:xfrm>
          <a:prstGeom prst="rect">
            <a:avLst/>
          </a:prstGeom>
          <a:noFill/>
        </p:spPr>
        <p:txBody>
          <a:bodyPr wrap="square" rtlCol="0">
            <a:spAutoFit/>
          </a:bodyPr>
          <a:lstStyle/>
          <a:p>
            <a:pPr rtl="0"/>
            <a:r>
              <a:rPr lang="es-US" dirty="0">
                <a:solidFill>
                  <a:srgbClr val="800000"/>
                </a:solidFill>
              </a:rPr>
              <a:t>LADOS ABIERTOS</a:t>
            </a:r>
          </a:p>
        </p:txBody>
      </p:sp>
      <p:sp>
        <p:nvSpPr>
          <p:cNvPr id="22" name="TextBox 21"/>
          <p:cNvSpPr txBox="1"/>
          <p:nvPr/>
        </p:nvSpPr>
        <p:spPr>
          <a:xfrm>
            <a:off x="7124700" y="3733800"/>
            <a:ext cx="1435100" cy="369332"/>
          </a:xfrm>
          <a:prstGeom prst="rect">
            <a:avLst/>
          </a:prstGeom>
          <a:noFill/>
        </p:spPr>
        <p:txBody>
          <a:bodyPr wrap="square" rtlCol="0">
            <a:spAutoFit/>
          </a:bodyPr>
          <a:lstStyle/>
          <a:p>
            <a:pPr rtl="0"/>
            <a:r>
              <a:rPr lang="es-US" dirty="0">
                <a:solidFill>
                  <a:srgbClr val="800000"/>
                </a:solidFill>
              </a:rPr>
              <a:t>EXTREMOS</a:t>
            </a:r>
          </a:p>
        </p:txBody>
      </p:sp>
      <p:sp>
        <p:nvSpPr>
          <p:cNvPr id="23" name="TextBox 22"/>
          <p:cNvSpPr txBox="1"/>
          <p:nvPr/>
        </p:nvSpPr>
        <p:spPr>
          <a:xfrm>
            <a:off x="3559810" y="4013200"/>
            <a:ext cx="7801610" cy="369332"/>
          </a:xfrm>
          <a:prstGeom prst="rect">
            <a:avLst/>
          </a:prstGeom>
          <a:noFill/>
        </p:spPr>
        <p:txBody>
          <a:bodyPr wrap="square" rtlCol="0">
            <a:spAutoFit/>
          </a:bodyPr>
          <a:lstStyle/>
          <a:p>
            <a:pPr rtl="0"/>
            <a:r>
              <a:rPr lang="es-US" dirty="0">
                <a:solidFill>
                  <a:srgbClr val="800000"/>
                </a:solidFill>
              </a:rPr>
              <a:t>SE UTILICE UNA FORMA ALTERNA DE PROTECCIÓN CONTRA CAÍDAS</a:t>
            </a:r>
          </a:p>
        </p:txBody>
      </p:sp>
      <p:sp>
        <p:nvSpPr>
          <p:cNvPr id="24" name="TextBox 23"/>
          <p:cNvSpPr txBox="1"/>
          <p:nvPr/>
        </p:nvSpPr>
        <p:spPr>
          <a:xfrm>
            <a:off x="825500" y="4386580"/>
            <a:ext cx="11278870" cy="369332"/>
          </a:xfrm>
          <a:prstGeom prst="rect">
            <a:avLst/>
          </a:prstGeom>
          <a:noFill/>
        </p:spPr>
        <p:txBody>
          <a:bodyPr wrap="square" rtlCol="0">
            <a:spAutoFit/>
          </a:bodyPr>
          <a:lstStyle/>
          <a:p>
            <a:r>
              <a:rPr lang="es-US" dirty="0"/>
              <a:t>_____________________ también puede ser un peligro...</a:t>
            </a:r>
          </a:p>
        </p:txBody>
      </p:sp>
      <p:sp>
        <p:nvSpPr>
          <p:cNvPr id="25" name="TextBox 24"/>
          <p:cNvSpPr txBox="1"/>
          <p:nvPr/>
        </p:nvSpPr>
        <p:spPr>
          <a:xfrm>
            <a:off x="787400" y="4776470"/>
            <a:ext cx="11316970" cy="369332"/>
          </a:xfrm>
          <a:prstGeom prst="rect">
            <a:avLst/>
          </a:prstGeom>
          <a:noFill/>
        </p:spPr>
        <p:txBody>
          <a:bodyPr wrap="square" rtlCol="0">
            <a:spAutoFit/>
          </a:bodyPr>
          <a:lstStyle/>
          <a:p>
            <a:r>
              <a:rPr lang="es-US" spc="-100" dirty="0"/>
              <a:t>Un _________________________ </a:t>
            </a:r>
            <a:r>
              <a:rPr lang="es-US" spc="-80" dirty="0"/>
              <a:t>es una barrera colocada para evitar la caída de materiales a un nivel inferior o...</a:t>
            </a:r>
          </a:p>
        </p:txBody>
      </p:sp>
      <p:sp>
        <p:nvSpPr>
          <p:cNvPr id="26" name="TextBox 25"/>
          <p:cNvSpPr txBox="1"/>
          <p:nvPr/>
        </p:nvSpPr>
        <p:spPr>
          <a:xfrm>
            <a:off x="812800" y="5133340"/>
            <a:ext cx="11442700" cy="923330"/>
          </a:xfrm>
          <a:prstGeom prst="rect">
            <a:avLst/>
          </a:prstGeom>
          <a:noFill/>
        </p:spPr>
        <p:txBody>
          <a:bodyPr wrap="square" rtlCol="0">
            <a:spAutoFit/>
          </a:bodyPr>
          <a:lstStyle/>
          <a:p>
            <a:r>
              <a:rPr lang="es-US" dirty="0"/>
              <a:t>Deben estar al menos _______________ por encima de la plataforma. Tiene que estar _________ de manera segura en su lugar y con un espacio libre de no más de ______________________ por encima de la plataforma.</a:t>
            </a:r>
          </a:p>
        </p:txBody>
      </p:sp>
      <p:sp>
        <p:nvSpPr>
          <p:cNvPr id="27" name="TextBox 26"/>
          <p:cNvSpPr txBox="1"/>
          <p:nvPr/>
        </p:nvSpPr>
        <p:spPr>
          <a:xfrm>
            <a:off x="908050" y="4368800"/>
            <a:ext cx="2870200" cy="369332"/>
          </a:xfrm>
          <a:prstGeom prst="rect">
            <a:avLst/>
          </a:prstGeom>
          <a:noFill/>
        </p:spPr>
        <p:txBody>
          <a:bodyPr wrap="square" rtlCol="0">
            <a:spAutoFit/>
          </a:bodyPr>
          <a:lstStyle/>
          <a:p>
            <a:pPr rtl="0"/>
            <a:r>
              <a:rPr lang="es-US" dirty="0">
                <a:solidFill>
                  <a:srgbClr val="800000"/>
                </a:solidFill>
              </a:rPr>
              <a:t>OBJETOS QUE CAEN</a:t>
            </a:r>
          </a:p>
        </p:txBody>
      </p:sp>
      <p:sp>
        <p:nvSpPr>
          <p:cNvPr id="28" name="TextBox 27"/>
          <p:cNvSpPr txBox="1"/>
          <p:nvPr/>
        </p:nvSpPr>
        <p:spPr>
          <a:xfrm>
            <a:off x="1206500" y="4775200"/>
            <a:ext cx="2768600" cy="369332"/>
          </a:xfrm>
          <a:prstGeom prst="rect">
            <a:avLst/>
          </a:prstGeom>
          <a:noFill/>
        </p:spPr>
        <p:txBody>
          <a:bodyPr wrap="square" rtlCol="0">
            <a:spAutoFit/>
          </a:bodyPr>
          <a:lstStyle/>
          <a:p>
            <a:pPr rtl="0"/>
            <a:r>
              <a:rPr lang="es-US" dirty="0">
                <a:solidFill>
                  <a:srgbClr val="800000"/>
                </a:solidFill>
              </a:rPr>
              <a:t>TABLA DE CAPELLADA</a:t>
            </a:r>
          </a:p>
        </p:txBody>
      </p:sp>
      <p:sp>
        <p:nvSpPr>
          <p:cNvPr id="29" name="TextBox 28"/>
          <p:cNvSpPr txBox="1"/>
          <p:nvPr/>
        </p:nvSpPr>
        <p:spPr>
          <a:xfrm>
            <a:off x="3493770" y="5118100"/>
            <a:ext cx="1638300" cy="369332"/>
          </a:xfrm>
          <a:prstGeom prst="rect">
            <a:avLst/>
          </a:prstGeom>
          <a:noFill/>
        </p:spPr>
        <p:txBody>
          <a:bodyPr wrap="square" rtlCol="0">
            <a:spAutoFit/>
          </a:bodyPr>
          <a:lstStyle/>
          <a:p>
            <a:pPr rtl="0"/>
            <a:r>
              <a:rPr lang="es-US" dirty="0">
                <a:solidFill>
                  <a:srgbClr val="800000"/>
                </a:solidFill>
              </a:rPr>
              <a:t>3½ ”(89 mm)</a:t>
            </a:r>
          </a:p>
        </p:txBody>
      </p:sp>
      <p:sp>
        <p:nvSpPr>
          <p:cNvPr id="30" name="TextBox 29"/>
          <p:cNvSpPr txBox="1"/>
          <p:nvPr/>
        </p:nvSpPr>
        <p:spPr>
          <a:xfrm>
            <a:off x="10330180" y="5143500"/>
            <a:ext cx="1638300" cy="369332"/>
          </a:xfrm>
          <a:prstGeom prst="rect">
            <a:avLst/>
          </a:prstGeom>
          <a:noFill/>
        </p:spPr>
        <p:txBody>
          <a:bodyPr wrap="square" rtlCol="0">
            <a:spAutoFit/>
          </a:bodyPr>
          <a:lstStyle/>
          <a:p>
            <a:pPr rtl="0"/>
            <a:r>
              <a:rPr lang="es-US" dirty="0">
                <a:solidFill>
                  <a:srgbClr val="800000"/>
                </a:solidFill>
              </a:rPr>
              <a:t>SUJETO</a:t>
            </a:r>
          </a:p>
        </p:txBody>
      </p:sp>
      <p:sp>
        <p:nvSpPr>
          <p:cNvPr id="31" name="TextBox 30"/>
          <p:cNvSpPr txBox="1"/>
          <p:nvPr/>
        </p:nvSpPr>
        <p:spPr>
          <a:xfrm>
            <a:off x="8086090" y="5398532"/>
            <a:ext cx="2623820" cy="369332"/>
          </a:xfrm>
          <a:prstGeom prst="rect">
            <a:avLst/>
          </a:prstGeom>
          <a:noFill/>
        </p:spPr>
        <p:txBody>
          <a:bodyPr wrap="square" rtlCol="0">
            <a:spAutoFit/>
          </a:bodyPr>
          <a:lstStyle/>
          <a:p>
            <a:pPr rtl="0"/>
            <a:r>
              <a:rPr lang="es-US" dirty="0">
                <a:solidFill>
                  <a:srgbClr val="800000"/>
                </a:solidFill>
              </a:rPr>
              <a:t>1/4 pulgadas (6 mm)</a:t>
            </a:r>
          </a:p>
        </p:txBody>
      </p:sp>
      <p:sp>
        <p:nvSpPr>
          <p:cNvPr id="32" name="TextBox 31"/>
          <p:cNvSpPr txBox="1"/>
          <p:nvPr/>
        </p:nvSpPr>
        <p:spPr>
          <a:xfrm>
            <a:off x="812800" y="6033116"/>
            <a:ext cx="10756900" cy="646331"/>
          </a:xfrm>
          <a:prstGeom prst="rect">
            <a:avLst/>
          </a:prstGeom>
          <a:noFill/>
        </p:spPr>
        <p:txBody>
          <a:bodyPr wrap="square" rtlCol="0">
            <a:spAutoFit/>
          </a:bodyPr>
          <a:lstStyle/>
          <a:p>
            <a:pPr rtl="0"/>
            <a:r>
              <a:rPr lang="es-US" dirty="0"/>
              <a:t>_____________ debe instalarse desde la barandilla superior a la tabla de capellada... Asegúrese de que las aberturas en el material que elija sean ______________ suficientemente...</a:t>
            </a:r>
          </a:p>
        </p:txBody>
      </p:sp>
      <p:sp>
        <p:nvSpPr>
          <p:cNvPr id="33" name="TextBox 32"/>
          <p:cNvSpPr txBox="1"/>
          <p:nvPr/>
        </p:nvSpPr>
        <p:spPr>
          <a:xfrm>
            <a:off x="874751" y="5995016"/>
            <a:ext cx="1638300" cy="369332"/>
          </a:xfrm>
          <a:prstGeom prst="rect">
            <a:avLst/>
          </a:prstGeom>
          <a:noFill/>
        </p:spPr>
        <p:txBody>
          <a:bodyPr wrap="square" rtlCol="0">
            <a:spAutoFit/>
          </a:bodyPr>
          <a:lstStyle/>
          <a:p>
            <a:pPr rtl="0"/>
            <a:r>
              <a:rPr lang="es-US" dirty="0">
                <a:solidFill>
                  <a:srgbClr val="800000"/>
                </a:solidFill>
              </a:rPr>
              <a:t>REJILLAS</a:t>
            </a:r>
          </a:p>
        </p:txBody>
      </p:sp>
      <p:sp>
        <p:nvSpPr>
          <p:cNvPr id="34" name="TextBox 33"/>
          <p:cNvSpPr txBox="1"/>
          <p:nvPr/>
        </p:nvSpPr>
        <p:spPr>
          <a:xfrm>
            <a:off x="6629241" y="6284123"/>
            <a:ext cx="1638300" cy="369332"/>
          </a:xfrm>
          <a:prstGeom prst="rect">
            <a:avLst/>
          </a:prstGeom>
          <a:noFill/>
        </p:spPr>
        <p:txBody>
          <a:bodyPr wrap="square" rtlCol="0">
            <a:spAutoFit/>
          </a:bodyPr>
          <a:lstStyle/>
          <a:p>
            <a:pPr rtl="0"/>
            <a:r>
              <a:rPr lang="es-US" dirty="0">
                <a:solidFill>
                  <a:srgbClr val="800000"/>
                </a:solidFill>
              </a:rPr>
              <a:t>PEQUEÑO</a:t>
            </a:r>
          </a:p>
        </p:txBody>
      </p:sp>
      <p:grpSp>
        <p:nvGrpSpPr>
          <p:cNvPr id="35" name="Group 34">
            <a:extLst>
              <a:ext uri="{FF2B5EF4-FFF2-40B4-BE49-F238E27FC236}">
                <a16:creationId xmlns:a16="http://schemas.microsoft.com/office/drawing/2014/main" id="{4E3D445A-CB80-714B-BEB4-A2B46C834DAD}"/>
              </a:ext>
            </a:extLst>
          </p:cNvPr>
          <p:cNvGrpSpPr/>
          <p:nvPr/>
        </p:nvGrpSpPr>
        <p:grpSpPr>
          <a:xfrm>
            <a:off x="263921" y="101142"/>
            <a:ext cx="5095479" cy="693199"/>
            <a:chOff x="263921" y="254000"/>
            <a:chExt cx="5434647" cy="719631"/>
          </a:xfrm>
        </p:grpSpPr>
        <p:pic>
          <p:nvPicPr>
            <p:cNvPr id="36" name="Picture 35" descr="Learning Activity ICON.psd">
              <a:extLst>
                <a:ext uri="{FF2B5EF4-FFF2-40B4-BE49-F238E27FC236}">
                  <a16:creationId xmlns:a16="http://schemas.microsoft.com/office/drawing/2014/main" id="{7D985510-93DD-7E4C-8494-A1545F06181E}"/>
                </a:ext>
              </a:extLst>
            </p:cNvPr>
            <p:cNvPicPr>
              <a:picLocks noChangeAspect="1"/>
            </p:cNvPicPr>
            <p:nvPr/>
          </p:nvPicPr>
          <p:blipFill>
            <a:blip r:embed="rId3"/>
            <a:stretch>
              <a:fillRect/>
            </a:stretch>
          </p:blipFill>
          <p:spPr>
            <a:xfrm>
              <a:off x="263921" y="254000"/>
              <a:ext cx="650479" cy="719631"/>
            </a:xfrm>
            <a:prstGeom prst="rect">
              <a:avLst/>
            </a:prstGeom>
          </p:spPr>
        </p:pic>
        <p:sp>
          <p:nvSpPr>
            <p:cNvPr id="37" name="TextBox 36">
              <a:extLst>
                <a:ext uri="{FF2B5EF4-FFF2-40B4-BE49-F238E27FC236}">
                  <a16:creationId xmlns:a16="http://schemas.microsoft.com/office/drawing/2014/main" id="{8CF10894-D9E9-B74B-8692-83C64F87606E}"/>
                </a:ext>
              </a:extLst>
            </p:cNvPr>
            <p:cNvSpPr txBox="1"/>
            <p:nvPr/>
          </p:nvSpPr>
          <p:spPr>
            <a:xfrm>
              <a:off x="923368" y="317500"/>
              <a:ext cx="4775200" cy="461665"/>
            </a:xfrm>
            <a:prstGeom prst="rect">
              <a:avLst/>
            </a:prstGeom>
            <a:noFill/>
          </p:spPr>
          <p:txBody>
            <a:bodyPr wrap="square" rtlCol="0">
              <a:spAutoFit/>
            </a:bodyPr>
            <a:lstStyle/>
            <a:p>
              <a:pPr rtl="0"/>
              <a:r>
                <a:rPr lang="es-US" sz="2400">
                  <a:solidFill>
                    <a:schemeClr val="tx2">
                      <a:lumMod val="75000"/>
                    </a:schemeClr>
                  </a:solidFill>
                </a:rPr>
                <a:t>ACTIVIDAD DE APRENDIZAJE</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2" name="TextBox 11"/>
          <p:cNvSpPr txBox="1"/>
          <p:nvPr/>
        </p:nvSpPr>
        <p:spPr>
          <a:xfrm>
            <a:off x="1968500" y="1346200"/>
            <a:ext cx="9525000" cy="4401204"/>
          </a:xfrm>
          <a:prstGeom prst="rect">
            <a:avLst/>
          </a:prstGeom>
          <a:noFill/>
        </p:spPr>
        <p:txBody>
          <a:bodyPr wrap="square" rtlCol="0">
            <a:spAutoFit/>
          </a:bodyPr>
          <a:lstStyle/>
          <a:p>
            <a:pPr marL="198000" indent="-198000" rtl="0">
              <a:spcAft>
                <a:spcPts val="1200"/>
              </a:spcAft>
              <a:buFont typeface="Arial"/>
              <a:buChar char="•"/>
            </a:pPr>
            <a:r>
              <a:rPr lang="es-US" sz="2000" dirty="0">
                <a:solidFill>
                  <a:srgbClr val="595959"/>
                </a:solidFill>
              </a:rPr>
              <a:t>Los trabajadores en andamios están expuestos a posibles caídas.</a:t>
            </a:r>
          </a:p>
          <a:p>
            <a:pPr marL="198000" indent="-198000" rtl="0">
              <a:spcAft>
                <a:spcPts val="1200"/>
              </a:spcAft>
              <a:buFont typeface="Arial"/>
              <a:buChar char="•"/>
            </a:pPr>
            <a:r>
              <a:rPr lang="es-US" sz="2000" dirty="0">
                <a:solidFill>
                  <a:srgbClr val="595959"/>
                </a:solidFill>
              </a:rPr>
              <a:t>El sistema de barandal es un método de PROTECCIÓN CONTRA CAÍDAS.</a:t>
            </a:r>
          </a:p>
          <a:p>
            <a:pPr marL="198000" indent="-198000" rtl="0">
              <a:spcAft>
                <a:spcPts val="1200"/>
              </a:spcAft>
              <a:buFont typeface="Arial"/>
              <a:buChar char="•"/>
            </a:pPr>
            <a:r>
              <a:rPr lang="es-US" sz="2000" dirty="0">
                <a:solidFill>
                  <a:srgbClr val="595959"/>
                </a:solidFill>
              </a:rPr>
              <a:t>Un barandal es una barrera que consiste en una </a:t>
            </a:r>
            <a:r>
              <a:rPr lang="es-US" sz="2000" cap="all" dirty="0">
                <a:solidFill>
                  <a:srgbClr val="595959"/>
                </a:solidFill>
              </a:rPr>
              <a:t>barandilla superior</a:t>
            </a:r>
            <a:r>
              <a:rPr lang="es-US" sz="2000" dirty="0">
                <a:solidFill>
                  <a:srgbClr val="595959"/>
                </a:solidFill>
              </a:rPr>
              <a:t>, un </a:t>
            </a:r>
            <a:r>
              <a:rPr lang="es-US" sz="2000" cap="all" dirty="0">
                <a:solidFill>
                  <a:srgbClr val="595959"/>
                </a:solidFill>
              </a:rPr>
              <a:t>larguero intermedio</a:t>
            </a:r>
            <a:r>
              <a:rPr lang="es-US" sz="2000" dirty="0">
                <a:solidFill>
                  <a:srgbClr val="595959"/>
                </a:solidFill>
              </a:rPr>
              <a:t> y </a:t>
            </a:r>
            <a:r>
              <a:rPr lang="es-US" sz="2000" cap="all" dirty="0">
                <a:solidFill>
                  <a:srgbClr val="595959"/>
                </a:solidFill>
              </a:rPr>
              <a:t>postes</a:t>
            </a:r>
            <a:r>
              <a:rPr lang="es-US" sz="2000" dirty="0">
                <a:solidFill>
                  <a:srgbClr val="595959"/>
                </a:solidFill>
              </a:rPr>
              <a:t>, cuyo fin es evitar que los trabajadores caigan a niveles inferiores. </a:t>
            </a:r>
          </a:p>
          <a:p>
            <a:pPr marL="198000" indent="-198000" rtl="0">
              <a:spcAft>
                <a:spcPts val="1200"/>
              </a:spcAft>
              <a:buFont typeface="Arial"/>
              <a:buChar char="•"/>
            </a:pPr>
            <a:r>
              <a:rPr lang="es-US" sz="2000" cap="all" dirty="0">
                <a:solidFill>
                  <a:srgbClr val="595959"/>
                </a:solidFill>
              </a:rPr>
              <a:t>las tablas de capellada </a:t>
            </a:r>
            <a:r>
              <a:rPr lang="es-US" sz="2000" dirty="0">
                <a:solidFill>
                  <a:srgbClr val="595959"/>
                </a:solidFill>
              </a:rPr>
              <a:t>evitan que los objetos se caigan de la plataforma y que los trabajadores se resbalen por el borde. </a:t>
            </a:r>
          </a:p>
          <a:p>
            <a:pPr marL="198000" indent="-198000" rtl="0">
              <a:spcAft>
                <a:spcPts val="1200"/>
              </a:spcAft>
              <a:buFont typeface="Arial"/>
              <a:buChar char="•"/>
            </a:pPr>
            <a:r>
              <a:rPr lang="es-US" sz="2000" dirty="0">
                <a:solidFill>
                  <a:srgbClr val="595959"/>
                </a:solidFill>
              </a:rPr>
              <a:t>Se requieren sistemas de barandas en todos los niveles de la plataforma por encima de los 10 pies (3 m). Los barandales se deben utilizar en </a:t>
            </a:r>
            <a:r>
              <a:rPr lang="es-US" sz="2000" cap="all" dirty="0">
                <a:solidFill>
                  <a:srgbClr val="595959"/>
                </a:solidFill>
              </a:rPr>
              <a:t>todos los lados y extremos abiertos</a:t>
            </a:r>
            <a:r>
              <a:rPr lang="es-US" sz="2000" dirty="0">
                <a:solidFill>
                  <a:srgbClr val="595959"/>
                </a:solidFill>
              </a:rPr>
              <a:t> de todas las plataformas elevadas de andamios, a menos que se utilice un sistema alternativo de protección contra caídas. </a:t>
            </a:r>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8" name="Straight Connector 17"/>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92882" y="287059"/>
            <a:ext cx="4852610" cy="830997"/>
          </a:xfrm>
          <a:prstGeom prst="rect">
            <a:avLst/>
          </a:prstGeom>
          <a:noFill/>
        </p:spPr>
        <p:txBody>
          <a:bodyPr wrap="none" rtlCol="0">
            <a:spAutoFit/>
          </a:bodyPr>
          <a:lstStyle/>
          <a:p>
            <a:pPr rtl="0"/>
            <a:r>
              <a:rPr lang="es-US" sz="4800" cap="all" dirty="0">
                <a:solidFill>
                  <a:schemeClr val="tx2"/>
                </a:solidFill>
                <a:latin typeface="+mj-lt"/>
              </a:rPr>
              <a:t>Puntos clave </a:t>
            </a:r>
            <a:endParaRPr lang="en-US" sz="4800" cap="all" dirty="0">
              <a:solidFill>
                <a:schemeClr val="tx2"/>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id-ID"/>
            </a:p>
          </p:txBody>
        </p:sp>
      </p:grpSp>
      <p:sp>
        <p:nvSpPr>
          <p:cNvPr id="18" name="TextBox 17"/>
          <p:cNvSpPr txBox="1"/>
          <p:nvPr/>
        </p:nvSpPr>
        <p:spPr>
          <a:xfrm>
            <a:off x="1943100" y="1333500"/>
            <a:ext cx="9182100" cy="5309146"/>
          </a:xfrm>
          <a:prstGeom prst="rect">
            <a:avLst/>
          </a:prstGeom>
          <a:noFill/>
        </p:spPr>
        <p:txBody>
          <a:bodyPr wrap="square" rtlCol="0">
            <a:spAutoFit/>
          </a:bodyPr>
          <a:lstStyle/>
          <a:p>
            <a:pPr marL="198000" indent="-198000" rtl="0">
              <a:spcAft>
                <a:spcPts val="1200"/>
              </a:spcAft>
              <a:buFont typeface="Arial"/>
              <a:buChar char="•"/>
            </a:pPr>
            <a:r>
              <a:rPr lang="es-US" sz="2200" dirty="0">
                <a:solidFill>
                  <a:srgbClr val="595959"/>
                </a:solidFill>
              </a:rPr>
              <a:t>Cuando se instalen los sistemas de barandillas, incluya el </a:t>
            </a:r>
            <a:r>
              <a:rPr lang="es-US" sz="2200" cap="all" dirty="0">
                <a:solidFill>
                  <a:srgbClr val="595959"/>
                </a:solidFill>
              </a:rPr>
              <a:t>movimiento seguro desde el área de acceso</a:t>
            </a:r>
            <a:r>
              <a:rPr lang="es-US" sz="2200" dirty="0">
                <a:solidFill>
                  <a:srgbClr val="595959"/>
                </a:solidFill>
              </a:rPr>
              <a:t> hacia o desde la plataforma.</a:t>
            </a:r>
          </a:p>
          <a:p>
            <a:pPr marL="198000" indent="-198000" rtl="0">
              <a:spcAft>
                <a:spcPts val="1200"/>
              </a:spcAft>
              <a:buFont typeface="Arial"/>
              <a:buChar char="•"/>
            </a:pPr>
            <a:r>
              <a:rPr lang="es-US" sz="2200" dirty="0">
                <a:solidFill>
                  <a:srgbClr val="595959"/>
                </a:solidFill>
              </a:rPr>
              <a:t>Asegúrese de que las </a:t>
            </a:r>
            <a:r>
              <a:rPr lang="es-US" sz="2200" cap="all" dirty="0">
                <a:solidFill>
                  <a:srgbClr val="595959"/>
                </a:solidFill>
              </a:rPr>
              <a:t>puertas giratorias</a:t>
            </a:r>
            <a:r>
              <a:rPr lang="es-US" sz="2200" dirty="0">
                <a:solidFill>
                  <a:srgbClr val="595959"/>
                </a:solidFill>
              </a:rPr>
              <a:t> siempre se muevan </a:t>
            </a:r>
            <a:r>
              <a:rPr lang="es-US" sz="2200" cap="all" dirty="0">
                <a:solidFill>
                  <a:srgbClr val="595959"/>
                </a:solidFill>
              </a:rPr>
              <a:t>hacia ADENTRO de la plataforma</a:t>
            </a:r>
            <a:r>
              <a:rPr lang="es-US" sz="2200" dirty="0">
                <a:solidFill>
                  <a:srgbClr val="595959"/>
                </a:solidFill>
              </a:rPr>
              <a:t>.</a:t>
            </a:r>
            <a:endParaRPr lang="en-US" sz="2200" dirty="0">
              <a:solidFill>
                <a:srgbClr val="595959"/>
              </a:solidFill>
            </a:endParaRPr>
          </a:p>
          <a:p>
            <a:pPr marL="198000" indent="-198000" rtl="0">
              <a:spcAft>
                <a:spcPts val="1200"/>
              </a:spcAft>
              <a:buFont typeface="Arial"/>
              <a:buChar char="•"/>
            </a:pPr>
            <a:r>
              <a:rPr lang="es-US" sz="2200" cap="all" dirty="0">
                <a:solidFill>
                  <a:srgbClr val="595959"/>
                </a:solidFill>
              </a:rPr>
              <a:t>Las tablas de capellada</a:t>
            </a:r>
            <a:r>
              <a:rPr lang="es-US" sz="2200" dirty="0">
                <a:solidFill>
                  <a:srgbClr val="595959"/>
                </a:solidFill>
              </a:rPr>
              <a:t> deben estar a, por lo menos, </a:t>
            </a:r>
            <a:br>
              <a:rPr lang="es-US" sz="2200" dirty="0">
                <a:solidFill>
                  <a:srgbClr val="595959"/>
                </a:solidFill>
              </a:rPr>
            </a:br>
            <a:r>
              <a:rPr lang="es-US" sz="2200" dirty="0">
                <a:solidFill>
                  <a:srgbClr val="595959"/>
                </a:solidFill>
              </a:rPr>
              <a:t>3 pulgadas y 1/2 (89 mm) de altura sobre la plataforma, y proporcionar más de 1/4 de pulgada (6 mm) de espacio libre hasta la plataforma.</a:t>
            </a:r>
          </a:p>
          <a:p>
            <a:pPr marL="198000" indent="-198000" rtl="0">
              <a:spcAft>
                <a:spcPts val="1200"/>
              </a:spcAft>
              <a:buFont typeface="Arial"/>
              <a:buChar char="•"/>
            </a:pPr>
            <a:r>
              <a:rPr lang="es-US" sz="2200" dirty="0">
                <a:solidFill>
                  <a:srgbClr val="595959"/>
                </a:solidFill>
              </a:rPr>
              <a:t>También se pueden utilizar </a:t>
            </a:r>
            <a:r>
              <a:rPr lang="es-US" sz="2200" cap="all" dirty="0">
                <a:solidFill>
                  <a:srgbClr val="595959"/>
                </a:solidFill>
              </a:rPr>
              <a:t>REDES PARA ESCOMBROS</a:t>
            </a:r>
            <a:r>
              <a:rPr lang="es-US" sz="2200" dirty="0">
                <a:solidFill>
                  <a:srgbClr val="595959"/>
                </a:solidFill>
              </a:rPr>
              <a:t>, rejillas </a:t>
            </a:r>
            <a:br>
              <a:rPr lang="es-US" sz="2200" dirty="0">
                <a:solidFill>
                  <a:srgbClr val="595959"/>
                </a:solidFill>
              </a:rPr>
            </a:br>
            <a:r>
              <a:rPr lang="es-US" sz="2200" dirty="0">
                <a:solidFill>
                  <a:srgbClr val="595959"/>
                </a:solidFill>
              </a:rPr>
              <a:t>o TOLDOS </a:t>
            </a:r>
            <a:r>
              <a:rPr lang="es-US" sz="2200" cap="all" dirty="0">
                <a:solidFill>
                  <a:srgbClr val="595959"/>
                </a:solidFill>
              </a:rPr>
              <a:t>para rodapiés</a:t>
            </a:r>
            <a:r>
              <a:rPr lang="es-US" sz="2200" dirty="0">
                <a:solidFill>
                  <a:srgbClr val="595959"/>
                </a:solidFill>
              </a:rPr>
              <a:t> (también se puede colocar una barricada alrededor del área debajo del andamio).</a:t>
            </a:r>
            <a:endParaRPr lang="en-US" sz="2200" cap="all" dirty="0">
              <a:solidFill>
                <a:srgbClr val="595959"/>
              </a:solidFill>
            </a:endParaRPr>
          </a:p>
          <a:p>
            <a:pPr marL="198000" indent="-198000" rtl="0"/>
            <a:endParaRPr lang="en-US" sz="2200" dirty="0"/>
          </a:p>
        </p:txBody>
      </p:sp>
      <p:pic>
        <p:nvPicPr>
          <p:cNvPr id="15" name="Picture 14" descr="17_SAIA_Logo_Pantone302_Horz_Stack_375 Lime Green (1).eps"/>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9" name="Straight Connector 18"/>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2947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700" y="0"/>
            <a:ext cx="12192000" cy="6858000"/>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cxnSp>
        <p:nvCxnSpPr>
          <p:cNvPr id="43" name="Straight Connector 42"/>
          <p:cNvCxnSpPr/>
          <p:nvPr/>
        </p:nvCxnSpPr>
        <p:spPr>
          <a:xfrm>
            <a:off x="6123595" y="4752582"/>
            <a:ext cx="5092262"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215857" y="4752975"/>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276040" y="2547659"/>
            <a:ext cx="3639939" cy="830997"/>
          </a:xfrm>
          <a:prstGeom prst="rect">
            <a:avLst/>
          </a:prstGeom>
          <a:noFill/>
        </p:spPr>
        <p:txBody>
          <a:bodyPr wrap="none" rtlCol="0">
            <a:spAutoFit/>
          </a:bodyPr>
          <a:lstStyle/>
          <a:p>
            <a:pPr algn="ctr" rtl="0"/>
            <a:r>
              <a:rPr lang="es-US" sz="4800" cap="all">
                <a:solidFill>
                  <a:schemeClr val="bg1"/>
                </a:solidFill>
              </a:rPr>
              <a:t>Amarres y cables de amarre</a:t>
            </a:r>
          </a:p>
        </p:txBody>
      </p:sp>
      <p:sp>
        <p:nvSpPr>
          <p:cNvPr id="47" name="Rectangle 46"/>
          <p:cNvSpPr/>
          <p:nvPr/>
        </p:nvSpPr>
        <p:spPr>
          <a:xfrm>
            <a:off x="1727200" y="3367029"/>
            <a:ext cx="8896222" cy="430887"/>
          </a:xfrm>
          <a:prstGeom prst="rect">
            <a:avLst/>
          </a:prstGeom>
          <a:noFill/>
        </p:spPr>
        <p:txBody>
          <a:bodyPr wrap="square" rtlCol="0">
            <a:spAutoFit/>
          </a:bodyPr>
          <a:lstStyle/>
          <a:p>
            <a:pPr algn="ctr" rtl="0"/>
            <a:r>
              <a:rPr lang="es-US" sz="2200" cap="all">
                <a:solidFill>
                  <a:srgbClr val="93F300"/>
                </a:solidFill>
                <a:latin typeface="Source Sans Pro Light" panose="020B0403030403020204" pitchFamily="34" charset="0"/>
              </a:rPr>
              <a:t>Estabilizar los andamios utilizando sujeciones O cables</a:t>
            </a:r>
          </a:p>
        </p:txBody>
      </p:sp>
      <p:cxnSp>
        <p:nvCxnSpPr>
          <p:cNvPr id="48" name="Straight Connector 47"/>
          <p:cNvCxnSpPr/>
          <p:nvPr/>
        </p:nvCxnSpPr>
        <p:spPr>
          <a:xfrm>
            <a:off x="5723825" y="3802513"/>
            <a:ext cx="744351" cy="0"/>
          </a:xfrm>
          <a:prstGeom prst="line">
            <a:avLst/>
          </a:prstGeom>
          <a:ln w="158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E943D25-06C8-BB43-AC9D-EBA84672F31C}"/>
              </a:ext>
            </a:extLst>
          </p:cNvPr>
          <p:cNvGrpSpPr/>
          <p:nvPr/>
        </p:nvGrpSpPr>
        <p:grpSpPr>
          <a:xfrm>
            <a:off x="-12699" y="6004978"/>
            <a:ext cx="10149419" cy="881251"/>
            <a:chOff x="-12699" y="6004978"/>
            <a:chExt cx="10149419" cy="881251"/>
          </a:xfrm>
        </p:grpSpPr>
        <p:sp>
          <p:nvSpPr>
            <p:cNvPr id="25" name="Rectangle 24"/>
            <p:cNvSpPr/>
            <p:nvPr/>
          </p:nvSpPr>
          <p:spPr>
            <a:xfrm rot="16200000">
              <a:off x="573899" y="5418380"/>
              <a:ext cx="858803" cy="20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6" name="Rectangle 25"/>
            <p:cNvSpPr/>
            <p:nvPr/>
          </p:nvSpPr>
          <p:spPr>
            <a:xfrm rot="16200000">
              <a:off x="2593204" y="5420498"/>
              <a:ext cx="85879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7" name="Rectangle 26"/>
            <p:cNvSpPr/>
            <p:nvPr/>
          </p:nvSpPr>
          <p:spPr>
            <a:xfrm rot="16200000">
              <a:off x="4641013" y="5436311"/>
              <a:ext cx="85879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8" name="Rectangle 27"/>
            <p:cNvSpPr/>
            <p:nvPr/>
          </p:nvSpPr>
          <p:spPr>
            <a:xfrm rot="16200000">
              <a:off x="6657201" y="5440828"/>
              <a:ext cx="85880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23" name="Rectangle 22"/>
            <p:cNvSpPr/>
            <p:nvPr/>
          </p:nvSpPr>
          <p:spPr>
            <a:xfrm rot="16200000">
              <a:off x="8691319" y="5440829"/>
              <a:ext cx="858801"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grpSp>
      <p:grpSp>
        <p:nvGrpSpPr>
          <p:cNvPr id="17" name="Group 16"/>
          <p:cNvGrpSpPr/>
          <p:nvPr/>
        </p:nvGrpSpPr>
        <p:grpSpPr>
          <a:xfrm>
            <a:off x="10134600" y="5191123"/>
            <a:ext cx="2032000" cy="1773200"/>
            <a:chOff x="10160000" y="5191123"/>
            <a:chExt cx="2032000" cy="1773200"/>
          </a:xfrm>
        </p:grpSpPr>
        <p:sp>
          <p:nvSpPr>
            <p:cNvPr id="29" name="Rectangle 28"/>
            <p:cNvSpPr/>
            <p:nvPr/>
          </p:nvSpPr>
          <p:spPr>
            <a:xfrm rot="16200000">
              <a:off x="10289400" y="5061723"/>
              <a:ext cx="1773200" cy="2032000"/>
            </a:xfrm>
            <a:prstGeom prst="rect">
              <a:avLst/>
            </a:prstGeom>
            <a:solidFill>
              <a:srgbClr val="ADC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a:p>
          </p:txBody>
        </p:sp>
        <p:sp>
          <p:nvSpPr>
            <p:cNvPr id="14" name="TextBox 13"/>
            <p:cNvSpPr txBox="1"/>
            <p:nvPr/>
          </p:nvSpPr>
          <p:spPr>
            <a:xfrm>
              <a:off x="10871200" y="5600700"/>
              <a:ext cx="965200" cy="830997"/>
            </a:xfrm>
            <a:prstGeom prst="rect">
              <a:avLst/>
            </a:prstGeom>
            <a:noFill/>
          </p:spPr>
          <p:txBody>
            <a:bodyPr wrap="square" rtlCol="0">
              <a:spAutoFit/>
            </a:bodyPr>
            <a:lstStyle/>
            <a:p>
              <a:pPr rtl="0"/>
              <a:r>
                <a:rPr lang="es-US" sz="4800">
                  <a:solidFill>
                    <a:schemeClr val="bg1"/>
                  </a:solidFill>
                </a:rPr>
                <a:t>6</a:t>
              </a:r>
            </a:p>
          </p:txBody>
        </p:sp>
      </p:grpSp>
    </p:spTree>
    <p:extLst>
      <p:ext uri="{BB962C8B-B14F-4D97-AF65-F5344CB8AC3E}">
        <p14:creationId xmlns:p14="http://schemas.microsoft.com/office/powerpoint/2010/main" val="4084282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down)">
                                      <p:cBhvr>
                                        <p:cTn id="18" dur="500"/>
                                        <p:tgtEl>
                                          <p:spTgt spid="45"/>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right)">
                                      <p:cBhvr>
                                        <p:cTn id="22" dur="500"/>
                                        <p:tgtEl>
                                          <p:spTgt spid="43"/>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down)">
                                      <p:cBhvr>
                                        <p:cTn id="26" dur="500"/>
                                        <p:tgtEl>
                                          <p:spTgt spid="49"/>
                                        </p:tgtEl>
                                      </p:cBhvr>
                                    </p:animEffect>
                                  </p:childTnLst>
                                </p:cTn>
                              </p:par>
                            </p:childTnLst>
                          </p:cTn>
                        </p:par>
                        <p:par>
                          <p:cTn id="27" fill="hold">
                            <p:stCondLst>
                              <p:cond delay="2500"/>
                            </p:stCondLst>
                            <p:childTnLst>
                              <p:par>
                                <p:cTn id="28" presetID="16" presetClass="entr" presetSubtype="37"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16" presetClass="entr" presetSubtype="37"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outVertical)">
                                      <p:cBhvr>
                                        <p:cTn id="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55600" y="5435600"/>
            <a:ext cx="5672310" cy="6731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rtl="0"/>
            <a:endParaRPr lang="id-ID" dirty="0">
              <a:solidFill>
                <a:schemeClr val="accent1"/>
              </a:solidFill>
            </a:endParaRPr>
          </a:p>
        </p:txBody>
      </p:sp>
      <p:sp>
        <p:nvSpPr>
          <p:cNvPr id="4" name="TextBox 3"/>
          <p:cNvSpPr txBox="1"/>
          <p:nvPr/>
        </p:nvSpPr>
        <p:spPr>
          <a:xfrm>
            <a:off x="602119" y="5468659"/>
            <a:ext cx="4947781" cy="584776"/>
          </a:xfrm>
          <a:prstGeom prst="rect">
            <a:avLst/>
          </a:prstGeom>
          <a:noFill/>
        </p:spPr>
        <p:txBody>
          <a:bodyPr wrap="square" rtlCol="0">
            <a:spAutoFit/>
          </a:bodyPr>
          <a:lstStyle/>
          <a:p>
            <a:pPr algn="ctr" rtl="0"/>
            <a:r>
              <a:rPr lang="es-US" sz="3200" cap="all">
                <a:solidFill>
                  <a:schemeClr val="bg1"/>
                </a:solidFill>
                <a:latin typeface="+mj-lt"/>
              </a:rPr>
              <a:t>Estructura #1</a:t>
            </a:r>
            <a:endParaRPr lang="en-US" sz="3200" cap="all" dirty="0">
              <a:solidFill>
                <a:schemeClr val="bg1"/>
              </a:solidFill>
              <a:latin typeface="+mj-lt"/>
            </a:endParaRPr>
          </a:p>
        </p:txBody>
      </p:sp>
      <p:sp>
        <p:nvSpPr>
          <p:cNvPr id="8" name="TextBox 7"/>
          <p:cNvSpPr txBox="1"/>
          <p:nvPr/>
        </p:nvSpPr>
        <p:spPr>
          <a:xfrm>
            <a:off x="1092820" y="490259"/>
            <a:ext cx="9679258" cy="830997"/>
          </a:xfrm>
          <a:prstGeom prst="rect">
            <a:avLst/>
          </a:prstGeom>
          <a:noFill/>
        </p:spPr>
        <p:txBody>
          <a:bodyPr wrap="square" rtlCol="0">
            <a:spAutoFit/>
          </a:bodyPr>
          <a:lstStyle/>
          <a:p>
            <a:pPr algn="ctr" rtl="0"/>
            <a:r>
              <a:rPr lang="es-US" sz="4800" cap="all" dirty="0">
                <a:solidFill>
                  <a:schemeClr val="tx2"/>
                </a:solidFill>
                <a:latin typeface="+mj-lt"/>
              </a:rPr>
              <a:t>ESTABILIDAD ESTRUCTURAL</a:t>
            </a:r>
            <a:endParaRPr lang="en-US" sz="4800" cap="all" dirty="0">
              <a:solidFill>
                <a:schemeClr val="tx2"/>
              </a:solidFill>
              <a:latin typeface="+mj-lt"/>
            </a:endParaRPr>
          </a:p>
        </p:txBody>
      </p:sp>
      <p:pic>
        <p:nvPicPr>
          <p:cNvPr id="10" name="Picture 9" descr="blocks.jpg"/>
          <p:cNvPicPr>
            <a:picLocks noChangeAspect="1"/>
          </p:cNvPicPr>
          <p:nvPr/>
        </p:nvPicPr>
        <p:blipFill>
          <a:blip r:embed="rId3">
            <a:alphaModFix amt="78000"/>
          </a:blip>
          <a:stretch>
            <a:fillRect/>
          </a:stretch>
        </p:blipFill>
        <p:spPr>
          <a:xfrm>
            <a:off x="6800850" y="1517650"/>
            <a:ext cx="4235450" cy="4118125"/>
          </a:xfrm>
          <a:prstGeom prst="rect">
            <a:avLst/>
          </a:prstGeom>
        </p:spPr>
      </p:pic>
      <p:sp>
        <p:nvSpPr>
          <p:cNvPr id="48" name="Rectangle 47"/>
          <p:cNvSpPr/>
          <p:nvPr/>
        </p:nvSpPr>
        <p:spPr>
          <a:xfrm>
            <a:off x="6286500" y="5435600"/>
            <a:ext cx="5664200" cy="673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d-ID" dirty="0">
              <a:solidFill>
                <a:schemeClr val="accent4"/>
              </a:solidFill>
            </a:endParaRPr>
          </a:p>
        </p:txBody>
      </p:sp>
      <p:sp>
        <p:nvSpPr>
          <p:cNvPr id="33" name="TextBox 32"/>
          <p:cNvSpPr txBox="1"/>
          <p:nvPr/>
        </p:nvSpPr>
        <p:spPr>
          <a:xfrm>
            <a:off x="6660019" y="5468659"/>
            <a:ext cx="4947781" cy="584776"/>
          </a:xfrm>
          <a:prstGeom prst="rect">
            <a:avLst/>
          </a:prstGeom>
          <a:noFill/>
        </p:spPr>
        <p:txBody>
          <a:bodyPr wrap="square" rtlCol="0">
            <a:spAutoFit/>
          </a:bodyPr>
          <a:lstStyle/>
          <a:p>
            <a:pPr algn="ctr" rtl="0"/>
            <a:r>
              <a:rPr lang="es-US" sz="3200" cap="all">
                <a:solidFill>
                  <a:srgbClr val="FFFFFF"/>
                </a:solidFill>
                <a:latin typeface="+mj-lt"/>
              </a:rPr>
              <a:t>ESTRUCTURA #2</a:t>
            </a:r>
            <a:endParaRPr lang="en-US" sz="3200" cap="all" dirty="0">
              <a:solidFill>
                <a:srgbClr val="FFFFFF"/>
              </a:solidFill>
              <a:latin typeface="+mj-lt"/>
            </a:endParaRPr>
          </a:p>
        </p:txBody>
      </p:sp>
      <p:pic>
        <p:nvPicPr>
          <p:cNvPr id="11" name="Picture 10" descr="blocks.psd"/>
          <p:cNvPicPr>
            <a:picLocks noChangeAspect="1"/>
          </p:cNvPicPr>
          <p:nvPr/>
        </p:nvPicPr>
        <p:blipFill>
          <a:blip r:embed="rId4"/>
          <a:srcRect l="52639" t="45900" r="27715" b="3789"/>
          <a:stretch>
            <a:fillRect/>
          </a:stretch>
        </p:blipFill>
        <p:spPr>
          <a:xfrm>
            <a:off x="2095500" y="1358900"/>
            <a:ext cx="1968500" cy="4051300"/>
          </a:xfrm>
          <a:prstGeom prst="rect">
            <a:avLst/>
          </a:prstGeom>
        </p:spPr>
      </p:pic>
    </p:spTree>
    <p:extLst>
      <p:ext uri="{BB962C8B-B14F-4D97-AF65-F5344CB8AC3E}">
        <p14:creationId xmlns:p14="http://schemas.microsoft.com/office/powerpoint/2010/main" val="4153574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anim calcmode="lin" valueType="num">
                                      <p:cBhvr>
                                        <p:cTn id="33" dur="500" fill="hold"/>
                                        <p:tgtEl>
                                          <p:spTgt spid="33"/>
                                        </p:tgtEl>
                                        <p:attrNameLst>
                                          <p:attrName>ppt_x</p:attrName>
                                        </p:attrNameLst>
                                      </p:cBhvr>
                                      <p:tavLst>
                                        <p:tav tm="0">
                                          <p:val>
                                            <p:strVal val="#ppt_x"/>
                                          </p:val>
                                        </p:tav>
                                        <p:tav tm="100000">
                                          <p:val>
                                            <p:strVal val="#ppt_x"/>
                                          </p:val>
                                        </p:tav>
                                      </p:tavLst>
                                    </p:anim>
                                    <p:anim calcmode="lin" valueType="num">
                                      <p:cBhvr>
                                        <p:cTn id="34" dur="500" fill="hold"/>
                                        <p:tgtEl>
                                          <p:spTgt spid="33"/>
                                        </p:tgtEl>
                                        <p:attrNameLst>
                                          <p:attrName>ppt_y</p:attrName>
                                        </p:attrNameLst>
                                      </p:cBhvr>
                                      <p:tavLst>
                                        <p:tav tm="0">
                                          <p:val>
                                            <p:strVal val="#ppt_y-.1"/>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 grpId="0"/>
      <p:bldP spid="8" grpId="0"/>
      <p:bldP spid="33" grpId="0"/>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Ver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34063</TotalTime>
  <Words>14382</Words>
  <Application>Microsoft Office PowerPoint</Application>
  <PresentationFormat>Widescreen</PresentationFormat>
  <Paragraphs>1400</Paragraphs>
  <Slides>175</Slides>
  <Notes>166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175</vt:i4>
      </vt:variant>
    </vt:vector>
  </HeadingPairs>
  <TitlesOfParts>
    <vt:vector size="183" baseType="lpstr">
      <vt:lpstr>Arial</vt:lpstr>
      <vt:lpstr>Calibri</vt:lpstr>
      <vt:lpstr>Century Gothic</vt:lpstr>
      <vt:lpstr>Chalkboard</vt:lpstr>
      <vt:lpstr>Source Sans Pro Light</vt:lpstr>
      <vt:lpstr>Wingdings</vt:lpstr>
      <vt:lpstr>Zapf Dingbats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SignAddict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AbuSina</dc:creator>
  <cp:keywords/>
  <dc:description/>
  <cp:lastModifiedBy>Daphne Reitz</cp:lastModifiedBy>
  <cp:revision>1248</cp:revision>
  <dcterms:created xsi:type="dcterms:W3CDTF">2019-01-03T01:01:00Z</dcterms:created>
  <dcterms:modified xsi:type="dcterms:W3CDTF">2022-05-03T15:10:54Z</dcterms:modified>
  <cp:category/>
</cp:coreProperties>
</file>