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631" r:id="rId2"/>
    <p:sldId id="568" r:id="rId3"/>
    <p:sldId id="621" r:id="rId4"/>
    <p:sldId id="569" r:id="rId5"/>
    <p:sldId id="570" r:id="rId6"/>
    <p:sldId id="571" r:id="rId7"/>
    <p:sldId id="572" r:id="rId8"/>
    <p:sldId id="573" r:id="rId9"/>
    <p:sldId id="574" r:id="rId10"/>
    <p:sldId id="575" r:id="rId11"/>
    <p:sldId id="576" r:id="rId12"/>
    <p:sldId id="577" r:id="rId13"/>
    <p:sldId id="578" r:id="rId14"/>
    <p:sldId id="579" r:id="rId15"/>
    <p:sldId id="580" r:id="rId16"/>
    <p:sldId id="581" r:id="rId17"/>
    <p:sldId id="582" r:id="rId18"/>
    <p:sldId id="583" r:id="rId19"/>
    <p:sldId id="584" r:id="rId20"/>
    <p:sldId id="585" r:id="rId21"/>
    <p:sldId id="586" r:id="rId22"/>
    <p:sldId id="587" r:id="rId23"/>
    <p:sldId id="588" r:id="rId24"/>
    <p:sldId id="589" r:id="rId25"/>
    <p:sldId id="626" r:id="rId26"/>
    <p:sldId id="590" r:id="rId27"/>
    <p:sldId id="591" r:id="rId28"/>
    <p:sldId id="592" r:id="rId29"/>
    <p:sldId id="593" r:id="rId30"/>
    <p:sldId id="594" r:id="rId31"/>
    <p:sldId id="595" r:id="rId32"/>
    <p:sldId id="596" r:id="rId33"/>
    <p:sldId id="597" r:id="rId34"/>
    <p:sldId id="627" r:id="rId35"/>
    <p:sldId id="598" r:id="rId36"/>
    <p:sldId id="599" r:id="rId37"/>
    <p:sldId id="600" r:id="rId38"/>
    <p:sldId id="601" r:id="rId39"/>
    <p:sldId id="602" r:id="rId40"/>
    <p:sldId id="603" r:id="rId41"/>
    <p:sldId id="628" r:id="rId42"/>
    <p:sldId id="629" r:id="rId43"/>
    <p:sldId id="604" r:id="rId44"/>
    <p:sldId id="605" r:id="rId45"/>
    <p:sldId id="606" r:id="rId46"/>
    <p:sldId id="607" r:id="rId47"/>
    <p:sldId id="608" r:id="rId48"/>
    <p:sldId id="609" r:id="rId49"/>
    <p:sldId id="610" r:id="rId50"/>
    <p:sldId id="630" r:id="rId51"/>
    <p:sldId id="611" r:id="rId52"/>
    <p:sldId id="613" r:id="rId53"/>
    <p:sldId id="614" r:id="rId54"/>
    <p:sldId id="615" r:id="rId55"/>
    <p:sldId id="616" r:id="rId56"/>
    <p:sldId id="617" r:id="rId57"/>
    <p:sldId id="612" r:id="rId58"/>
    <p:sldId id="619" r:id="rId59"/>
    <p:sldId id="623" r:id="rId60"/>
    <p:sldId id="567" r:id="rId61"/>
  </p:sldIdLst>
  <p:sldSz cx="12192000" cy="6858000"/>
  <p:notesSz cx="6858000" cy="9144000"/>
  <p:defaultTextStyle>
    <a:defPPr rtl="0">
      <a:defRPr lang="es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buSina" initials="A" lastIdx="0" clrIdx="0">
    <p:extLst>
      <p:ext uri="{19B8F6BF-5375-455C-9EA6-DF929625EA0E}">
        <p15:presenceInfo xmlns:p15="http://schemas.microsoft.com/office/powerpoint/2012/main" userId="AbuSi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A9AD"/>
    <a:srgbClr val="518C92"/>
    <a:srgbClr val="244489"/>
    <a:srgbClr val="97BABD"/>
    <a:srgbClr val="2A767D"/>
    <a:srgbClr val="00646C"/>
    <a:srgbClr val="8B0824"/>
    <a:srgbClr val="005059"/>
    <a:srgbClr val="93F300"/>
    <a:srgbClr val="04EC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157" autoAdjust="0"/>
    <p:restoredTop sz="92353" autoAdjust="0"/>
  </p:normalViewPr>
  <p:slideViewPr>
    <p:cSldViewPr snapToGrid="0">
      <p:cViewPr varScale="1">
        <p:scale>
          <a:sx n="74" d="100"/>
          <a:sy n="74" d="100"/>
        </p:scale>
        <p:origin x="208" y="9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76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10464"/>
    </p:cViewPr>
  </p:sorterViewPr>
  <p:notesViewPr>
    <p:cSldViewPr snapToGrid="0">
      <p:cViewPr varScale="1">
        <p:scale>
          <a:sx n="101" d="100"/>
          <a:sy n="101" d="100"/>
        </p:scale>
        <p:origin x="-3520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r>
              <a:rPr lang="id-ID"/>
              <a:t>11/12/19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ECE71F5-2935-4BFA-B369-9FA3FAF55664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950297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r>
              <a:rPr lang="id-ID"/>
              <a:t>11/12/19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us"/>
              <a:t>Click to edit Master text styles</a:t>
            </a:r>
          </a:p>
          <a:p>
            <a:pPr lvl="1" rtl="0"/>
            <a:r>
              <a:rPr lang="es-us"/>
              <a:t>Second level</a:t>
            </a:r>
          </a:p>
          <a:p>
            <a:pPr lvl="2" rtl="0"/>
            <a:r>
              <a:rPr lang="es-us"/>
              <a:t>Third level</a:t>
            </a:r>
          </a:p>
          <a:p>
            <a:pPr lvl="3" rtl="0"/>
            <a:r>
              <a:rPr lang="es-us"/>
              <a:t>Fourth level</a:t>
            </a:r>
          </a:p>
          <a:p>
            <a:pPr lvl="4" rtl="0"/>
            <a:r>
              <a:rPr lang="es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5C38DD1-33AA-4996-977A-42B26A155BBE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05931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Repase brevemente la sección Resultados del aprendizaje para la parte del curso sobre los marcos.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3</a:t>
            </a:fld>
            <a:endParaRPr lang="id-ID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Hable acerca de los tubos del marco y las diferencias en los materiales y la resistencia. Explique por qué solo los marcos con tubos compatibles deben usarse juntos.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12</a:t>
            </a:fld>
            <a:endParaRPr lang="id-ID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Explique la importancia de las dimensiones del marco que se muestran.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13</a:t>
            </a:fld>
            <a:endParaRPr lang="id-ID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Señale las diferentes partes de los marcos de los andamios y explique qué buscar al inspeccionarlos.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14</a:t>
            </a:fld>
            <a:endParaRPr lang="id-ID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Describa los diferentes tipos de extremos de crucetas y enumere brevemente las ventajas y desventajas de cada uno de ellos.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15</a:t>
            </a:fld>
            <a:endParaRPr lang="id-ID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Describa lo que debe buscar al inspeccionar las crucetas.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16</a:t>
            </a:fld>
            <a:endParaRPr lang="id-ID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Haga que los alumnos se levanten e inspeccionen el equipo que se utilizará para la evaluación práctica.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17</a:t>
            </a:fld>
            <a:endParaRPr lang="id-ID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us"/>
              <a:t>Revise los </a:t>
            </a:r>
            <a:r>
              <a:rPr lang="es-us" cap="all"/>
              <a:t>puntos clave</a:t>
            </a:r>
            <a:r>
              <a:rPr lang="es-us"/>
              <a:t> de esta sesión.</a:t>
            </a:r>
            <a:endParaRPr lang="en-US" dirty="0"/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18</a:t>
            </a:fld>
            <a:endParaRPr lang="id-ID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us"/>
              <a:t>Revise los </a:t>
            </a:r>
            <a:r>
              <a:rPr lang="es-us" cap="all"/>
              <a:t>puntos clave</a:t>
            </a:r>
            <a:r>
              <a:rPr lang="es-us"/>
              <a:t> de esta sesión.</a:t>
            </a:r>
            <a:endParaRPr lang="en-US" dirty="0"/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19</a:t>
            </a:fld>
            <a:endParaRPr lang="id-ID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Señale los diferentes componentes del andamio de marco básico y analice la importancia de incluir barandales y plataformas completamente entablonadas, y de proporcionar un acceso adecuado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21</a:t>
            </a:fld>
            <a:endParaRPr lang="id-ID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us"/>
              <a:t>Describa brevemente cada paso del proceso de construcción de una unidad básica de andamio de marco.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22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72357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Describa el rango de usos para los andamios de marco.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4</a:t>
            </a:fld>
            <a:endParaRPr lang="id-ID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Analice la importancia de asegurar que el andamio esté nivelado, plomado y encuadrado. Describa el proceso de cuadrar el andamio (tal como se muestra en la imagen de arriba)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23</a:t>
            </a:fld>
            <a:endParaRPr lang="id-ID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Analice el acceso adecuado y las mejores prácticas al instalarlo. Consulte el reglamento pertinente relacionado con el acceso (este ya se debería haber tratado en la sección 2 de Fundamentos del andamio, así que es solo un breve recordatorio). Analice la importancia de los tres puntos de contacto al subir las escaleras.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24</a:t>
            </a:fld>
            <a:endParaRPr lang="id-ID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Analice en grupos la actividad de aprendizaje, o solicite a los alumnos que trabajen en parejas para responder las preguntas de la página 38.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25</a:t>
            </a:fld>
            <a:endParaRPr lang="id-ID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us"/>
              <a:t>Revise los </a:t>
            </a:r>
            <a:r>
              <a:rPr lang="es-us" cap="all"/>
              <a:t>puntos clave</a:t>
            </a:r>
            <a:r>
              <a:rPr lang="es-us"/>
              <a:t> de esta sesión.</a:t>
            </a:r>
            <a:endParaRPr lang="en-US" dirty="0"/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26</a:t>
            </a:fld>
            <a:endParaRPr lang="id-ID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us"/>
              <a:t>Revise los </a:t>
            </a:r>
            <a:r>
              <a:rPr lang="es-us" cap="all"/>
              <a:t>puntos clave</a:t>
            </a:r>
            <a:r>
              <a:rPr lang="es-us"/>
              <a:t> de esta sesión.</a:t>
            </a:r>
            <a:endParaRPr lang="en-US" dirty="0"/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27</a:t>
            </a:fld>
            <a:endParaRPr lang="id-ID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Describa las situaciones en las que es conveniente utilizar una torre de andamio rodante. Señale los elementos que difieren de una torre de andamio de marco estacionario.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29</a:t>
            </a:fld>
            <a:endParaRPr lang="id-ID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Describa las características de una rueda giratoria adecuada para andamios.</a:t>
            </a:r>
          </a:p>
          <a:p>
            <a:pPr rtl="0"/>
            <a:r>
              <a:rPr lang="es-us"/>
              <a:t>Explique la manera correcta de unir las ruedas giratorias a las patas del andamio de marco.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30</a:t>
            </a:fld>
            <a:endParaRPr lang="id-ID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Explique el propósito de un refuerzo horizontal y por qué es necesario para los andamios rodantes.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31</a:t>
            </a:fld>
            <a:endParaRPr lang="id-ID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Describa cada tipo de marco y cuándo se utilizan típicamente.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32</a:t>
            </a:fld>
            <a:endParaRPr lang="id-ID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Explique el propósito de los estabilizadores, cómo ayudan a estabilizar los andamios y cuándo deben utilizarse.</a:t>
            </a:r>
          </a:p>
          <a:p>
            <a:pPr rtl="0"/>
            <a:r>
              <a:rPr lang="es-us"/>
              <a:t>Describa la ubicación y el proceso adecuados para instalar los estabilizadores.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33</a:t>
            </a:fld>
            <a:endParaRPr lang="id-ID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Refiérase a las diversas incompatibilidades posibles de los andamios de marco y/o de los componentes, y las posibles consecuencias.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5</a:t>
            </a:fld>
            <a:endParaRPr lang="id-ID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Repase la actividad de aprendizaje con el grupo y hable acerca del equipo requerido (consulte la lista de equipos en la página 52).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34</a:t>
            </a:fld>
            <a:endParaRPr lang="id-ID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Revise los PUNTOS CLAVE de esta sesión.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35</a:t>
            </a:fld>
            <a:endParaRPr lang="id-ID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us"/>
              <a:t>Revise los </a:t>
            </a:r>
            <a:r>
              <a:rPr lang="es-us" cap="all"/>
              <a:t>puntos clave</a:t>
            </a:r>
            <a:r>
              <a:rPr lang="es-us"/>
              <a:t> de esta sesión.</a:t>
            </a:r>
            <a:endParaRPr lang="en-US" dirty="0"/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36</a:t>
            </a:fld>
            <a:endParaRPr lang="id-ID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Describa un andamio de tendido continuo y dónde se utiliza normalmente.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38</a:t>
            </a:fld>
            <a:endParaRPr lang="id-ID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Describa las dos formas en que se pueden construir andamios de área. Explique los pasos y señale los componentes involucrados.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39</a:t>
            </a:fld>
            <a:endParaRPr lang="id-ID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40</a:t>
            </a:fld>
            <a:endParaRPr lang="id-ID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Comente la actividad de aprendizaje de la página 68 y haga un bosquejo aproximado (si tiene una pizarra) de cómo debería ser el diseño del andamio para este escenario. Discuta qué equipo se necesitará para este andamio.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41</a:t>
            </a:fld>
            <a:endParaRPr lang="id-ID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Comente la actividad de aprendizaje de la página 72 y haga un bosquejo aproximado (si tiene una pizarra) de cómo debería ser el diseño del andamio para este escenario. Discuta qué equipo se necesitará para este andamio.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42</a:t>
            </a:fld>
            <a:endParaRPr lang="id-ID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us"/>
              <a:t>Revise los </a:t>
            </a:r>
            <a:r>
              <a:rPr lang="es-us" cap="all"/>
              <a:t>puntos clave</a:t>
            </a:r>
            <a:r>
              <a:rPr lang="es-us"/>
              <a:t> de esta sesión.</a:t>
            </a:r>
            <a:endParaRPr lang="en-US" dirty="0"/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43</a:t>
            </a:fld>
            <a:endParaRPr lang="id-ID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us"/>
              <a:t>Revise los </a:t>
            </a:r>
            <a:r>
              <a:rPr lang="es-us" cap="all"/>
              <a:t>puntos clave</a:t>
            </a:r>
            <a:r>
              <a:rPr lang="es-us"/>
              <a:t> de esta sesión.</a:t>
            </a:r>
            <a:endParaRPr lang="en-US" dirty="0"/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44</a:t>
            </a:fld>
            <a:endParaRPr lang="id-ID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Hable sobre la importancia de inspeccionar el equipo antes de comenzar a construir el andamio.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6</a:t>
            </a:fld>
            <a:endParaRPr lang="id-ID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Comente los diferentes tipos de amarres y las diferentes maneras en que se pueden construir. Destaque la importancia de los amarres para estabilizar los andamios de múltiples elevaciones de mayor altura.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46</a:t>
            </a:fld>
            <a:endParaRPr lang="id-ID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Hable acerca del aumento de las cargas a las que están sujetos los andamios cerrados y la importancia de que una persona calificada diseñe el andamio (incluidos los amarres necesarios).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47</a:t>
            </a:fld>
            <a:endParaRPr lang="id-ID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Indique claramente las responsabilidades de la persona competente con respecto a las inspecciones de los andamios.</a:t>
            </a:r>
          </a:p>
          <a:p>
            <a:pPr rtl="0"/>
            <a:r>
              <a:rPr lang="es-us"/>
              <a:t>Explique con qué frecuencia se deben inspeccionar los andamios, y que esto es un MÍNIMO.</a:t>
            </a:r>
          </a:p>
          <a:p>
            <a:pPr rtl="0"/>
            <a:r>
              <a:rPr lang="es-us"/>
              <a:t>Describa el sistema de etiquetas de tres colores y cómo funciona.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48</a:t>
            </a:fld>
            <a:endParaRPr lang="id-ID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Comente la actividad de aprendizaje de la página 80. Si es posible, esboce el diseño del andamio (en una pizarra) y el tipo de amarre que se debe utilizar en este escenario.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49</a:t>
            </a:fld>
            <a:endParaRPr lang="id-ID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Revise los </a:t>
            </a:r>
            <a:r>
              <a:rPr lang="es-us" cap="all"/>
              <a:t>puntos clave</a:t>
            </a:r>
            <a:r>
              <a:rPr lang="es-us"/>
              <a:t> de esta sesión.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50</a:t>
            </a:fld>
            <a:endParaRPr lang="id-ID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us"/>
              <a:t>Revise los </a:t>
            </a:r>
            <a:r>
              <a:rPr lang="es-us" cap="all"/>
              <a:t>puntos clave</a:t>
            </a:r>
            <a:r>
              <a:rPr lang="es-us"/>
              <a:t> de esta sesión.</a:t>
            </a:r>
            <a:endParaRPr lang="en-US" dirty="0"/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51</a:t>
            </a:fld>
            <a:endParaRPr lang="id-ID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us"/>
              <a:t>Señale cuáles son los puntos más importantes a recordar al desarmar los andamios de marco.</a:t>
            </a:r>
          </a:p>
          <a:p>
            <a:pPr rtl="0"/>
            <a:r>
              <a:rPr lang="es-us"/>
              <a:t>Recuerde a los alumnos que el desarmado del andamio es una parte tan importante de la EVALUACIÓN PRÁCTICA como el armado en sí, y que espera que trabajen de manera segura y retiren los componentes en el orden correcto. No importa cuán corto sea el tiempo, NO permita que aceleren el proceso de desarmado.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53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233509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Explique que, si bien es posible que los aprendices no sean responsables del almacenamiento del equipo que están utilizando, sigue siendo importante apilar el equipo de manera ordenada y agrupar los componentes de tamaño similar, para facilitar su recogida y almacenamiento. Puede ser importante comparar lo que está allí con la lista de envío original, para asegurarse de que no falte nada. Destaque la importancia de separar y etiquetar los componentes dañados para que no se vuelvan a utilizar.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54</a:t>
            </a:fld>
            <a:endParaRPr lang="id-ID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Revise los </a:t>
            </a:r>
            <a:r>
              <a:rPr lang="es-us" cap="all"/>
              <a:t>puntos clave</a:t>
            </a:r>
            <a:r>
              <a:rPr lang="es-us"/>
              <a:t> de esta sesión.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55</a:t>
            </a:fld>
            <a:endParaRPr lang="id-ID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Revise los </a:t>
            </a:r>
            <a:r>
              <a:rPr lang="es-us" cap="all"/>
              <a:t>puntos clave</a:t>
            </a:r>
            <a:r>
              <a:rPr lang="es-us"/>
              <a:t> de esta sesión.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56</a:t>
            </a:fld>
            <a:endParaRPr lang="id-ID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Señale los diferentes tipos de bases y describa cuándo y cómo se utilizan.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7</a:t>
            </a:fld>
            <a:endParaRPr lang="id-ID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Detenga la presentación aquí y revise los requisitos de la evaluación práctica con los alumnos.</a:t>
            </a:r>
          </a:p>
          <a:p>
            <a:pPr rtl="0"/>
            <a:r>
              <a:rPr lang="es-us"/>
              <a:t>Proporcióneles un dibujo o un plano del andamio que desea que construyan.</a:t>
            </a:r>
          </a:p>
          <a:p>
            <a:pPr rtl="0"/>
            <a:r>
              <a:rPr lang="es-us"/>
              <a:t>Asegúrese de que estén utilizando todos los equipos de protección personal correspondientes.</a:t>
            </a:r>
          </a:p>
          <a:p>
            <a:pPr rtl="0"/>
            <a:r>
              <a:rPr lang="es-us"/>
              <a:t>Después de construir el o los andamios, haga que los alumnos los inspeccionen utilizando las listas de verificación.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57</a:t>
            </a:fld>
            <a:endParaRPr lang="id-ID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Después de que el equipo haya sido apilado o guardado. Comparta sus observaciones acerca de la construcción con los alumnos (lo que vio que hicieron bien y lo que siente que podrían haber mejorado). Permítales la oportunidad de compartir sus respuestas a estas preguntas informativas. RECUERDE: ESTA ES SU OPORTUNIDAD DE CORREGIR CUALQUIER PRÁCTICA INSEGURA O INCORRECTA.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58</a:t>
            </a:fld>
            <a:endParaRPr lang="id-ID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RECUERDE: ESTA ES SU OPORTUNIDAD DE ACLARAR CUALQUIER INFORMACIÓN O EXPLICAR CUALQUIER CONCEPTO QUE LOS ALUMNOS PAREZCAN NO TENER CLAROS.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59</a:t>
            </a:fld>
            <a:endParaRPr lang="id-ID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Describa lo que debe buscar cuando inspecciona las bases.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8</a:t>
            </a:fld>
            <a:endParaRPr lang="id-ID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Describa los diferentes tipos de ménsulas y cómo se unen a los marcos. Asegúrese de enfatizar que solo están destinados a soportar trabajadores.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9</a:t>
            </a:fld>
            <a:endParaRPr lang="id-ID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Señale las partes de las ménsulas y explique qué buscar al inspeccionarlas.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10</a:t>
            </a:fld>
            <a:endParaRPr lang="id-ID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Describa los diferentes tipos de marcos y enumere algunos tamaños típicos. Explique la importancia de utilizar marcos compatibles (en cuanto al tamaño) y los problemas que puede enfrentar si utiliza marcos incompatibles.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11</a:t>
            </a:fld>
            <a:endParaRPr lang="id-ID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.pd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.pd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.pd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.pd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.pd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.pd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.pd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.pd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.pd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.pd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948947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450174" y="2284944"/>
            <a:ext cx="1697846" cy="1697847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rtl="0"/>
            <a:endParaRPr lang="id-ID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971864" y="2284944"/>
            <a:ext cx="1697846" cy="1697847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rtl="0"/>
            <a:endParaRPr lang="id-ID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508785" y="2284944"/>
            <a:ext cx="1697846" cy="1697847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rtl="0"/>
            <a:endParaRPr lang="id-ID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030475" y="2284944"/>
            <a:ext cx="1697846" cy="1697847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pic>
        <p:nvPicPr>
          <p:cNvPr id="7" name="Picture 6" descr="17_SAIA_Logo_Pantone302_Horz_Stack_375 Lime Green (1)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2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3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1" name="Straight Connector 10"/>
          <p:cNvCxnSpPr/>
          <p:nvPr userDrawn="1"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177204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943475" y="1228725"/>
            <a:ext cx="2362200" cy="3260725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rtl="0"/>
            <a:endParaRPr lang="id-ID" dirty="0"/>
          </a:p>
        </p:txBody>
      </p:sp>
      <p:pic>
        <p:nvPicPr>
          <p:cNvPr id="3" name="Picture 2" descr="17_SAIA_Logo_Pantone302_Horz_Stack_375 Lime Green (1)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2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3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5" name="Straight Connector 4"/>
          <p:cNvCxnSpPr/>
          <p:nvPr userDrawn="1"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3401932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222375" y="1945431"/>
            <a:ext cx="3106738" cy="2016211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533786" y="1945431"/>
            <a:ext cx="3106738" cy="2016211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858048" y="1945431"/>
            <a:ext cx="3106738" cy="2016211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22375" y="4177345"/>
            <a:ext cx="3106738" cy="2016211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533786" y="4177345"/>
            <a:ext cx="3106738" cy="2016211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858048" y="4177345"/>
            <a:ext cx="3106738" cy="2016211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14" name="Freeform 5"/>
          <p:cNvSpPr>
            <a:spLocks/>
          </p:cNvSpPr>
          <p:nvPr userDrawn="1"/>
        </p:nvSpPr>
        <p:spPr bwMode="auto">
          <a:xfrm flipH="1">
            <a:off x="9305255" y="2655843"/>
            <a:ext cx="1337469" cy="1337469"/>
          </a:xfrm>
          <a:custGeom>
            <a:avLst/>
            <a:gdLst>
              <a:gd name="T0" fmla="*/ 731 w 1169"/>
              <a:gd name="T1" fmla="*/ 0 h 1169"/>
              <a:gd name="T2" fmla="*/ 0 w 1169"/>
              <a:gd name="T3" fmla="*/ 0 h 1169"/>
              <a:gd name="T4" fmla="*/ 0 w 1169"/>
              <a:gd name="T5" fmla="*/ 731 h 1169"/>
              <a:gd name="T6" fmla="*/ 439 w 1169"/>
              <a:gd name="T7" fmla="*/ 1169 h 1169"/>
              <a:gd name="T8" fmla="*/ 1169 w 1169"/>
              <a:gd name="T9" fmla="*/ 1169 h 1169"/>
              <a:gd name="T10" fmla="*/ 1169 w 1169"/>
              <a:gd name="T11" fmla="*/ 439 h 1169"/>
              <a:gd name="T12" fmla="*/ 731 w 1169"/>
              <a:gd name="T13" fmla="*/ 0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9" h="1169">
                <a:moveTo>
                  <a:pt x="7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731"/>
                  <a:pt x="0" y="731"/>
                  <a:pt x="0" y="731"/>
                </a:cubicBezTo>
                <a:cubicBezTo>
                  <a:pt x="0" y="973"/>
                  <a:pt x="196" y="1169"/>
                  <a:pt x="439" y="1169"/>
                </a:cubicBezTo>
                <a:cubicBezTo>
                  <a:pt x="1169" y="1169"/>
                  <a:pt x="1169" y="1169"/>
                  <a:pt x="1169" y="1169"/>
                </a:cubicBezTo>
                <a:cubicBezTo>
                  <a:pt x="1169" y="439"/>
                  <a:pt x="1169" y="439"/>
                  <a:pt x="1169" y="439"/>
                </a:cubicBezTo>
                <a:cubicBezTo>
                  <a:pt x="1169" y="196"/>
                  <a:pt x="973" y="0"/>
                  <a:pt x="731" y="0"/>
                </a:cubicBezTo>
                <a:close/>
              </a:path>
            </a:pathLst>
          </a:custGeom>
          <a:solidFill>
            <a:schemeClr val="bg1">
              <a:lumMod val="85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d-ID" sz="1400">
              <a:solidFill>
                <a:schemeClr val="accent2"/>
              </a:solidFill>
            </a:endParaRPr>
          </a:p>
        </p:txBody>
      </p:sp>
      <p:sp>
        <p:nvSpPr>
          <p:cNvPr id="18" name="Freeform 5"/>
          <p:cNvSpPr>
            <a:spLocks/>
          </p:cNvSpPr>
          <p:nvPr userDrawn="1"/>
        </p:nvSpPr>
        <p:spPr bwMode="auto">
          <a:xfrm flipH="1">
            <a:off x="10870156" y="3855256"/>
            <a:ext cx="521440" cy="521440"/>
          </a:xfrm>
          <a:custGeom>
            <a:avLst/>
            <a:gdLst>
              <a:gd name="T0" fmla="*/ 731 w 1169"/>
              <a:gd name="T1" fmla="*/ 0 h 1169"/>
              <a:gd name="T2" fmla="*/ 0 w 1169"/>
              <a:gd name="T3" fmla="*/ 0 h 1169"/>
              <a:gd name="T4" fmla="*/ 0 w 1169"/>
              <a:gd name="T5" fmla="*/ 731 h 1169"/>
              <a:gd name="T6" fmla="*/ 439 w 1169"/>
              <a:gd name="T7" fmla="*/ 1169 h 1169"/>
              <a:gd name="T8" fmla="*/ 1169 w 1169"/>
              <a:gd name="T9" fmla="*/ 1169 h 1169"/>
              <a:gd name="T10" fmla="*/ 1169 w 1169"/>
              <a:gd name="T11" fmla="*/ 439 h 1169"/>
              <a:gd name="T12" fmla="*/ 731 w 1169"/>
              <a:gd name="T13" fmla="*/ 0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9" h="1169">
                <a:moveTo>
                  <a:pt x="7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731"/>
                  <a:pt x="0" y="731"/>
                  <a:pt x="0" y="731"/>
                </a:cubicBezTo>
                <a:cubicBezTo>
                  <a:pt x="0" y="973"/>
                  <a:pt x="196" y="1169"/>
                  <a:pt x="439" y="1169"/>
                </a:cubicBezTo>
                <a:cubicBezTo>
                  <a:pt x="1169" y="1169"/>
                  <a:pt x="1169" y="1169"/>
                  <a:pt x="1169" y="1169"/>
                </a:cubicBezTo>
                <a:cubicBezTo>
                  <a:pt x="1169" y="439"/>
                  <a:pt x="1169" y="439"/>
                  <a:pt x="1169" y="439"/>
                </a:cubicBezTo>
                <a:cubicBezTo>
                  <a:pt x="1169" y="196"/>
                  <a:pt x="973" y="0"/>
                  <a:pt x="731" y="0"/>
                </a:cubicBezTo>
                <a:close/>
              </a:path>
            </a:pathLst>
          </a:custGeom>
          <a:solidFill>
            <a:schemeClr val="bg1">
              <a:lumMod val="85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d-ID" sz="1400">
              <a:solidFill>
                <a:schemeClr val="accent2"/>
              </a:solidFill>
            </a:endParaRPr>
          </a:p>
        </p:txBody>
      </p:sp>
      <p:sp>
        <p:nvSpPr>
          <p:cNvPr id="19" name="Freeform 5"/>
          <p:cNvSpPr>
            <a:spLocks/>
          </p:cNvSpPr>
          <p:nvPr userDrawn="1"/>
        </p:nvSpPr>
        <p:spPr bwMode="auto">
          <a:xfrm flipH="1">
            <a:off x="8352858" y="2453988"/>
            <a:ext cx="521761" cy="521761"/>
          </a:xfrm>
          <a:custGeom>
            <a:avLst/>
            <a:gdLst>
              <a:gd name="T0" fmla="*/ 731 w 1169"/>
              <a:gd name="T1" fmla="*/ 0 h 1169"/>
              <a:gd name="T2" fmla="*/ 0 w 1169"/>
              <a:gd name="T3" fmla="*/ 0 h 1169"/>
              <a:gd name="T4" fmla="*/ 0 w 1169"/>
              <a:gd name="T5" fmla="*/ 731 h 1169"/>
              <a:gd name="T6" fmla="*/ 439 w 1169"/>
              <a:gd name="T7" fmla="*/ 1169 h 1169"/>
              <a:gd name="T8" fmla="*/ 1169 w 1169"/>
              <a:gd name="T9" fmla="*/ 1169 h 1169"/>
              <a:gd name="T10" fmla="*/ 1169 w 1169"/>
              <a:gd name="T11" fmla="*/ 439 h 1169"/>
              <a:gd name="T12" fmla="*/ 731 w 1169"/>
              <a:gd name="T13" fmla="*/ 0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9" h="1169">
                <a:moveTo>
                  <a:pt x="7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731"/>
                  <a:pt x="0" y="731"/>
                  <a:pt x="0" y="731"/>
                </a:cubicBezTo>
                <a:cubicBezTo>
                  <a:pt x="0" y="973"/>
                  <a:pt x="196" y="1169"/>
                  <a:pt x="439" y="1169"/>
                </a:cubicBezTo>
                <a:cubicBezTo>
                  <a:pt x="1169" y="1169"/>
                  <a:pt x="1169" y="1169"/>
                  <a:pt x="1169" y="1169"/>
                </a:cubicBezTo>
                <a:cubicBezTo>
                  <a:pt x="1169" y="439"/>
                  <a:pt x="1169" y="439"/>
                  <a:pt x="1169" y="439"/>
                </a:cubicBezTo>
                <a:cubicBezTo>
                  <a:pt x="1169" y="196"/>
                  <a:pt x="973" y="0"/>
                  <a:pt x="731" y="0"/>
                </a:cubicBezTo>
                <a:close/>
              </a:path>
            </a:pathLst>
          </a:custGeom>
          <a:solidFill>
            <a:schemeClr val="bg1">
              <a:lumMod val="85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d-ID" sz="1400">
              <a:solidFill>
                <a:schemeClr val="accent2"/>
              </a:solidFill>
            </a:endParaRPr>
          </a:p>
        </p:txBody>
      </p:sp>
      <p:pic>
        <p:nvPicPr>
          <p:cNvPr id="15" name="Picture 14" descr="17_SAIA_Logo_Pantone302_Horz_Stack_375 Lime Green (1)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2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3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6" name="Straight Connector 15"/>
          <p:cNvCxnSpPr/>
          <p:nvPr userDrawn="1"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51508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9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1192213" y="2152650"/>
            <a:ext cx="3206750" cy="3138488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487822" y="2152650"/>
            <a:ext cx="3206750" cy="3138488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7809924" y="2152650"/>
            <a:ext cx="3206750" cy="3138488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pic>
        <p:nvPicPr>
          <p:cNvPr id="5" name="Picture 4" descr="17_SAIA_Logo_Pantone302_Horz_Stack_375 Lime Green (1)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2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3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6" name="Straight Connector 5"/>
          <p:cNvCxnSpPr/>
          <p:nvPr userDrawn="1"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6734137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045466" y="1950125"/>
            <a:ext cx="4969744" cy="3753338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516763" y="1937796"/>
            <a:ext cx="4969744" cy="3753338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pic>
        <p:nvPicPr>
          <p:cNvPr id="11" name="Picture 10" descr="17_SAIA_Logo_Pantone302_Horz_Stack_375 Lime Green (1)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2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3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5" name="Straight Connector 14"/>
          <p:cNvCxnSpPr/>
          <p:nvPr userDrawn="1"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3994634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266299" y="3164617"/>
            <a:ext cx="6819990" cy="4020519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 dirty="0"/>
          </a:p>
        </p:txBody>
      </p:sp>
      <p:pic>
        <p:nvPicPr>
          <p:cNvPr id="5" name="Picture 4" descr="17_SAIA_Logo_Pantone302_Horz_Stack_375 Lime Green (1)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2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3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6" name="Straight Connector 5"/>
          <p:cNvCxnSpPr/>
          <p:nvPr userDrawn="1"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0078244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-23813"/>
            <a:ext cx="12192000" cy="4117976"/>
          </a:xfrm>
        </p:spPr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502324" y="662473"/>
            <a:ext cx="2734983" cy="2969860"/>
          </a:xfrm>
          <a:custGeom>
            <a:avLst/>
            <a:gdLst>
              <a:gd name="connsiteX0" fmla="*/ 0 w 2091170"/>
              <a:gd name="connsiteY0" fmla="*/ 0 h 3109819"/>
              <a:gd name="connsiteX1" fmla="*/ 2091170 w 2091170"/>
              <a:gd name="connsiteY1" fmla="*/ 0 h 3109819"/>
              <a:gd name="connsiteX2" fmla="*/ 2091170 w 2091170"/>
              <a:gd name="connsiteY2" fmla="*/ 3109819 h 3109819"/>
              <a:gd name="connsiteX3" fmla="*/ 0 w 2091170"/>
              <a:gd name="connsiteY3" fmla="*/ 3109819 h 3109819"/>
              <a:gd name="connsiteX4" fmla="*/ 0 w 2091170"/>
              <a:gd name="connsiteY4" fmla="*/ 0 h 3109819"/>
              <a:gd name="connsiteX0" fmla="*/ 0 w 2091170"/>
              <a:gd name="connsiteY0" fmla="*/ 317241 h 3427060"/>
              <a:gd name="connsiteX1" fmla="*/ 1363383 w 2091170"/>
              <a:gd name="connsiteY1" fmla="*/ 0 h 3427060"/>
              <a:gd name="connsiteX2" fmla="*/ 2091170 w 2091170"/>
              <a:gd name="connsiteY2" fmla="*/ 3427060 h 3427060"/>
              <a:gd name="connsiteX3" fmla="*/ 0 w 2091170"/>
              <a:gd name="connsiteY3" fmla="*/ 3427060 h 3427060"/>
              <a:gd name="connsiteX4" fmla="*/ 0 w 2091170"/>
              <a:gd name="connsiteY4" fmla="*/ 317241 h 3427060"/>
              <a:gd name="connsiteX0" fmla="*/ 0 w 2734983"/>
              <a:gd name="connsiteY0" fmla="*/ 317241 h 3427060"/>
              <a:gd name="connsiteX1" fmla="*/ 1363383 w 2734983"/>
              <a:gd name="connsiteY1" fmla="*/ 0 h 3427060"/>
              <a:gd name="connsiteX2" fmla="*/ 2734983 w 2734983"/>
              <a:gd name="connsiteY2" fmla="*/ 2521990 h 3427060"/>
              <a:gd name="connsiteX3" fmla="*/ 0 w 2734983"/>
              <a:gd name="connsiteY3" fmla="*/ 3427060 h 3427060"/>
              <a:gd name="connsiteX4" fmla="*/ 0 w 2734983"/>
              <a:gd name="connsiteY4" fmla="*/ 317241 h 3427060"/>
              <a:gd name="connsiteX0" fmla="*/ 0 w 2734983"/>
              <a:gd name="connsiteY0" fmla="*/ 317241 h 2969860"/>
              <a:gd name="connsiteX1" fmla="*/ 1363383 w 2734983"/>
              <a:gd name="connsiteY1" fmla="*/ 0 h 2969860"/>
              <a:gd name="connsiteX2" fmla="*/ 2734983 w 2734983"/>
              <a:gd name="connsiteY2" fmla="*/ 2521990 h 2969860"/>
              <a:gd name="connsiteX3" fmla="*/ 1408923 w 2734983"/>
              <a:gd name="connsiteY3" fmla="*/ 2969860 h 2969860"/>
              <a:gd name="connsiteX4" fmla="*/ 0 w 2734983"/>
              <a:gd name="connsiteY4" fmla="*/ 317241 h 2969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4983" h="2969860">
                <a:moveTo>
                  <a:pt x="0" y="317241"/>
                </a:moveTo>
                <a:lnTo>
                  <a:pt x="1363383" y="0"/>
                </a:lnTo>
                <a:lnTo>
                  <a:pt x="2734983" y="2521990"/>
                </a:lnTo>
                <a:lnTo>
                  <a:pt x="1408923" y="2969860"/>
                </a:lnTo>
                <a:lnTo>
                  <a:pt x="0" y="317241"/>
                </a:lnTo>
                <a:close/>
              </a:path>
            </a:pathLst>
          </a:custGeom>
        </p:spPr>
        <p:txBody>
          <a:bodyPr rtlCol="0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rtl="0"/>
            <a:endParaRPr lang="id-ID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 sz="140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pic>
        <p:nvPicPr>
          <p:cNvPr id="7" name="Picture 6" descr="17_SAIA_Logo_Pantone302_Horz_Stack_375 Lime Green (1)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2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3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9" name="Straight Connector 8"/>
          <p:cNvCxnSpPr/>
          <p:nvPr userDrawn="1"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102171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2" y="0"/>
            <a:ext cx="12187314" cy="4000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265098" y="1704098"/>
            <a:ext cx="3633145" cy="2288465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201617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2140431"/>
            <a:ext cx="12192000" cy="3241193"/>
          </a:xfrm>
        </p:spPr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pic>
        <p:nvPicPr>
          <p:cNvPr id="3" name="Picture 2" descr="17_SAIA_Logo_Pantone302_Horz_Stack_375 Lime Green (1)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2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3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4" name="Straight Connector 3"/>
          <p:cNvCxnSpPr/>
          <p:nvPr userDrawn="1"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7196662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399088"/>
          </a:xfrm>
        </p:spPr>
        <p:txBody>
          <a:bodyPr rtlCol="0">
            <a:norm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55193803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734482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968416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1"/>
            <a:ext cx="12192000" cy="4152123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265737" y="921256"/>
            <a:ext cx="1660525" cy="1658937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rt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3223237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116673" y="1993246"/>
            <a:ext cx="4059266" cy="2635316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1993246"/>
            <a:ext cx="4058337" cy="2635316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57294925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1993246"/>
            <a:ext cx="12192000" cy="2635316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6908678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228600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457200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037319" y="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037319" y="228600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037319" y="457200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071319" y="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071319" y="228600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071319" y="457200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08638" y="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6108638" y="228600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638" y="457200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8139319" y="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8139319" y="228600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8139319" y="457200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10176638" y="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0176638" y="228600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0176638" y="457200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7" name="TextBox 6"/>
          <p:cNvSpPr txBox="1"/>
          <p:nvPr userDrawn="1"/>
        </p:nvSpPr>
        <p:spPr>
          <a:xfrm>
            <a:off x="11584250" y="305131"/>
            <a:ext cx="3513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fld id="{260E2A6B-A809-4840-BF14-8648BC0BDF87}" type="slidenum">
              <a:rPr lang="id-ID" sz="11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2456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450174" y="2284944"/>
            <a:ext cx="1697846" cy="1697847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rtl="0"/>
            <a:endParaRPr lang="id-ID" dirty="0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971864" y="2284944"/>
            <a:ext cx="1697846" cy="1697847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rtl="0"/>
            <a:endParaRPr lang="id-ID" dirty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508785" y="2284944"/>
            <a:ext cx="1697846" cy="1697847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rtl="0"/>
            <a:endParaRPr lang="id-ID" dirty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030475" y="2284944"/>
            <a:ext cx="1697846" cy="1697847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pic>
        <p:nvPicPr>
          <p:cNvPr id="6" name="Picture 5" descr="17_SAIA_Logo_Pantone302_Horz_Stack_375 Lime Green (1)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2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3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7" name="Straight Connector 6"/>
          <p:cNvCxnSpPr/>
          <p:nvPr userDrawn="1"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1655109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44493" y="2113494"/>
            <a:ext cx="1697846" cy="1697847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rtl="0"/>
            <a:endParaRPr lang="id-ID" dirty="0"/>
          </a:p>
        </p:txBody>
      </p:sp>
      <p:pic>
        <p:nvPicPr>
          <p:cNvPr id="3" name="Picture 2" descr="17_SAIA_Logo_Pantone302_Horz_Stack_375 Lime Green (1)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2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3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4" name="Straight Connector 3"/>
          <p:cNvCxnSpPr/>
          <p:nvPr userDrawn="1"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827181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us"/>
              <a:t>Click to edit Master text styles</a:t>
            </a:r>
          </a:p>
          <a:p>
            <a:pPr lvl="1" rtl="0"/>
            <a:r>
              <a:rPr lang="es-us"/>
              <a:t>Second level</a:t>
            </a:r>
          </a:p>
          <a:p>
            <a:pPr lvl="2" rtl="0"/>
            <a:r>
              <a:rPr lang="es-us"/>
              <a:t>Third level</a:t>
            </a:r>
          </a:p>
          <a:p>
            <a:pPr lvl="3" rtl="0"/>
            <a:r>
              <a:rPr lang="es-us"/>
              <a:t>Fourth level</a:t>
            </a:r>
          </a:p>
          <a:p>
            <a:pPr lvl="4" rtl="0"/>
            <a:r>
              <a:rPr lang="es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id-ID"/>
              <a:t>11/12/19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176DFD3-2AF0-4B06-81C8-CF1C6F54D29C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73060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  <p:sldLayoutId id="2147483659" r:id="rId13"/>
    <p:sldLayoutId id="2147483661" r:id="rId14"/>
    <p:sldLayoutId id="2147483664" r:id="rId15"/>
    <p:sldLayoutId id="2147483665" r:id="rId16"/>
    <p:sldLayoutId id="2147483666" r:id="rId17"/>
    <p:sldLayoutId id="2147483670" r:id="rId18"/>
    <p:sldLayoutId id="2147483678" r:id="rId19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d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d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.pd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.pd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.pd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.pd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0.pdf"/><Relationship Id="rId7" Type="http://schemas.openxmlformats.org/officeDocument/2006/relationships/image" Target="../media/image1.pd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7" Type="http://schemas.openxmlformats.org/officeDocument/2006/relationships/image" Target="../media/image1.pd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36.pdf"/><Relationship Id="rId9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9.pdf"/><Relationship Id="rId7" Type="http://schemas.openxmlformats.org/officeDocument/2006/relationships/image" Target="../media/image43.pd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41.pdf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d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22.jpg"/><Relationship Id="rId5" Type="http://schemas.openxmlformats.org/officeDocument/2006/relationships/image" Target="../media/image1.pdf"/><Relationship Id="rId10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50.pd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59.pd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.pd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d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.pdf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d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.pdf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2.jpg"/><Relationship Id="rId7" Type="http://schemas.openxmlformats.org/officeDocument/2006/relationships/image" Target="../media/image65.pd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.pdf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d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.pdf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d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73.pdf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df"/><Relationship Id="rId5" Type="http://schemas.openxmlformats.org/officeDocument/2006/relationships/image" Target="../media/image42.png"/><Relationship Id="rId4" Type="http://schemas.openxmlformats.org/officeDocument/2006/relationships/image" Target="../media/image75.pd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1.png"/><Relationship Id="rId4" Type="http://schemas.openxmlformats.org/officeDocument/2006/relationships/image" Target="../media/image1.pd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.pdf"/><Relationship Id="rId4" Type="http://schemas.openxmlformats.org/officeDocument/2006/relationships/image" Target="../media/image4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82.pdf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d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d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88.pdf"/><Relationship Id="rId4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49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.pd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d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.pdf"/><Relationship Id="rId4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d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.pdf"/><Relationship Id="rId4" Type="http://schemas.openxmlformats.org/officeDocument/2006/relationships/image" Target="../media/image5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.pd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.pd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d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.pdf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97.pdf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jpg"/><Relationship Id="rId7" Type="http://schemas.openxmlformats.org/officeDocument/2006/relationships/image" Target="../media/image1.pd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1.pd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3.pdf"/><Relationship Id="rId7" Type="http://schemas.openxmlformats.org/officeDocument/2006/relationships/image" Target="../media/image1.pd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5.pdf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d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8.pdf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E6FD15-DE8C-014D-B2F6-AF52086A7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18550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/>
              <a:srcRect l="45616" t="6667"/>
              <a:stretch>
                <a:fillRect/>
              </a:stretch>
            </p:blipFill>
          </mc:Choice>
          <mc:Fallback>
            <p:blipFill>
              <a:blip r:embed="rId4"/>
              <a:srcRect l="45616" t="6667"/>
              <a:stretch>
                <a:fillRect/>
              </a:stretch>
            </p:blipFill>
          </mc:Fallback>
        </mc:AlternateContent>
        <p:spPr>
          <a:xfrm>
            <a:off x="5219700" y="1638300"/>
            <a:ext cx="5052041" cy="480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64341" y="622300"/>
            <a:ext cx="84074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rtl="0"/>
            <a:r>
              <a:rPr lang="es-us" sz="4400" dirty="0">
                <a:solidFill>
                  <a:srgbClr val="44546A"/>
                </a:solidFill>
              </a:rPr>
              <a:t>INSPECCIONAR LAS MÉNSULAS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895600" y="1955800"/>
            <a:ext cx="2336800" cy="4330700"/>
            <a:chOff x="3721100" y="1955800"/>
            <a:chExt cx="2336800" cy="4330700"/>
          </a:xfrm>
        </p:grpSpPr>
        <p:sp>
          <p:nvSpPr>
            <p:cNvPr id="4" name="Rounded Rectangle 3"/>
            <p:cNvSpPr/>
            <p:nvPr/>
          </p:nvSpPr>
          <p:spPr>
            <a:xfrm>
              <a:off x="3721100" y="1955800"/>
              <a:ext cx="2336800" cy="419100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873500" y="1981200"/>
              <a:ext cx="19685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1600" cap="all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GANCHO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746500" y="3390900"/>
              <a:ext cx="2273300" cy="419100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873500" y="3416300"/>
              <a:ext cx="18415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1600" cap="all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SOLDADURAS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733800" y="2501900"/>
              <a:ext cx="2286000" cy="767118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22700" y="2486959"/>
              <a:ext cx="210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1600" cap="all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CORREDERAS, DIAGONALES Y DORSO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721100" y="3924300"/>
              <a:ext cx="2273300" cy="901700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10000" y="3949700"/>
              <a:ext cx="2247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1600" cap="all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MIEMBRO DE FIJACIÓN DEL POSTE DE LA BARANDA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3721100" y="4953000"/>
              <a:ext cx="2298700" cy="533400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22700" y="4991100"/>
              <a:ext cx="20447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1600" cap="all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UNIDAD INFERIOR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3746500" y="5588000"/>
              <a:ext cx="2273300" cy="698500"/>
              <a:chOff x="800100" y="4965700"/>
              <a:chExt cx="2273300" cy="69850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800100" y="4965700"/>
                <a:ext cx="2273300" cy="6985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889000" y="4991100"/>
                <a:ext cx="18415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rtl="0"/>
                <a:r>
                  <a:rPr lang="es-us" sz="1600" cap="all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APARIENCIA GENERAL</a:t>
                </a:r>
              </a:p>
            </p:txBody>
          </p:sp>
        </p:grpSp>
      </p:grp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77800" y="265078"/>
            <a:ext cx="7334303" cy="62246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43508" y="304801"/>
            <a:ext cx="482469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4000" cap="all">
                <a:solidFill>
                  <a:srgbClr val="44546A"/>
                </a:solidFill>
              </a:rPr>
              <a:t>TIPOS DE MARCOS</a:t>
            </a:r>
            <a:endParaRPr lang="en-US" sz="4000" cap="all" dirty="0">
              <a:solidFill>
                <a:srgbClr val="44546A"/>
              </a:solidFill>
            </a:endParaRPr>
          </a:p>
          <a:p>
            <a:pPr rtl="0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31100" y="1333500"/>
            <a:ext cx="434340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rtl="0">
              <a:spcAft>
                <a:spcPts val="18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Los marcos vienen en una amplia variedad de tamaños y formas. </a:t>
            </a:r>
          </a:p>
          <a:p>
            <a:pPr marL="180000" indent="-180000" rtl="0">
              <a:spcAft>
                <a:spcPts val="18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Si los marcos son de diferentes anchos, será imposible juntarlos. </a:t>
            </a:r>
          </a:p>
          <a:p>
            <a:pPr marL="180000" indent="-180000" rtl="0">
              <a:spcAft>
                <a:spcPts val="18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Utilice marcos con horizontales a la misma altura para proporcionar un soporte nivelado para la plataforma o la ménsula.</a:t>
            </a:r>
          </a:p>
          <a:p>
            <a:pPr marL="180000" indent="-180000" rtl="0">
              <a:buFont typeface="Arial"/>
              <a:buChar char="•"/>
            </a:pPr>
            <a:endParaRPr lang="en-US" sz="2300" dirty="0">
              <a:solidFill>
                <a:srgbClr val="76717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09600" y="977900"/>
            <a:ext cx="6604000" cy="4953000"/>
            <a:chOff x="609600" y="977900"/>
            <a:chExt cx="6604000" cy="4953000"/>
          </a:xfrm>
        </p:grpSpPr>
        <p:sp>
          <p:nvSpPr>
            <p:cNvPr id="6" name="Rectangle 5"/>
            <p:cNvSpPr/>
            <p:nvPr/>
          </p:nvSpPr>
          <p:spPr>
            <a:xfrm>
              <a:off x="1066800" y="977900"/>
              <a:ext cx="774700" cy="673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289300" y="1054100"/>
              <a:ext cx="774700" cy="673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09600" y="3581400"/>
              <a:ext cx="774700" cy="673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971800" y="3492500"/>
              <a:ext cx="774700" cy="673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461000" y="3594100"/>
              <a:ext cx="774700" cy="673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118100" y="977900"/>
              <a:ext cx="584200" cy="673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540500" y="1168400"/>
              <a:ext cx="673100" cy="419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035300" y="5372100"/>
              <a:ext cx="673100" cy="419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473700" y="5676900"/>
              <a:ext cx="673100" cy="25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</p:grp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350" y="1527694"/>
            <a:ext cx="5549900" cy="4914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59100" y="490259"/>
            <a:ext cx="626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>
                <a:solidFill>
                  <a:srgbClr val="44546A"/>
                </a:solidFill>
                <a:latin typeface="+mj-lt"/>
              </a:rPr>
              <a:t>Tubos del marco</a:t>
            </a:r>
            <a:endParaRPr lang="en-US" sz="4400" cap="all" dirty="0">
              <a:solidFill>
                <a:srgbClr val="44546A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96619" y="1348056"/>
            <a:ext cx="655248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rtl="0">
              <a:spcAft>
                <a:spcPts val="18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Los andamios de marco están hechos de acero, aluminio o fibra de vidrio.</a:t>
            </a:r>
          </a:p>
          <a:p>
            <a:pPr marL="180000" indent="-180000" rtl="0">
              <a:spcAft>
                <a:spcPts val="18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La resistencia de cada uno de estos materiales es diferente.</a:t>
            </a:r>
          </a:p>
          <a:p>
            <a:pPr marL="180000" indent="-180000" rtl="0">
              <a:spcAft>
                <a:spcPts val="18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Los andamios de diferentes tipos de material no se deben mezclar.</a:t>
            </a:r>
          </a:p>
          <a:p>
            <a:pPr marL="180000" indent="-180000" rtl="0">
              <a:spcAft>
                <a:spcPts val="18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Los andamios de marco están disponibles en varios tubos de diferentes tamaños. </a:t>
            </a:r>
          </a:p>
          <a:p>
            <a:pPr marL="180000" indent="-180000" rtl="0"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Solo se deben utilizar juntas las patas del marco del mismo diámetro y grosor de pared.</a:t>
            </a:r>
          </a:p>
          <a:p>
            <a:pPr marL="180000" indent="-180000" rtl="0">
              <a:buFont typeface="Arial"/>
              <a:buChar char="•"/>
            </a:pPr>
            <a:endParaRPr lang="en-US" sz="2200" dirty="0"/>
          </a:p>
        </p:txBody>
      </p:sp>
      <p:pic>
        <p:nvPicPr>
          <p:cNvPr id="5" name="Picture 4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5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6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6" name="Straight Connector 5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0" y="1087503"/>
            <a:ext cx="6985000" cy="50973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75303" y="12804"/>
            <a:ext cx="82189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-us" sz="4800" dirty="0">
                <a:solidFill>
                  <a:srgbClr val="44546A"/>
                </a:solidFill>
                <a:latin typeface="+mj-lt"/>
              </a:rPr>
              <a:t>DIMENSIONES DEL MARCO </a:t>
            </a:r>
            <a:br>
              <a:rPr lang="es-us" sz="4800" dirty="0">
                <a:solidFill>
                  <a:srgbClr val="44546A"/>
                </a:solidFill>
                <a:latin typeface="+mj-lt"/>
              </a:rPr>
            </a:br>
            <a:r>
              <a:rPr lang="es-us" sz="4800" dirty="0">
                <a:solidFill>
                  <a:srgbClr val="44546A"/>
                </a:solidFill>
                <a:latin typeface="+mj-lt"/>
              </a:rPr>
              <a:t>Y DE LAS DIAGONALES</a:t>
            </a:r>
            <a:endParaRPr lang="en-US" sz="4800" dirty="0">
              <a:solidFill>
                <a:srgbClr val="44546A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1700" y="2857500"/>
            <a:ext cx="3937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2700">
                <a:solidFill>
                  <a:srgbClr val="595959"/>
                </a:solidFill>
              </a:rPr>
              <a:t>X = DISTANCIA ENTRE LOS PERNOS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9000" y="3784600"/>
            <a:ext cx="37577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es-us" sz="2700" dirty="0">
                <a:solidFill>
                  <a:srgbClr val="595959"/>
                </a:solidFill>
              </a:rPr>
              <a:t>Y = DISTANCIA ENTRE </a:t>
            </a:r>
            <a:br>
              <a:rPr lang="es-us" sz="2700" dirty="0">
                <a:solidFill>
                  <a:srgbClr val="595959"/>
                </a:solidFill>
              </a:rPr>
            </a:br>
            <a:r>
              <a:rPr lang="es-us" sz="2700" dirty="0">
                <a:solidFill>
                  <a:srgbClr val="595959"/>
                </a:solidFill>
              </a:rPr>
              <a:t>LOS MARCOS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52500" y="4749800"/>
            <a:ext cx="3403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2700">
                <a:solidFill>
                  <a:srgbClr val="595959"/>
                </a:solidFill>
              </a:rPr>
              <a:t>Z = UBICACIÓN DEL PERNO</a:t>
            </a:r>
          </a:p>
        </p:txBody>
      </p:sp>
      <p:pic>
        <p:nvPicPr>
          <p:cNvPr id="9" name="Picture 8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4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5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2" name="Straight Connector 11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62679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27800" y="33215"/>
            <a:ext cx="58547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rtl="0"/>
            <a:r>
              <a:rPr lang="es-us" sz="4000" dirty="0">
                <a:solidFill>
                  <a:srgbClr val="44546A"/>
                </a:solidFill>
              </a:rPr>
              <a:t>INSPECCIONAR LOS MARCOS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04100" y="1231900"/>
            <a:ext cx="4622800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Aft>
                <a:spcPts val="600"/>
              </a:spcAft>
            </a:pPr>
            <a:r>
              <a:rPr lang="es-us" sz="2200" dirty="0">
                <a:solidFill>
                  <a:srgbClr val="595959"/>
                </a:solidFill>
              </a:rPr>
              <a:t>Aprenda a reconocer posibles defectos o condiciones inseguras: </a:t>
            </a:r>
          </a:p>
          <a:p>
            <a:pPr marL="180000" indent="-180000" rtl="0">
              <a:spcAft>
                <a:spcPts val="6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daño estructural;</a:t>
            </a:r>
          </a:p>
          <a:p>
            <a:pPr marL="180000" indent="-180000" rtl="0">
              <a:spcAft>
                <a:spcPts val="6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modificación (soldaduras de campo);</a:t>
            </a:r>
          </a:p>
          <a:p>
            <a:pPr marL="180000" indent="-180000" rtl="0">
              <a:spcAft>
                <a:spcPts val="6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partes o piezas faltantes;</a:t>
            </a:r>
          </a:p>
          <a:p>
            <a:pPr marL="180000" indent="-180000" rtl="0">
              <a:spcAft>
                <a:spcPts val="6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daños (roturas, grietas, agujeros y/o soldaduras rotas); </a:t>
            </a:r>
          </a:p>
          <a:p>
            <a:pPr marL="180000" indent="-180000" rtl="0">
              <a:spcAft>
                <a:spcPts val="6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corrosión excesiva (corrosión o descamación); </a:t>
            </a:r>
          </a:p>
          <a:p>
            <a:pPr marL="180000" indent="-180000" rtl="0">
              <a:spcAft>
                <a:spcPts val="6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decoloración debido a productos químicos cáusticos. </a:t>
            </a:r>
          </a:p>
          <a:p>
            <a:pPr rtl="0"/>
            <a:endParaRPr lang="en-US" sz="2200" dirty="0"/>
          </a:p>
        </p:txBody>
      </p:sp>
      <p:pic>
        <p:nvPicPr>
          <p:cNvPr id="6" name="Picture 5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5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6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7" name="Straight Connector 6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5DABFDD-2258-074C-BA6B-535C4E277910}"/>
              </a:ext>
            </a:extLst>
          </p:cNvPr>
          <p:cNvGrpSpPr/>
          <p:nvPr/>
        </p:nvGrpSpPr>
        <p:grpSpPr>
          <a:xfrm>
            <a:off x="603850" y="3511099"/>
            <a:ext cx="2812450" cy="774700"/>
            <a:chOff x="-1546225" y="3762172"/>
            <a:chExt cx="2336800" cy="774700"/>
          </a:xfrm>
        </p:grpSpPr>
        <p:sp>
          <p:nvSpPr>
            <p:cNvPr id="8" name="Rounded Rectangle 7"/>
            <p:cNvSpPr/>
            <p:nvPr/>
          </p:nvSpPr>
          <p:spPr>
            <a:xfrm>
              <a:off x="-1546225" y="3762172"/>
              <a:ext cx="2336800" cy="774700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sz="160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-1531886" y="3848100"/>
              <a:ext cx="19048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1600" cap="all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APARIENCIA GENERAL</a:t>
              </a: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603849" y="406400"/>
            <a:ext cx="2787051" cy="4191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600"/>
          </a:p>
        </p:txBody>
      </p:sp>
      <p:sp>
        <p:nvSpPr>
          <p:cNvPr id="11" name="TextBox 10"/>
          <p:cNvSpPr txBox="1"/>
          <p:nvPr/>
        </p:nvSpPr>
        <p:spPr>
          <a:xfrm>
            <a:off x="603849" y="431800"/>
            <a:ext cx="26219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16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PINES DE COPLAMIENTO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03849" y="939799"/>
            <a:ext cx="2787051" cy="634099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600"/>
          </a:p>
        </p:txBody>
      </p:sp>
      <p:sp>
        <p:nvSpPr>
          <p:cNvPr id="13" name="TextBox 12"/>
          <p:cNvSpPr txBox="1"/>
          <p:nvPr/>
        </p:nvSpPr>
        <p:spPr>
          <a:xfrm>
            <a:off x="603848" y="961604"/>
            <a:ext cx="2603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16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CRUCETA </a:t>
            </a:r>
            <a:br>
              <a:rPr lang="es-us" sz="16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s-us" sz="16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PERNOS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03849" y="1651000"/>
            <a:ext cx="2812451" cy="4191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600"/>
          </a:p>
        </p:txBody>
      </p:sp>
      <p:sp>
        <p:nvSpPr>
          <p:cNvPr id="15" name="TextBox 14"/>
          <p:cNvSpPr txBox="1"/>
          <p:nvPr/>
        </p:nvSpPr>
        <p:spPr>
          <a:xfrm>
            <a:off x="603848" y="1676400"/>
            <a:ext cx="2741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16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PATAS DEL MARCO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03849" y="2159000"/>
            <a:ext cx="2799751" cy="691744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600"/>
          </a:p>
        </p:txBody>
      </p:sp>
      <p:sp>
        <p:nvSpPr>
          <p:cNvPr id="19" name="TextBox 18"/>
          <p:cNvSpPr txBox="1"/>
          <p:nvPr/>
        </p:nvSpPr>
        <p:spPr>
          <a:xfrm>
            <a:off x="603849" y="2184400"/>
            <a:ext cx="1841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16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CORREDERAS Y PELDAÑOS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03849" y="2921000"/>
            <a:ext cx="2799751" cy="4826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600"/>
          </a:p>
        </p:txBody>
      </p:sp>
      <p:sp>
        <p:nvSpPr>
          <p:cNvPr id="21" name="TextBox 20"/>
          <p:cNvSpPr txBox="1"/>
          <p:nvPr/>
        </p:nvSpPr>
        <p:spPr>
          <a:xfrm>
            <a:off x="603849" y="2946400"/>
            <a:ext cx="1841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16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SOLDADURAS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03849" y="5115713"/>
            <a:ext cx="2799751" cy="3810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600"/>
          </a:p>
        </p:txBody>
      </p:sp>
      <p:sp>
        <p:nvSpPr>
          <p:cNvPr id="23" name="TextBox 22"/>
          <p:cNvSpPr txBox="1"/>
          <p:nvPr/>
        </p:nvSpPr>
        <p:spPr>
          <a:xfrm>
            <a:off x="603849" y="5130800"/>
            <a:ext cx="1841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16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ESTANTE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03849" y="5584581"/>
            <a:ext cx="2799751" cy="3810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600"/>
          </a:p>
        </p:txBody>
      </p:sp>
      <p:sp>
        <p:nvSpPr>
          <p:cNvPr id="26" name="TextBox 25"/>
          <p:cNvSpPr txBox="1"/>
          <p:nvPr/>
        </p:nvSpPr>
        <p:spPr>
          <a:xfrm>
            <a:off x="603849" y="5600570"/>
            <a:ext cx="1841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16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DEFORMACIÓN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1DEFDFA-E504-BE46-8493-40ADE14BE7DA}"/>
              </a:ext>
            </a:extLst>
          </p:cNvPr>
          <p:cNvGrpSpPr/>
          <p:nvPr/>
        </p:nvGrpSpPr>
        <p:grpSpPr>
          <a:xfrm>
            <a:off x="603849" y="4398151"/>
            <a:ext cx="2782411" cy="635001"/>
            <a:chOff x="-1686671" y="4692934"/>
            <a:chExt cx="2273300" cy="635001"/>
          </a:xfrm>
        </p:grpSpPr>
        <p:sp>
          <p:nvSpPr>
            <p:cNvPr id="27" name="Rounded Rectangle 26"/>
            <p:cNvSpPr/>
            <p:nvPr/>
          </p:nvSpPr>
          <p:spPr>
            <a:xfrm>
              <a:off x="-1686671" y="4692934"/>
              <a:ext cx="2273300" cy="635001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sz="160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1672569" y="4702268"/>
              <a:ext cx="21131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1600" cap="all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MODIFICACIONES NO AUTORIZADAS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2C94BE8-2B7A-2A43-8B31-25E538B39D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200" y="4133767"/>
            <a:ext cx="3595810" cy="194596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00D1125-6E51-004F-A74E-CC65E26594D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" t="12582"/>
          <a:stretch/>
        </p:blipFill>
        <p:spPr>
          <a:xfrm>
            <a:off x="3595677" y="292190"/>
            <a:ext cx="3108933" cy="3635168"/>
          </a:xfrm>
          <a:prstGeom prst="rect">
            <a:avLst/>
          </a:prstGeom>
        </p:spPr>
      </p:pic>
      <p:sp>
        <p:nvSpPr>
          <p:cNvPr id="34" name="Donut 33">
            <a:extLst>
              <a:ext uri="{FF2B5EF4-FFF2-40B4-BE49-F238E27FC236}">
                <a16:creationId xmlns:a16="http://schemas.microsoft.com/office/drawing/2014/main" id="{844A3325-4C74-9842-94AF-B69542E284B9}"/>
              </a:ext>
            </a:extLst>
          </p:cNvPr>
          <p:cNvSpPr/>
          <p:nvPr/>
        </p:nvSpPr>
        <p:spPr>
          <a:xfrm>
            <a:off x="3528951" y="324338"/>
            <a:ext cx="508659" cy="501162"/>
          </a:xfrm>
          <a:prstGeom prst="donut">
            <a:avLst>
              <a:gd name="adj" fmla="val 38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Donut 34">
            <a:extLst>
              <a:ext uri="{FF2B5EF4-FFF2-40B4-BE49-F238E27FC236}">
                <a16:creationId xmlns:a16="http://schemas.microsoft.com/office/drawing/2014/main" id="{681E6ADF-D128-8147-9BF2-0328BC99682C}"/>
              </a:ext>
            </a:extLst>
          </p:cNvPr>
          <p:cNvSpPr/>
          <p:nvPr/>
        </p:nvSpPr>
        <p:spPr>
          <a:xfrm>
            <a:off x="3652203" y="851005"/>
            <a:ext cx="508659" cy="501162"/>
          </a:xfrm>
          <a:prstGeom prst="donut">
            <a:avLst>
              <a:gd name="adj" fmla="val 38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Donut 35">
            <a:extLst>
              <a:ext uri="{FF2B5EF4-FFF2-40B4-BE49-F238E27FC236}">
                <a16:creationId xmlns:a16="http://schemas.microsoft.com/office/drawing/2014/main" id="{52ADCD19-D2F2-A841-8840-0EE6F5A2594E}"/>
              </a:ext>
            </a:extLst>
          </p:cNvPr>
          <p:cNvSpPr/>
          <p:nvPr/>
        </p:nvSpPr>
        <p:spPr>
          <a:xfrm>
            <a:off x="3579690" y="2817289"/>
            <a:ext cx="508659" cy="501162"/>
          </a:xfrm>
          <a:prstGeom prst="donut">
            <a:avLst>
              <a:gd name="adj" fmla="val 38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D485DCA-60EA-654D-8D00-BE07E14D7C5C}"/>
              </a:ext>
            </a:extLst>
          </p:cNvPr>
          <p:cNvCxnSpPr>
            <a:stCxn id="10" idx="3"/>
            <a:endCxn id="34" idx="2"/>
          </p:cNvCxnSpPr>
          <p:nvPr/>
        </p:nvCxnSpPr>
        <p:spPr>
          <a:xfrm flipV="1">
            <a:off x="3390900" y="574919"/>
            <a:ext cx="138051" cy="41031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C8C9DC0-C502-0A4F-BD9D-C591C45AB536}"/>
              </a:ext>
            </a:extLst>
          </p:cNvPr>
          <p:cNvCxnSpPr>
            <a:stCxn id="14" idx="3"/>
          </p:cNvCxnSpPr>
          <p:nvPr/>
        </p:nvCxnSpPr>
        <p:spPr>
          <a:xfrm>
            <a:off x="3416300" y="1860550"/>
            <a:ext cx="366980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BF5C2A6-4182-3B4E-B636-3FBA4A7323FF}"/>
              </a:ext>
            </a:extLst>
          </p:cNvPr>
          <p:cNvCxnSpPr>
            <a:cxnSpLocks/>
            <a:stCxn id="12" idx="3"/>
            <a:endCxn id="35" idx="2"/>
          </p:cNvCxnSpPr>
          <p:nvPr/>
        </p:nvCxnSpPr>
        <p:spPr>
          <a:xfrm flipV="1">
            <a:off x="3390900" y="1101586"/>
            <a:ext cx="261303" cy="15526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67F9790-2F9B-C54A-B620-F402438FA20B}"/>
              </a:ext>
            </a:extLst>
          </p:cNvPr>
          <p:cNvGrpSpPr/>
          <p:nvPr/>
        </p:nvGrpSpPr>
        <p:grpSpPr>
          <a:xfrm>
            <a:off x="3403600" y="497062"/>
            <a:ext cx="2783207" cy="2007810"/>
            <a:chOff x="3403600" y="497062"/>
            <a:chExt cx="2783207" cy="2007810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5600647-A0D1-514F-8D99-4DF62F3FBE0B}"/>
                </a:ext>
              </a:extLst>
            </p:cNvPr>
            <p:cNvCxnSpPr>
              <a:cxnSpLocks/>
              <a:stCxn id="18" idx="3"/>
            </p:cNvCxnSpPr>
            <p:nvPr/>
          </p:nvCxnSpPr>
          <p:spPr>
            <a:xfrm flipV="1">
              <a:off x="3403600" y="1860550"/>
              <a:ext cx="2518496" cy="64432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DC514EA-1ABF-6041-B1D7-E2741CE8622F}"/>
                </a:ext>
              </a:extLst>
            </p:cNvPr>
            <p:cNvGrpSpPr/>
            <p:nvPr/>
          </p:nvGrpSpPr>
          <p:grpSpPr>
            <a:xfrm>
              <a:off x="5667767" y="497062"/>
              <a:ext cx="508659" cy="749865"/>
              <a:chOff x="5667767" y="497062"/>
              <a:chExt cx="508659" cy="749865"/>
            </a:xfrm>
          </p:grpSpPr>
          <p:sp>
            <p:nvSpPr>
              <p:cNvPr id="47" name="Donut 46">
                <a:extLst>
                  <a:ext uri="{FF2B5EF4-FFF2-40B4-BE49-F238E27FC236}">
                    <a16:creationId xmlns:a16="http://schemas.microsoft.com/office/drawing/2014/main" id="{FB458C3D-8A93-4E4A-8617-9A710C0453E0}"/>
                  </a:ext>
                </a:extLst>
              </p:cNvPr>
              <p:cNvSpPr/>
              <p:nvPr/>
            </p:nvSpPr>
            <p:spPr>
              <a:xfrm>
                <a:off x="5667767" y="497062"/>
                <a:ext cx="508659" cy="501162"/>
              </a:xfrm>
              <a:prstGeom prst="donut">
                <a:avLst>
                  <a:gd name="adj" fmla="val 380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5DF0EFC5-C1B7-044B-A8E9-0B0D210A139D}"/>
                  </a:ext>
                </a:extLst>
              </p:cNvPr>
              <p:cNvCxnSpPr>
                <a:cxnSpLocks/>
                <a:stCxn id="47" idx="4"/>
              </p:cNvCxnSpPr>
              <p:nvPr/>
            </p:nvCxnSpPr>
            <p:spPr>
              <a:xfrm>
                <a:off x="5922097" y="998224"/>
                <a:ext cx="4498" cy="248703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D8BE82A7-8FB7-BE4B-9A69-3F136AE142F1}"/>
                </a:ext>
              </a:extLst>
            </p:cNvPr>
            <p:cNvGrpSpPr/>
            <p:nvPr/>
          </p:nvGrpSpPr>
          <p:grpSpPr>
            <a:xfrm>
              <a:off x="5678148" y="1255643"/>
              <a:ext cx="508659" cy="749865"/>
              <a:chOff x="5667767" y="497062"/>
              <a:chExt cx="508659" cy="749865"/>
            </a:xfrm>
          </p:grpSpPr>
          <p:sp>
            <p:nvSpPr>
              <p:cNvPr id="67" name="Donut 66">
                <a:extLst>
                  <a:ext uri="{FF2B5EF4-FFF2-40B4-BE49-F238E27FC236}">
                    <a16:creationId xmlns:a16="http://schemas.microsoft.com/office/drawing/2014/main" id="{D80A669A-9E23-D240-B7F6-2779CF6A6A2C}"/>
                  </a:ext>
                </a:extLst>
              </p:cNvPr>
              <p:cNvSpPr/>
              <p:nvPr/>
            </p:nvSpPr>
            <p:spPr>
              <a:xfrm>
                <a:off x="5667767" y="497062"/>
                <a:ext cx="508659" cy="501162"/>
              </a:xfrm>
              <a:prstGeom prst="donut">
                <a:avLst>
                  <a:gd name="adj" fmla="val 380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292B554E-B2FE-824E-9B8D-140AE332F651}"/>
                  </a:ext>
                </a:extLst>
              </p:cNvPr>
              <p:cNvCxnSpPr>
                <a:cxnSpLocks/>
                <a:stCxn id="67" idx="4"/>
              </p:cNvCxnSpPr>
              <p:nvPr/>
            </p:nvCxnSpPr>
            <p:spPr>
              <a:xfrm>
                <a:off x="5922097" y="998224"/>
                <a:ext cx="4498" cy="248703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E1B06058-CEA9-9E49-8AFF-5BAD521C9766}"/>
              </a:ext>
            </a:extLst>
          </p:cNvPr>
          <p:cNvCxnSpPr>
            <a:stCxn id="20" idx="3"/>
            <a:endCxn id="36" idx="2"/>
          </p:cNvCxnSpPr>
          <p:nvPr/>
        </p:nvCxnSpPr>
        <p:spPr>
          <a:xfrm flipV="1">
            <a:off x="3403600" y="3067870"/>
            <a:ext cx="176090" cy="9443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Donut 74">
            <a:extLst>
              <a:ext uri="{FF2B5EF4-FFF2-40B4-BE49-F238E27FC236}">
                <a16:creationId xmlns:a16="http://schemas.microsoft.com/office/drawing/2014/main" id="{F98929F4-FBFE-A649-9A3D-6799CF9A6BA8}"/>
              </a:ext>
            </a:extLst>
          </p:cNvPr>
          <p:cNvSpPr/>
          <p:nvPr/>
        </p:nvSpPr>
        <p:spPr>
          <a:xfrm>
            <a:off x="5678148" y="2007386"/>
            <a:ext cx="508659" cy="501162"/>
          </a:xfrm>
          <a:prstGeom prst="donut">
            <a:avLst>
              <a:gd name="adj" fmla="val 38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E826FDA0-7C46-5743-B376-26B248FFC65D}"/>
              </a:ext>
            </a:extLst>
          </p:cNvPr>
          <p:cNvCxnSpPr>
            <a:cxnSpLocks/>
            <a:stCxn id="75" idx="4"/>
          </p:cNvCxnSpPr>
          <p:nvPr/>
        </p:nvCxnSpPr>
        <p:spPr>
          <a:xfrm>
            <a:off x="5932478" y="2508548"/>
            <a:ext cx="4498" cy="24870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Donut 76">
            <a:extLst>
              <a:ext uri="{FF2B5EF4-FFF2-40B4-BE49-F238E27FC236}">
                <a16:creationId xmlns:a16="http://schemas.microsoft.com/office/drawing/2014/main" id="{8D5F0543-54EC-5340-9CAA-96F686107415}"/>
              </a:ext>
            </a:extLst>
          </p:cNvPr>
          <p:cNvSpPr/>
          <p:nvPr/>
        </p:nvSpPr>
        <p:spPr>
          <a:xfrm>
            <a:off x="5678147" y="2762674"/>
            <a:ext cx="508659" cy="501162"/>
          </a:xfrm>
          <a:prstGeom prst="donut">
            <a:avLst>
              <a:gd name="adj" fmla="val 38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27418A9-0873-0145-A94D-D784F3DB1895}"/>
              </a:ext>
            </a:extLst>
          </p:cNvPr>
          <p:cNvSpPr txBox="1"/>
          <p:nvPr/>
        </p:nvSpPr>
        <p:spPr>
          <a:xfrm>
            <a:off x="3899590" y="5926685"/>
            <a:ext cx="1240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dirty="0"/>
              <a:t>ESTANTE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8DA78CF-A6CD-204A-ABE6-5123A7701862}"/>
              </a:ext>
            </a:extLst>
          </p:cNvPr>
          <p:cNvSpPr txBox="1"/>
          <p:nvPr/>
        </p:nvSpPr>
        <p:spPr>
          <a:xfrm>
            <a:off x="5261325" y="5926685"/>
            <a:ext cx="1923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dirty="0"/>
              <a:t>DEFORMACIÓN</a:t>
            </a: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05400" y="2032000"/>
            <a:ext cx="6769100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rtl="0">
              <a:spcAft>
                <a:spcPts val="18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Las crucetas tienen orificios simples o dobles para conectarlas a los montantes de las estructuras. </a:t>
            </a:r>
          </a:p>
          <a:p>
            <a:pPr marL="180000" indent="-180000" rtl="0">
              <a:spcAft>
                <a:spcPts val="18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Los manufactureros ofrecen diferentes pernos en función de las preferencias personales del usuario y del propósito del andamio.</a:t>
            </a:r>
          </a:p>
          <a:p>
            <a:pPr marL="180000" indent="-180000" rtl="0">
              <a:spcAft>
                <a:spcPts val="18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Todos los pernos deben tener un dispositivo de bloqueo para que las diagonales no se suelten accidentalmente. </a:t>
            </a:r>
          </a:p>
          <a:p>
            <a:pPr marL="180000" indent="-180000" rtl="0"/>
            <a:endParaRPr lang="en-US" dirty="0"/>
          </a:p>
        </p:txBody>
      </p:sp>
      <p:pic>
        <p:nvPicPr>
          <p:cNvPr id="4" name="Picture 3" descr="EbaylistingCrossBrace.ps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63061" y="2322682"/>
            <a:ext cx="4231427" cy="35452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32873" y="680759"/>
            <a:ext cx="45262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-us" sz="4800">
                <a:solidFill>
                  <a:srgbClr val="44546A"/>
                </a:solidFill>
                <a:latin typeface="+mj-lt"/>
              </a:rPr>
              <a:t>CRUCETAS</a:t>
            </a:r>
            <a:endParaRPr lang="en-US" sz="4800" dirty="0">
              <a:solidFill>
                <a:srgbClr val="44546A"/>
              </a:solidFill>
              <a:latin typeface="+mj-lt"/>
            </a:endParaRPr>
          </a:p>
        </p:txBody>
      </p:sp>
      <p:pic>
        <p:nvPicPr>
          <p:cNvPr id="6" name="Picture 5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4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5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7" name="Straight Connector 6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/>
              <a:srcRect l="46526" t="3505"/>
              <a:stretch>
                <a:fillRect/>
              </a:stretch>
            </p:blipFill>
          </mc:Choice>
          <mc:Fallback>
            <p:blipFill>
              <a:blip r:embed="rId4"/>
              <a:srcRect l="46526" t="3505"/>
              <a:stretch>
                <a:fillRect/>
              </a:stretch>
            </p:blipFill>
          </mc:Fallback>
        </mc:AlternateContent>
        <p:spPr>
          <a:xfrm>
            <a:off x="3276600" y="482600"/>
            <a:ext cx="3517900" cy="5943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5289" y="2586851"/>
            <a:ext cx="5521250" cy="27885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48500" y="533400"/>
            <a:ext cx="7721600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rtl="0"/>
            <a:r>
              <a:rPr lang="es-us" sz="4400" dirty="0">
                <a:solidFill>
                  <a:srgbClr val="44546A"/>
                </a:solidFill>
              </a:rPr>
              <a:t>INSPECCIONAR </a:t>
            </a:r>
            <a:br>
              <a:rPr lang="es-us" sz="4400" dirty="0">
                <a:solidFill>
                  <a:srgbClr val="44546A"/>
                </a:solidFill>
              </a:rPr>
            </a:br>
            <a:r>
              <a:rPr lang="es-us" sz="4400" dirty="0">
                <a:solidFill>
                  <a:srgbClr val="44546A"/>
                </a:solidFill>
              </a:rPr>
              <a:t>CRUCETAS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96100" y="3644900"/>
            <a:ext cx="49530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1700" dirty="0">
                <a:solidFill>
                  <a:srgbClr val="595959"/>
                </a:solidFill>
              </a:rPr>
              <a:t>Con frecuencia, los manufactureros de equipos proporcionan pautas de inspección para sus productos. Usted debe utilizar las pautas de inspección del manufacturero para cualquier equipo que planee utilizar.</a:t>
            </a:r>
          </a:p>
        </p:txBody>
      </p:sp>
      <p:pic>
        <p:nvPicPr>
          <p:cNvPr id="7" name="Picture 6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7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8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8" name="Straight Connector 7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1054100" y="3098799"/>
            <a:ext cx="2273300" cy="635001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130300" y="3111500"/>
            <a:ext cx="223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MODIFICACIONES NO UTORIZADAS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16000" y="2400299"/>
            <a:ext cx="2273300" cy="495301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92200" y="2476500"/>
            <a:ext cx="223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cap="all">
                <a:solidFill>
                  <a:schemeClr val="tx1">
                    <a:lumMod val="65000"/>
                    <a:lumOff val="35000"/>
                  </a:schemeClr>
                </a:solidFill>
              </a:rPr>
              <a:t>ÁNGULO O TUBOS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574800" y="1816099"/>
            <a:ext cx="1663700" cy="495301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790700" y="1892300"/>
            <a:ext cx="223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cap="all">
                <a:solidFill>
                  <a:schemeClr val="tx1">
                    <a:lumMod val="65000"/>
                    <a:lumOff val="35000"/>
                  </a:schemeClr>
                </a:solidFill>
              </a:rPr>
              <a:t>REMACHE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587500" y="1282699"/>
            <a:ext cx="1663700" cy="495301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701800" y="1358900"/>
            <a:ext cx="158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EXTREMOS</a:t>
            </a:r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58900" y="1016000"/>
            <a:ext cx="91308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2200" dirty="0">
                <a:solidFill>
                  <a:srgbClr val="595959"/>
                </a:solidFill>
              </a:rPr>
              <a:t>Inspeccione el equipo de andamiaje que se ha proporcionado para el componente práctico de este curso.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152619" y="1816101"/>
            <a:ext cx="8943881" cy="4225778"/>
          </a:xfrm>
          <a:prstGeom prst="rect">
            <a:avLst/>
          </a:prstGeom>
        </p:spPr>
      </p:pic>
      <p:pic>
        <p:nvPicPr>
          <p:cNvPr id="6" name="Picture 5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7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8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7" name="Straight Connector 6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150" y="276903"/>
            <a:ext cx="3616248" cy="724221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57200" y="457200"/>
            <a:ext cx="1270000" cy="1231900"/>
          </a:xfrm>
          <a:prstGeom prst="roundRect">
            <a:avLst/>
          </a:prstGeom>
          <a:solidFill>
            <a:srgbClr val="00505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07418" y="766864"/>
            <a:ext cx="617837" cy="618015"/>
            <a:chOff x="0" y="4763"/>
            <a:chExt cx="5500688" cy="5502275"/>
          </a:xfrm>
          <a:solidFill>
            <a:schemeClr val="bg1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auto">
            <a:xfrm>
              <a:off x="0" y="4763"/>
              <a:ext cx="5500688" cy="5502275"/>
            </a:xfrm>
            <a:custGeom>
              <a:avLst/>
              <a:gdLst>
                <a:gd name="T0" fmla="*/ 1007 w 1464"/>
                <a:gd name="T1" fmla="*/ 0 h 1464"/>
                <a:gd name="T2" fmla="*/ 549 w 1464"/>
                <a:gd name="T3" fmla="*/ 458 h 1464"/>
                <a:gd name="T4" fmla="*/ 582 w 1464"/>
                <a:gd name="T5" fmla="*/ 624 h 1464"/>
                <a:gd name="T6" fmla="*/ 26 w 1464"/>
                <a:gd name="T7" fmla="*/ 1179 h 1464"/>
                <a:gd name="T8" fmla="*/ 0 w 1464"/>
                <a:gd name="T9" fmla="*/ 1235 h 1464"/>
                <a:gd name="T10" fmla="*/ 0 w 1464"/>
                <a:gd name="T11" fmla="*/ 1373 h 1464"/>
                <a:gd name="T12" fmla="*/ 91 w 1464"/>
                <a:gd name="T13" fmla="*/ 1464 h 1464"/>
                <a:gd name="T14" fmla="*/ 229 w 1464"/>
                <a:gd name="T15" fmla="*/ 1464 h 1464"/>
                <a:gd name="T16" fmla="*/ 285 w 1464"/>
                <a:gd name="T17" fmla="*/ 1438 h 1464"/>
                <a:gd name="T18" fmla="*/ 350 w 1464"/>
                <a:gd name="T19" fmla="*/ 1373 h 1464"/>
                <a:gd name="T20" fmla="*/ 458 w 1464"/>
                <a:gd name="T21" fmla="*/ 1373 h 1464"/>
                <a:gd name="T22" fmla="*/ 549 w 1464"/>
                <a:gd name="T23" fmla="*/ 1281 h 1464"/>
                <a:gd name="T24" fmla="*/ 549 w 1464"/>
                <a:gd name="T25" fmla="*/ 1190 h 1464"/>
                <a:gd name="T26" fmla="*/ 641 w 1464"/>
                <a:gd name="T27" fmla="*/ 1190 h 1464"/>
                <a:gd name="T28" fmla="*/ 732 w 1464"/>
                <a:gd name="T29" fmla="*/ 1098 h 1464"/>
                <a:gd name="T30" fmla="*/ 732 w 1464"/>
                <a:gd name="T31" fmla="*/ 991 h 1464"/>
                <a:gd name="T32" fmla="*/ 841 w 1464"/>
                <a:gd name="T33" fmla="*/ 882 h 1464"/>
                <a:gd name="T34" fmla="*/ 1007 w 1464"/>
                <a:gd name="T35" fmla="*/ 915 h 1464"/>
                <a:gd name="T36" fmla="*/ 1464 w 1464"/>
                <a:gd name="T37" fmla="*/ 458 h 1464"/>
                <a:gd name="T38" fmla="*/ 1007 w 1464"/>
                <a:gd name="T39" fmla="*/ 0 h 1464"/>
                <a:gd name="T40" fmla="*/ 1007 w 1464"/>
                <a:gd name="T41" fmla="*/ 824 h 1464"/>
                <a:gd name="T42" fmla="*/ 822 w 1464"/>
                <a:gd name="T43" fmla="*/ 772 h 1464"/>
                <a:gd name="T44" fmla="*/ 806 w 1464"/>
                <a:gd name="T45" fmla="*/ 787 h 1464"/>
                <a:gd name="T46" fmla="*/ 755 w 1464"/>
                <a:gd name="T47" fmla="*/ 839 h 1464"/>
                <a:gd name="T48" fmla="*/ 667 w 1464"/>
                <a:gd name="T49" fmla="*/ 926 h 1464"/>
                <a:gd name="T50" fmla="*/ 641 w 1464"/>
                <a:gd name="T51" fmla="*/ 991 h 1464"/>
                <a:gd name="T52" fmla="*/ 641 w 1464"/>
                <a:gd name="T53" fmla="*/ 1098 h 1464"/>
                <a:gd name="T54" fmla="*/ 549 w 1464"/>
                <a:gd name="T55" fmla="*/ 1098 h 1464"/>
                <a:gd name="T56" fmla="*/ 458 w 1464"/>
                <a:gd name="T57" fmla="*/ 1190 h 1464"/>
                <a:gd name="T58" fmla="*/ 458 w 1464"/>
                <a:gd name="T59" fmla="*/ 1281 h 1464"/>
                <a:gd name="T60" fmla="*/ 350 w 1464"/>
                <a:gd name="T61" fmla="*/ 1281 h 1464"/>
                <a:gd name="T62" fmla="*/ 286 w 1464"/>
                <a:gd name="T63" fmla="*/ 1308 h 1464"/>
                <a:gd name="T64" fmla="*/ 221 w 1464"/>
                <a:gd name="T65" fmla="*/ 1373 h 1464"/>
                <a:gd name="T66" fmla="*/ 92 w 1464"/>
                <a:gd name="T67" fmla="*/ 1373 h 1464"/>
                <a:gd name="T68" fmla="*/ 92 w 1464"/>
                <a:gd name="T69" fmla="*/ 1242 h 1464"/>
                <a:gd name="T70" fmla="*/ 625 w 1464"/>
                <a:gd name="T71" fmla="*/ 709 h 1464"/>
                <a:gd name="T72" fmla="*/ 625 w 1464"/>
                <a:gd name="T73" fmla="*/ 710 h 1464"/>
                <a:gd name="T74" fmla="*/ 692 w 1464"/>
                <a:gd name="T75" fmla="*/ 642 h 1464"/>
                <a:gd name="T76" fmla="*/ 641 w 1464"/>
                <a:gd name="T77" fmla="*/ 458 h 1464"/>
                <a:gd name="T78" fmla="*/ 1007 w 1464"/>
                <a:gd name="T79" fmla="*/ 92 h 1464"/>
                <a:gd name="T80" fmla="*/ 1373 w 1464"/>
                <a:gd name="T81" fmla="*/ 458 h 1464"/>
                <a:gd name="T82" fmla="*/ 1007 w 1464"/>
                <a:gd name="T83" fmla="*/ 824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4" h="1464">
                  <a:moveTo>
                    <a:pt x="1007" y="0"/>
                  </a:moveTo>
                  <a:cubicBezTo>
                    <a:pt x="754" y="0"/>
                    <a:pt x="549" y="205"/>
                    <a:pt x="549" y="458"/>
                  </a:cubicBezTo>
                  <a:cubicBezTo>
                    <a:pt x="549" y="516"/>
                    <a:pt x="561" y="572"/>
                    <a:pt x="582" y="624"/>
                  </a:cubicBezTo>
                  <a:cubicBezTo>
                    <a:pt x="26" y="1179"/>
                    <a:pt x="26" y="1179"/>
                    <a:pt x="26" y="1179"/>
                  </a:cubicBezTo>
                  <a:cubicBezTo>
                    <a:pt x="10" y="1195"/>
                    <a:pt x="0" y="1211"/>
                    <a:pt x="0" y="1235"/>
                  </a:cubicBezTo>
                  <a:cubicBezTo>
                    <a:pt x="0" y="1373"/>
                    <a:pt x="0" y="1373"/>
                    <a:pt x="0" y="1373"/>
                  </a:cubicBezTo>
                  <a:cubicBezTo>
                    <a:pt x="0" y="1422"/>
                    <a:pt x="42" y="1464"/>
                    <a:pt x="91" y="1464"/>
                  </a:cubicBezTo>
                  <a:cubicBezTo>
                    <a:pt x="229" y="1464"/>
                    <a:pt x="229" y="1464"/>
                    <a:pt x="229" y="1464"/>
                  </a:cubicBezTo>
                  <a:cubicBezTo>
                    <a:pt x="253" y="1464"/>
                    <a:pt x="269" y="1454"/>
                    <a:pt x="285" y="1438"/>
                  </a:cubicBezTo>
                  <a:cubicBezTo>
                    <a:pt x="350" y="1373"/>
                    <a:pt x="350" y="1373"/>
                    <a:pt x="350" y="1373"/>
                  </a:cubicBezTo>
                  <a:cubicBezTo>
                    <a:pt x="458" y="1373"/>
                    <a:pt x="458" y="1373"/>
                    <a:pt x="458" y="1373"/>
                  </a:cubicBezTo>
                  <a:cubicBezTo>
                    <a:pt x="508" y="1373"/>
                    <a:pt x="549" y="1332"/>
                    <a:pt x="549" y="1281"/>
                  </a:cubicBezTo>
                  <a:cubicBezTo>
                    <a:pt x="549" y="1190"/>
                    <a:pt x="549" y="1190"/>
                    <a:pt x="549" y="1190"/>
                  </a:cubicBezTo>
                  <a:cubicBezTo>
                    <a:pt x="641" y="1190"/>
                    <a:pt x="641" y="1190"/>
                    <a:pt x="641" y="1190"/>
                  </a:cubicBezTo>
                  <a:cubicBezTo>
                    <a:pt x="691" y="1190"/>
                    <a:pt x="732" y="1149"/>
                    <a:pt x="732" y="1098"/>
                  </a:cubicBezTo>
                  <a:cubicBezTo>
                    <a:pt x="732" y="991"/>
                    <a:pt x="732" y="991"/>
                    <a:pt x="732" y="991"/>
                  </a:cubicBezTo>
                  <a:cubicBezTo>
                    <a:pt x="841" y="882"/>
                    <a:pt x="841" y="882"/>
                    <a:pt x="841" y="882"/>
                  </a:cubicBezTo>
                  <a:cubicBezTo>
                    <a:pt x="892" y="903"/>
                    <a:pt x="948" y="915"/>
                    <a:pt x="1007" y="915"/>
                  </a:cubicBezTo>
                  <a:cubicBezTo>
                    <a:pt x="1259" y="915"/>
                    <a:pt x="1464" y="710"/>
                    <a:pt x="1464" y="458"/>
                  </a:cubicBezTo>
                  <a:cubicBezTo>
                    <a:pt x="1464" y="205"/>
                    <a:pt x="1259" y="0"/>
                    <a:pt x="1007" y="0"/>
                  </a:cubicBezTo>
                  <a:close/>
                  <a:moveTo>
                    <a:pt x="1007" y="824"/>
                  </a:moveTo>
                  <a:cubicBezTo>
                    <a:pt x="939" y="824"/>
                    <a:pt x="876" y="804"/>
                    <a:pt x="822" y="772"/>
                  </a:cubicBezTo>
                  <a:cubicBezTo>
                    <a:pt x="806" y="787"/>
                    <a:pt x="806" y="787"/>
                    <a:pt x="806" y="787"/>
                  </a:cubicBezTo>
                  <a:cubicBezTo>
                    <a:pt x="755" y="839"/>
                    <a:pt x="755" y="839"/>
                    <a:pt x="755" y="839"/>
                  </a:cubicBezTo>
                  <a:cubicBezTo>
                    <a:pt x="667" y="926"/>
                    <a:pt x="667" y="926"/>
                    <a:pt x="667" y="926"/>
                  </a:cubicBezTo>
                  <a:cubicBezTo>
                    <a:pt x="650" y="943"/>
                    <a:pt x="641" y="967"/>
                    <a:pt x="641" y="991"/>
                  </a:cubicBezTo>
                  <a:cubicBezTo>
                    <a:pt x="641" y="1098"/>
                    <a:pt x="641" y="1098"/>
                    <a:pt x="641" y="1098"/>
                  </a:cubicBezTo>
                  <a:cubicBezTo>
                    <a:pt x="549" y="1098"/>
                    <a:pt x="549" y="1098"/>
                    <a:pt x="549" y="1098"/>
                  </a:cubicBezTo>
                  <a:cubicBezTo>
                    <a:pt x="499" y="1098"/>
                    <a:pt x="458" y="1139"/>
                    <a:pt x="458" y="1190"/>
                  </a:cubicBezTo>
                  <a:cubicBezTo>
                    <a:pt x="458" y="1281"/>
                    <a:pt x="458" y="1281"/>
                    <a:pt x="458" y="1281"/>
                  </a:cubicBezTo>
                  <a:cubicBezTo>
                    <a:pt x="350" y="1281"/>
                    <a:pt x="350" y="1281"/>
                    <a:pt x="350" y="1281"/>
                  </a:cubicBezTo>
                  <a:cubicBezTo>
                    <a:pt x="326" y="1281"/>
                    <a:pt x="303" y="1291"/>
                    <a:pt x="286" y="1308"/>
                  </a:cubicBezTo>
                  <a:cubicBezTo>
                    <a:pt x="221" y="1373"/>
                    <a:pt x="221" y="1373"/>
                    <a:pt x="221" y="1373"/>
                  </a:cubicBezTo>
                  <a:cubicBezTo>
                    <a:pt x="92" y="1373"/>
                    <a:pt x="92" y="1373"/>
                    <a:pt x="92" y="1373"/>
                  </a:cubicBezTo>
                  <a:cubicBezTo>
                    <a:pt x="92" y="1242"/>
                    <a:pt x="92" y="1242"/>
                    <a:pt x="92" y="1242"/>
                  </a:cubicBezTo>
                  <a:cubicBezTo>
                    <a:pt x="625" y="709"/>
                    <a:pt x="625" y="709"/>
                    <a:pt x="625" y="709"/>
                  </a:cubicBezTo>
                  <a:cubicBezTo>
                    <a:pt x="625" y="709"/>
                    <a:pt x="625" y="709"/>
                    <a:pt x="625" y="710"/>
                  </a:cubicBezTo>
                  <a:cubicBezTo>
                    <a:pt x="692" y="642"/>
                    <a:pt x="692" y="642"/>
                    <a:pt x="692" y="642"/>
                  </a:cubicBezTo>
                  <a:cubicBezTo>
                    <a:pt x="660" y="588"/>
                    <a:pt x="641" y="525"/>
                    <a:pt x="641" y="458"/>
                  </a:cubicBezTo>
                  <a:cubicBezTo>
                    <a:pt x="641" y="255"/>
                    <a:pt x="805" y="92"/>
                    <a:pt x="1007" y="92"/>
                  </a:cubicBezTo>
                  <a:cubicBezTo>
                    <a:pt x="1209" y="92"/>
                    <a:pt x="1373" y="255"/>
                    <a:pt x="1373" y="458"/>
                  </a:cubicBezTo>
                  <a:cubicBezTo>
                    <a:pt x="1373" y="660"/>
                    <a:pt x="1209" y="824"/>
                    <a:pt x="1007" y="8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mv="urn:schemas-microsoft-com:mac:vml" xmlns:mc="http://schemas.openxmlformats.org/markup-compatibility/2006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3436938" y="685801"/>
              <a:ext cx="1374775" cy="1390650"/>
            </a:xfrm>
            <a:custGeom>
              <a:avLst/>
              <a:gdLst>
                <a:gd name="T0" fmla="*/ 358 w 366"/>
                <a:gd name="T1" fmla="*/ 196 h 370"/>
                <a:gd name="T2" fmla="*/ 172 w 366"/>
                <a:gd name="T3" fmla="*/ 10 h 370"/>
                <a:gd name="T4" fmla="*/ 132 w 366"/>
                <a:gd name="T5" fmla="*/ 5 h 370"/>
                <a:gd name="T6" fmla="*/ 3 w 366"/>
                <a:gd name="T7" fmla="*/ 134 h 370"/>
                <a:gd name="T8" fmla="*/ 0 w 366"/>
                <a:gd name="T9" fmla="*/ 149 h 370"/>
                <a:gd name="T10" fmla="*/ 8 w 366"/>
                <a:gd name="T11" fmla="*/ 174 h 370"/>
                <a:gd name="T12" fmla="*/ 194 w 366"/>
                <a:gd name="T13" fmla="*/ 360 h 370"/>
                <a:gd name="T14" fmla="*/ 234 w 366"/>
                <a:gd name="T15" fmla="*/ 366 h 370"/>
                <a:gd name="T16" fmla="*/ 364 w 366"/>
                <a:gd name="T17" fmla="*/ 236 h 370"/>
                <a:gd name="T18" fmla="*/ 366 w 366"/>
                <a:gd name="T19" fmla="*/ 222 h 370"/>
                <a:gd name="T20" fmla="*/ 358 w 366"/>
                <a:gd name="T21" fmla="*/ 196 h 370"/>
                <a:gd name="T22" fmla="*/ 221 w 366"/>
                <a:gd name="T23" fmla="*/ 323 h 370"/>
                <a:gd name="T24" fmla="*/ 46 w 366"/>
                <a:gd name="T25" fmla="*/ 149 h 370"/>
                <a:gd name="T26" fmla="*/ 146 w 366"/>
                <a:gd name="T27" fmla="*/ 48 h 370"/>
                <a:gd name="T28" fmla="*/ 320 w 366"/>
                <a:gd name="T29" fmla="*/ 222 h 370"/>
                <a:gd name="T30" fmla="*/ 221 w 366"/>
                <a:gd name="T31" fmla="*/ 3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6" h="370">
                  <a:moveTo>
                    <a:pt x="358" y="196"/>
                  </a:moveTo>
                  <a:cubicBezTo>
                    <a:pt x="306" y="125"/>
                    <a:pt x="244" y="62"/>
                    <a:pt x="172" y="10"/>
                  </a:cubicBezTo>
                  <a:cubicBezTo>
                    <a:pt x="161" y="2"/>
                    <a:pt x="146" y="0"/>
                    <a:pt x="132" y="5"/>
                  </a:cubicBezTo>
                  <a:cubicBezTo>
                    <a:pt x="68" y="27"/>
                    <a:pt x="25" y="71"/>
                    <a:pt x="3" y="134"/>
                  </a:cubicBezTo>
                  <a:cubicBezTo>
                    <a:pt x="1" y="139"/>
                    <a:pt x="0" y="144"/>
                    <a:pt x="0" y="149"/>
                  </a:cubicBezTo>
                  <a:cubicBezTo>
                    <a:pt x="0" y="158"/>
                    <a:pt x="3" y="167"/>
                    <a:pt x="8" y="174"/>
                  </a:cubicBezTo>
                  <a:cubicBezTo>
                    <a:pt x="60" y="246"/>
                    <a:pt x="122" y="308"/>
                    <a:pt x="194" y="360"/>
                  </a:cubicBezTo>
                  <a:cubicBezTo>
                    <a:pt x="206" y="368"/>
                    <a:pt x="221" y="370"/>
                    <a:pt x="234" y="366"/>
                  </a:cubicBezTo>
                  <a:cubicBezTo>
                    <a:pt x="298" y="343"/>
                    <a:pt x="341" y="300"/>
                    <a:pt x="364" y="236"/>
                  </a:cubicBezTo>
                  <a:cubicBezTo>
                    <a:pt x="365" y="232"/>
                    <a:pt x="366" y="227"/>
                    <a:pt x="366" y="222"/>
                  </a:cubicBezTo>
                  <a:cubicBezTo>
                    <a:pt x="366" y="213"/>
                    <a:pt x="363" y="204"/>
                    <a:pt x="358" y="196"/>
                  </a:cubicBezTo>
                  <a:close/>
                  <a:moveTo>
                    <a:pt x="221" y="323"/>
                  </a:moveTo>
                  <a:cubicBezTo>
                    <a:pt x="153" y="274"/>
                    <a:pt x="94" y="215"/>
                    <a:pt x="46" y="149"/>
                  </a:cubicBezTo>
                  <a:cubicBezTo>
                    <a:pt x="63" y="99"/>
                    <a:pt x="97" y="66"/>
                    <a:pt x="146" y="48"/>
                  </a:cubicBezTo>
                  <a:cubicBezTo>
                    <a:pt x="213" y="96"/>
                    <a:pt x="272" y="155"/>
                    <a:pt x="320" y="222"/>
                  </a:cubicBezTo>
                  <a:cubicBezTo>
                    <a:pt x="302" y="272"/>
                    <a:pt x="269" y="305"/>
                    <a:pt x="221" y="3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mv="urn:schemas-microsoft-com:mac:vml" xmlns:mc="http://schemas.openxmlformats.org/markup-compatibility/2006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11292" y="439459"/>
            <a:ext cx="4856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 dirty="0">
                <a:solidFill>
                  <a:srgbClr val="44546A"/>
                </a:solidFill>
                <a:latin typeface="+mj-lt"/>
              </a:rPr>
              <a:t>Puntos clave</a:t>
            </a:r>
            <a:endParaRPr lang="en-US" sz="4400" cap="all" dirty="0">
              <a:solidFill>
                <a:srgbClr val="44546A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59000" y="1215846"/>
            <a:ext cx="9521166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400" cap="all" dirty="0">
                <a:solidFill>
                  <a:srgbClr val="595959"/>
                </a:solidFill>
              </a:rPr>
              <a:t>La mezcla de equipos</a:t>
            </a:r>
            <a:r>
              <a:rPr lang="es-us" sz="2400" dirty="0">
                <a:solidFill>
                  <a:srgbClr val="595959"/>
                </a:solidFill>
              </a:rPr>
              <a:t> de diferentes manufactureros </a:t>
            </a:r>
            <a:r>
              <a:rPr lang="es-us" sz="2400" cap="all" dirty="0">
                <a:solidFill>
                  <a:srgbClr val="595959"/>
                </a:solidFill>
              </a:rPr>
              <a:t>podría causar riesgos potenciales</a:t>
            </a:r>
            <a:r>
              <a:rPr lang="es-us" sz="2400" dirty="0">
                <a:solidFill>
                  <a:srgbClr val="595959"/>
                </a:solidFill>
              </a:rPr>
              <a:t>.</a:t>
            </a: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La altura y/o el ancho del marco, el tipo o la resistencia del material, las paredes de los tubos, los pasadores de retención, las conexiones de los pernos, el espaciado y la ubicación, y las bases </a:t>
            </a:r>
            <a:r>
              <a:rPr lang="es-us" sz="2400" cap="all" dirty="0">
                <a:solidFill>
                  <a:srgbClr val="595959"/>
                </a:solidFill>
              </a:rPr>
              <a:t>podrían ser incompatibles</a:t>
            </a:r>
            <a:r>
              <a:rPr lang="es-us" sz="2400" dirty="0">
                <a:solidFill>
                  <a:srgbClr val="595959"/>
                </a:solidFill>
              </a:rPr>
              <a:t>. </a:t>
            </a: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Existen </a:t>
            </a:r>
            <a:r>
              <a:rPr lang="es-us" sz="2400" cap="all" dirty="0">
                <a:solidFill>
                  <a:srgbClr val="595959"/>
                </a:solidFill>
              </a:rPr>
              <a:t>diferentes tipos de bases</a:t>
            </a:r>
            <a:r>
              <a:rPr lang="es-us" sz="2400" dirty="0">
                <a:solidFill>
                  <a:srgbClr val="595959"/>
                </a:solidFill>
              </a:rPr>
              <a:t> para los andamios de marco. Es importante </a:t>
            </a:r>
            <a:r>
              <a:rPr lang="es-us" sz="2400" cap="all" dirty="0">
                <a:solidFill>
                  <a:srgbClr val="595959"/>
                </a:solidFill>
              </a:rPr>
              <a:t>asegurarse de que encajen correctamente</a:t>
            </a:r>
            <a:r>
              <a:rPr lang="es-us" sz="2400" dirty="0">
                <a:solidFill>
                  <a:srgbClr val="595959"/>
                </a:solidFill>
              </a:rPr>
              <a:t> en los marcos.</a:t>
            </a: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400" cap="all" dirty="0">
                <a:solidFill>
                  <a:srgbClr val="595959"/>
                </a:solidFill>
              </a:rPr>
              <a:t>Las ménsulas extienden el largo y/o el ancho</a:t>
            </a:r>
            <a:r>
              <a:rPr lang="es-us" sz="2400" dirty="0">
                <a:solidFill>
                  <a:srgbClr val="595959"/>
                </a:solidFill>
              </a:rPr>
              <a:t> de la plataforma del andamio. Están diseñadas para sostener </a:t>
            </a:r>
            <a:r>
              <a:rPr lang="es-us" sz="2400" cap="all" dirty="0">
                <a:solidFill>
                  <a:srgbClr val="595959"/>
                </a:solidFill>
              </a:rPr>
              <a:t>solo a los trabajadores</a:t>
            </a:r>
            <a:r>
              <a:rPr lang="es-us" sz="2400" dirty="0">
                <a:solidFill>
                  <a:srgbClr val="595959"/>
                </a:solidFill>
              </a:rPr>
              <a:t>. </a:t>
            </a:r>
          </a:p>
        </p:txBody>
      </p:sp>
      <p:pic>
        <p:nvPicPr>
          <p:cNvPr id="13" name="Picture 12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4" name="Straight Connector 13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57200" y="457200"/>
            <a:ext cx="1270000" cy="1231900"/>
          </a:xfrm>
          <a:prstGeom prst="roundRect">
            <a:avLst/>
          </a:prstGeom>
          <a:solidFill>
            <a:srgbClr val="00505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07418" y="766864"/>
            <a:ext cx="617837" cy="618015"/>
            <a:chOff x="0" y="4763"/>
            <a:chExt cx="5500688" cy="5502275"/>
          </a:xfrm>
          <a:solidFill>
            <a:schemeClr val="bg1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auto">
            <a:xfrm>
              <a:off x="0" y="4763"/>
              <a:ext cx="5500688" cy="5502275"/>
            </a:xfrm>
            <a:custGeom>
              <a:avLst/>
              <a:gdLst>
                <a:gd name="T0" fmla="*/ 1007 w 1464"/>
                <a:gd name="T1" fmla="*/ 0 h 1464"/>
                <a:gd name="T2" fmla="*/ 549 w 1464"/>
                <a:gd name="T3" fmla="*/ 458 h 1464"/>
                <a:gd name="T4" fmla="*/ 582 w 1464"/>
                <a:gd name="T5" fmla="*/ 624 h 1464"/>
                <a:gd name="T6" fmla="*/ 26 w 1464"/>
                <a:gd name="T7" fmla="*/ 1179 h 1464"/>
                <a:gd name="T8" fmla="*/ 0 w 1464"/>
                <a:gd name="T9" fmla="*/ 1235 h 1464"/>
                <a:gd name="T10" fmla="*/ 0 w 1464"/>
                <a:gd name="T11" fmla="*/ 1373 h 1464"/>
                <a:gd name="T12" fmla="*/ 91 w 1464"/>
                <a:gd name="T13" fmla="*/ 1464 h 1464"/>
                <a:gd name="T14" fmla="*/ 229 w 1464"/>
                <a:gd name="T15" fmla="*/ 1464 h 1464"/>
                <a:gd name="T16" fmla="*/ 285 w 1464"/>
                <a:gd name="T17" fmla="*/ 1438 h 1464"/>
                <a:gd name="T18" fmla="*/ 350 w 1464"/>
                <a:gd name="T19" fmla="*/ 1373 h 1464"/>
                <a:gd name="T20" fmla="*/ 458 w 1464"/>
                <a:gd name="T21" fmla="*/ 1373 h 1464"/>
                <a:gd name="T22" fmla="*/ 549 w 1464"/>
                <a:gd name="T23" fmla="*/ 1281 h 1464"/>
                <a:gd name="T24" fmla="*/ 549 w 1464"/>
                <a:gd name="T25" fmla="*/ 1190 h 1464"/>
                <a:gd name="T26" fmla="*/ 641 w 1464"/>
                <a:gd name="T27" fmla="*/ 1190 h 1464"/>
                <a:gd name="T28" fmla="*/ 732 w 1464"/>
                <a:gd name="T29" fmla="*/ 1098 h 1464"/>
                <a:gd name="T30" fmla="*/ 732 w 1464"/>
                <a:gd name="T31" fmla="*/ 991 h 1464"/>
                <a:gd name="T32" fmla="*/ 841 w 1464"/>
                <a:gd name="T33" fmla="*/ 882 h 1464"/>
                <a:gd name="T34" fmla="*/ 1007 w 1464"/>
                <a:gd name="T35" fmla="*/ 915 h 1464"/>
                <a:gd name="T36" fmla="*/ 1464 w 1464"/>
                <a:gd name="T37" fmla="*/ 458 h 1464"/>
                <a:gd name="T38" fmla="*/ 1007 w 1464"/>
                <a:gd name="T39" fmla="*/ 0 h 1464"/>
                <a:gd name="T40" fmla="*/ 1007 w 1464"/>
                <a:gd name="T41" fmla="*/ 824 h 1464"/>
                <a:gd name="T42" fmla="*/ 822 w 1464"/>
                <a:gd name="T43" fmla="*/ 772 h 1464"/>
                <a:gd name="T44" fmla="*/ 806 w 1464"/>
                <a:gd name="T45" fmla="*/ 787 h 1464"/>
                <a:gd name="T46" fmla="*/ 755 w 1464"/>
                <a:gd name="T47" fmla="*/ 839 h 1464"/>
                <a:gd name="T48" fmla="*/ 667 w 1464"/>
                <a:gd name="T49" fmla="*/ 926 h 1464"/>
                <a:gd name="T50" fmla="*/ 641 w 1464"/>
                <a:gd name="T51" fmla="*/ 991 h 1464"/>
                <a:gd name="T52" fmla="*/ 641 w 1464"/>
                <a:gd name="T53" fmla="*/ 1098 h 1464"/>
                <a:gd name="T54" fmla="*/ 549 w 1464"/>
                <a:gd name="T55" fmla="*/ 1098 h 1464"/>
                <a:gd name="T56" fmla="*/ 458 w 1464"/>
                <a:gd name="T57" fmla="*/ 1190 h 1464"/>
                <a:gd name="T58" fmla="*/ 458 w 1464"/>
                <a:gd name="T59" fmla="*/ 1281 h 1464"/>
                <a:gd name="T60" fmla="*/ 350 w 1464"/>
                <a:gd name="T61" fmla="*/ 1281 h 1464"/>
                <a:gd name="T62" fmla="*/ 286 w 1464"/>
                <a:gd name="T63" fmla="*/ 1308 h 1464"/>
                <a:gd name="T64" fmla="*/ 221 w 1464"/>
                <a:gd name="T65" fmla="*/ 1373 h 1464"/>
                <a:gd name="T66" fmla="*/ 92 w 1464"/>
                <a:gd name="T67" fmla="*/ 1373 h 1464"/>
                <a:gd name="T68" fmla="*/ 92 w 1464"/>
                <a:gd name="T69" fmla="*/ 1242 h 1464"/>
                <a:gd name="T70" fmla="*/ 625 w 1464"/>
                <a:gd name="T71" fmla="*/ 709 h 1464"/>
                <a:gd name="T72" fmla="*/ 625 w 1464"/>
                <a:gd name="T73" fmla="*/ 710 h 1464"/>
                <a:gd name="T74" fmla="*/ 692 w 1464"/>
                <a:gd name="T75" fmla="*/ 642 h 1464"/>
                <a:gd name="T76" fmla="*/ 641 w 1464"/>
                <a:gd name="T77" fmla="*/ 458 h 1464"/>
                <a:gd name="T78" fmla="*/ 1007 w 1464"/>
                <a:gd name="T79" fmla="*/ 92 h 1464"/>
                <a:gd name="T80" fmla="*/ 1373 w 1464"/>
                <a:gd name="T81" fmla="*/ 458 h 1464"/>
                <a:gd name="T82" fmla="*/ 1007 w 1464"/>
                <a:gd name="T83" fmla="*/ 824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4" h="1464">
                  <a:moveTo>
                    <a:pt x="1007" y="0"/>
                  </a:moveTo>
                  <a:cubicBezTo>
                    <a:pt x="754" y="0"/>
                    <a:pt x="549" y="205"/>
                    <a:pt x="549" y="458"/>
                  </a:cubicBezTo>
                  <a:cubicBezTo>
                    <a:pt x="549" y="516"/>
                    <a:pt x="561" y="572"/>
                    <a:pt x="582" y="624"/>
                  </a:cubicBezTo>
                  <a:cubicBezTo>
                    <a:pt x="26" y="1179"/>
                    <a:pt x="26" y="1179"/>
                    <a:pt x="26" y="1179"/>
                  </a:cubicBezTo>
                  <a:cubicBezTo>
                    <a:pt x="10" y="1195"/>
                    <a:pt x="0" y="1211"/>
                    <a:pt x="0" y="1235"/>
                  </a:cubicBezTo>
                  <a:cubicBezTo>
                    <a:pt x="0" y="1373"/>
                    <a:pt x="0" y="1373"/>
                    <a:pt x="0" y="1373"/>
                  </a:cubicBezTo>
                  <a:cubicBezTo>
                    <a:pt x="0" y="1422"/>
                    <a:pt x="42" y="1464"/>
                    <a:pt x="91" y="1464"/>
                  </a:cubicBezTo>
                  <a:cubicBezTo>
                    <a:pt x="229" y="1464"/>
                    <a:pt x="229" y="1464"/>
                    <a:pt x="229" y="1464"/>
                  </a:cubicBezTo>
                  <a:cubicBezTo>
                    <a:pt x="253" y="1464"/>
                    <a:pt x="269" y="1454"/>
                    <a:pt x="285" y="1438"/>
                  </a:cubicBezTo>
                  <a:cubicBezTo>
                    <a:pt x="350" y="1373"/>
                    <a:pt x="350" y="1373"/>
                    <a:pt x="350" y="1373"/>
                  </a:cubicBezTo>
                  <a:cubicBezTo>
                    <a:pt x="458" y="1373"/>
                    <a:pt x="458" y="1373"/>
                    <a:pt x="458" y="1373"/>
                  </a:cubicBezTo>
                  <a:cubicBezTo>
                    <a:pt x="508" y="1373"/>
                    <a:pt x="549" y="1332"/>
                    <a:pt x="549" y="1281"/>
                  </a:cubicBezTo>
                  <a:cubicBezTo>
                    <a:pt x="549" y="1190"/>
                    <a:pt x="549" y="1190"/>
                    <a:pt x="549" y="1190"/>
                  </a:cubicBezTo>
                  <a:cubicBezTo>
                    <a:pt x="641" y="1190"/>
                    <a:pt x="641" y="1190"/>
                    <a:pt x="641" y="1190"/>
                  </a:cubicBezTo>
                  <a:cubicBezTo>
                    <a:pt x="691" y="1190"/>
                    <a:pt x="732" y="1149"/>
                    <a:pt x="732" y="1098"/>
                  </a:cubicBezTo>
                  <a:cubicBezTo>
                    <a:pt x="732" y="991"/>
                    <a:pt x="732" y="991"/>
                    <a:pt x="732" y="991"/>
                  </a:cubicBezTo>
                  <a:cubicBezTo>
                    <a:pt x="841" y="882"/>
                    <a:pt x="841" y="882"/>
                    <a:pt x="841" y="882"/>
                  </a:cubicBezTo>
                  <a:cubicBezTo>
                    <a:pt x="892" y="903"/>
                    <a:pt x="948" y="915"/>
                    <a:pt x="1007" y="915"/>
                  </a:cubicBezTo>
                  <a:cubicBezTo>
                    <a:pt x="1259" y="915"/>
                    <a:pt x="1464" y="710"/>
                    <a:pt x="1464" y="458"/>
                  </a:cubicBezTo>
                  <a:cubicBezTo>
                    <a:pt x="1464" y="205"/>
                    <a:pt x="1259" y="0"/>
                    <a:pt x="1007" y="0"/>
                  </a:cubicBezTo>
                  <a:close/>
                  <a:moveTo>
                    <a:pt x="1007" y="824"/>
                  </a:moveTo>
                  <a:cubicBezTo>
                    <a:pt x="939" y="824"/>
                    <a:pt x="876" y="804"/>
                    <a:pt x="822" y="772"/>
                  </a:cubicBezTo>
                  <a:cubicBezTo>
                    <a:pt x="806" y="787"/>
                    <a:pt x="806" y="787"/>
                    <a:pt x="806" y="787"/>
                  </a:cubicBezTo>
                  <a:cubicBezTo>
                    <a:pt x="755" y="839"/>
                    <a:pt x="755" y="839"/>
                    <a:pt x="755" y="839"/>
                  </a:cubicBezTo>
                  <a:cubicBezTo>
                    <a:pt x="667" y="926"/>
                    <a:pt x="667" y="926"/>
                    <a:pt x="667" y="926"/>
                  </a:cubicBezTo>
                  <a:cubicBezTo>
                    <a:pt x="650" y="943"/>
                    <a:pt x="641" y="967"/>
                    <a:pt x="641" y="991"/>
                  </a:cubicBezTo>
                  <a:cubicBezTo>
                    <a:pt x="641" y="1098"/>
                    <a:pt x="641" y="1098"/>
                    <a:pt x="641" y="1098"/>
                  </a:cubicBezTo>
                  <a:cubicBezTo>
                    <a:pt x="549" y="1098"/>
                    <a:pt x="549" y="1098"/>
                    <a:pt x="549" y="1098"/>
                  </a:cubicBezTo>
                  <a:cubicBezTo>
                    <a:pt x="499" y="1098"/>
                    <a:pt x="458" y="1139"/>
                    <a:pt x="458" y="1190"/>
                  </a:cubicBezTo>
                  <a:cubicBezTo>
                    <a:pt x="458" y="1281"/>
                    <a:pt x="458" y="1281"/>
                    <a:pt x="458" y="1281"/>
                  </a:cubicBezTo>
                  <a:cubicBezTo>
                    <a:pt x="350" y="1281"/>
                    <a:pt x="350" y="1281"/>
                    <a:pt x="350" y="1281"/>
                  </a:cubicBezTo>
                  <a:cubicBezTo>
                    <a:pt x="326" y="1281"/>
                    <a:pt x="303" y="1291"/>
                    <a:pt x="286" y="1308"/>
                  </a:cubicBezTo>
                  <a:cubicBezTo>
                    <a:pt x="221" y="1373"/>
                    <a:pt x="221" y="1373"/>
                    <a:pt x="221" y="1373"/>
                  </a:cubicBezTo>
                  <a:cubicBezTo>
                    <a:pt x="92" y="1373"/>
                    <a:pt x="92" y="1373"/>
                    <a:pt x="92" y="1373"/>
                  </a:cubicBezTo>
                  <a:cubicBezTo>
                    <a:pt x="92" y="1242"/>
                    <a:pt x="92" y="1242"/>
                    <a:pt x="92" y="1242"/>
                  </a:cubicBezTo>
                  <a:cubicBezTo>
                    <a:pt x="625" y="709"/>
                    <a:pt x="625" y="709"/>
                    <a:pt x="625" y="709"/>
                  </a:cubicBezTo>
                  <a:cubicBezTo>
                    <a:pt x="625" y="709"/>
                    <a:pt x="625" y="709"/>
                    <a:pt x="625" y="710"/>
                  </a:cubicBezTo>
                  <a:cubicBezTo>
                    <a:pt x="692" y="642"/>
                    <a:pt x="692" y="642"/>
                    <a:pt x="692" y="642"/>
                  </a:cubicBezTo>
                  <a:cubicBezTo>
                    <a:pt x="660" y="588"/>
                    <a:pt x="641" y="525"/>
                    <a:pt x="641" y="458"/>
                  </a:cubicBezTo>
                  <a:cubicBezTo>
                    <a:pt x="641" y="255"/>
                    <a:pt x="805" y="92"/>
                    <a:pt x="1007" y="92"/>
                  </a:cubicBezTo>
                  <a:cubicBezTo>
                    <a:pt x="1209" y="92"/>
                    <a:pt x="1373" y="255"/>
                    <a:pt x="1373" y="458"/>
                  </a:cubicBezTo>
                  <a:cubicBezTo>
                    <a:pt x="1373" y="660"/>
                    <a:pt x="1209" y="824"/>
                    <a:pt x="1007" y="8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mv="urn:schemas-microsoft-com:mac:vml" xmlns:mc="http://schemas.openxmlformats.org/markup-compatibility/2006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3436938" y="685801"/>
              <a:ext cx="1374775" cy="1390650"/>
            </a:xfrm>
            <a:custGeom>
              <a:avLst/>
              <a:gdLst>
                <a:gd name="T0" fmla="*/ 358 w 366"/>
                <a:gd name="T1" fmla="*/ 196 h 370"/>
                <a:gd name="T2" fmla="*/ 172 w 366"/>
                <a:gd name="T3" fmla="*/ 10 h 370"/>
                <a:gd name="T4" fmla="*/ 132 w 366"/>
                <a:gd name="T5" fmla="*/ 5 h 370"/>
                <a:gd name="T6" fmla="*/ 3 w 366"/>
                <a:gd name="T7" fmla="*/ 134 h 370"/>
                <a:gd name="T8" fmla="*/ 0 w 366"/>
                <a:gd name="T9" fmla="*/ 149 h 370"/>
                <a:gd name="T10" fmla="*/ 8 w 366"/>
                <a:gd name="T11" fmla="*/ 174 h 370"/>
                <a:gd name="T12" fmla="*/ 194 w 366"/>
                <a:gd name="T13" fmla="*/ 360 h 370"/>
                <a:gd name="T14" fmla="*/ 234 w 366"/>
                <a:gd name="T15" fmla="*/ 366 h 370"/>
                <a:gd name="T16" fmla="*/ 364 w 366"/>
                <a:gd name="T17" fmla="*/ 236 h 370"/>
                <a:gd name="T18" fmla="*/ 366 w 366"/>
                <a:gd name="T19" fmla="*/ 222 h 370"/>
                <a:gd name="T20" fmla="*/ 358 w 366"/>
                <a:gd name="T21" fmla="*/ 196 h 370"/>
                <a:gd name="T22" fmla="*/ 221 w 366"/>
                <a:gd name="T23" fmla="*/ 323 h 370"/>
                <a:gd name="T24" fmla="*/ 46 w 366"/>
                <a:gd name="T25" fmla="*/ 149 h 370"/>
                <a:gd name="T26" fmla="*/ 146 w 366"/>
                <a:gd name="T27" fmla="*/ 48 h 370"/>
                <a:gd name="T28" fmla="*/ 320 w 366"/>
                <a:gd name="T29" fmla="*/ 222 h 370"/>
                <a:gd name="T30" fmla="*/ 221 w 366"/>
                <a:gd name="T31" fmla="*/ 3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6" h="370">
                  <a:moveTo>
                    <a:pt x="358" y="196"/>
                  </a:moveTo>
                  <a:cubicBezTo>
                    <a:pt x="306" y="125"/>
                    <a:pt x="244" y="62"/>
                    <a:pt x="172" y="10"/>
                  </a:cubicBezTo>
                  <a:cubicBezTo>
                    <a:pt x="161" y="2"/>
                    <a:pt x="146" y="0"/>
                    <a:pt x="132" y="5"/>
                  </a:cubicBezTo>
                  <a:cubicBezTo>
                    <a:pt x="68" y="27"/>
                    <a:pt x="25" y="71"/>
                    <a:pt x="3" y="134"/>
                  </a:cubicBezTo>
                  <a:cubicBezTo>
                    <a:pt x="1" y="139"/>
                    <a:pt x="0" y="144"/>
                    <a:pt x="0" y="149"/>
                  </a:cubicBezTo>
                  <a:cubicBezTo>
                    <a:pt x="0" y="158"/>
                    <a:pt x="3" y="167"/>
                    <a:pt x="8" y="174"/>
                  </a:cubicBezTo>
                  <a:cubicBezTo>
                    <a:pt x="60" y="246"/>
                    <a:pt x="122" y="308"/>
                    <a:pt x="194" y="360"/>
                  </a:cubicBezTo>
                  <a:cubicBezTo>
                    <a:pt x="206" y="368"/>
                    <a:pt x="221" y="370"/>
                    <a:pt x="234" y="366"/>
                  </a:cubicBezTo>
                  <a:cubicBezTo>
                    <a:pt x="298" y="343"/>
                    <a:pt x="341" y="300"/>
                    <a:pt x="364" y="236"/>
                  </a:cubicBezTo>
                  <a:cubicBezTo>
                    <a:pt x="365" y="232"/>
                    <a:pt x="366" y="227"/>
                    <a:pt x="366" y="222"/>
                  </a:cubicBezTo>
                  <a:cubicBezTo>
                    <a:pt x="366" y="213"/>
                    <a:pt x="363" y="204"/>
                    <a:pt x="358" y="196"/>
                  </a:cubicBezTo>
                  <a:close/>
                  <a:moveTo>
                    <a:pt x="221" y="323"/>
                  </a:moveTo>
                  <a:cubicBezTo>
                    <a:pt x="153" y="274"/>
                    <a:pt x="94" y="215"/>
                    <a:pt x="46" y="149"/>
                  </a:cubicBezTo>
                  <a:cubicBezTo>
                    <a:pt x="63" y="99"/>
                    <a:pt x="97" y="66"/>
                    <a:pt x="146" y="48"/>
                  </a:cubicBezTo>
                  <a:cubicBezTo>
                    <a:pt x="213" y="96"/>
                    <a:pt x="272" y="155"/>
                    <a:pt x="320" y="222"/>
                  </a:cubicBezTo>
                  <a:cubicBezTo>
                    <a:pt x="302" y="272"/>
                    <a:pt x="269" y="305"/>
                    <a:pt x="221" y="3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mv="urn:schemas-microsoft-com:mac:vml" xmlns:mc="http://schemas.openxmlformats.org/markup-compatibility/2006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535502" y="439459"/>
            <a:ext cx="513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 dirty="0">
                <a:solidFill>
                  <a:schemeClr val="tx2"/>
                </a:solidFill>
                <a:latin typeface="+mj-lt"/>
              </a:rPr>
              <a:t>Puntos clave</a:t>
            </a:r>
            <a:endParaRPr lang="en-US" sz="4400" cap="all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81200" y="1371600"/>
            <a:ext cx="98298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000" cap="all" dirty="0">
                <a:solidFill>
                  <a:srgbClr val="595959"/>
                </a:solidFill>
              </a:rPr>
              <a:t>Seleccionar el equipo adecuado</a:t>
            </a:r>
            <a:r>
              <a:rPr lang="es-us" sz="2000" dirty="0">
                <a:solidFill>
                  <a:srgbClr val="595959"/>
                </a:solidFill>
              </a:rPr>
              <a:t> para el trabajo es importante para la </a:t>
            </a:r>
            <a:r>
              <a:rPr lang="es-us" sz="2000" cap="all" dirty="0">
                <a:solidFill>
                  <a:srgbClr val="595959"/>
                </a:solidFill>
              </a:rPr>
              <a:t>seguridad</a:t>
            </a:r>
            <a:r>
              <a:rPr lang="es-us" sz="2000" dirty="0">
                <a:solidFill>
                  <a:srgbClr val="595959"/>
                </a:solidFill>
              </a:rPr>
              <a:t> y la </a:t>
            </a:r>
            <a:r>
              <a:rPr lang="es-us" sz="2000" cap="all" dirty="0">
                <a:solidFill>
                  <a:srgbClr val="595959"/>
                </a:solidFill>
              </a:rPr>
              <a:t>eficacia</a:t>
            </a:r>
            <a:r>
              <a:rPr lang="es-us" sz="2000" dirty="0">
                <a:solidFill>
                  <a:srgbClr val="595959"/>
                </a:solidFill>
              </a:rPr>
              <a:t>. </a:t>
            </a: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000" cap="all" dirty="0">
                <a:solidFill>
                  <a:srgbClr val="595959"/>
                </a:solidFill>
              </a:rPr>
              <a:t>Las condiciones del lugar de trabajo, la disponibilidad del equipo</a:t>
            </a:r>
            <a:r>
              <a:rPr lang="es-us" sz="2000" dirty="0">
                <a:solidFill>
                  <a:srgbClr val="595959"/>
                </a:solidFill>
              </a:rPr>
              <a:t> y </a:t>
            </a:r>
            <a:r>
              <a:rPr lang="es-us" sz="2000" cap="all" dirty="0">
                <a:solidFill>
                  <a:srgbClr val="595959"/>
                </a:solidFill>
              </a:rPr>
              <a:t>los requisitos del usuario</a:t>
            </a:r>
            <a:r>
              <a:rPr lang="es-us" sz="2000" dirty="0">
                <a:solidFill>
                  <a:srgbClr val="595959"/>
                </a:solidFill>
              </a:rPr>
              <a:t> determinan el equipo que se debe utilizar. </a:t>
            </a: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000" dirty="0">
                <a:solidFill>
                  <a:srgbClr val="595959"/>
                </a:solidFill>
              </a:rPr>
              <a:t>Cuando </a:t>
            </a:r>
            <a:r>
              <a:rPr lang="es-us" sz="2000" cap="all" dirty="0">
                <a:solidFill>
                  <a:srgbClr val="595959"/>
                </a:solidFill>
              </a:rPr>
              <a:t>faltan componentes o los</a:t>
            </a:r>
            <a:r>
              <a:rPr lang="es-us" sz="2000" dirty="0">
                <a:solidFill>
                  <a:srgbClr val="595959"/>
                </a:solidFill>
              </a:rPr>
              <a:t> trabajadores incompatibles se ven obligados a "arreglárselas" con el equipo que tienen y </a:t>
            </a:r>
            <a:r>
              <a:rPr lang="es-us" sz="2000" cap="all" dirty="0">
                <a:solidFill>
                  <a:srgbClr val="595959"/>
                </a:solidFill>
              </a:rPr>
              <a:t>pueden</a:t>
            </a:r>
            <a:r>
              <a:rPr lang="es-us" sz="2000" dirty="0">
                <a:solidFill>
                  <a:srgbClr val="595959"/>
                </a:solidFill>
              </a:rPr>
              <a:t> </a:t>
            </a:r>
            <a:r>
              <a:rPr lang="es-us" sz="2000" cap="all" dirty="0">
                <a:solidFill>
                  <a:srgbClr val="595959"/>
                </a:solidFill>
              </a:rPr>
              <a:t>ocurrir accidentes</a:t>
            </a:r>
            <a:r>
              <a:rPr lang="es-us" sz="2000" dirty="0">
                <a:solidFill>
                  <a:srgbClr val="595959"/>
                </a:solidFill>
              </a:rPr>
              <a:t>.</a:t>
            </a: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000" cap="all" dirty="0">
                <a:solidFill>
                  <a:srgbClr val="595959"/>
                </a:solidFill>
              </a:rPr>
              <a:t>Inspeccione minuciosamente el</a:t>
            </a:r>
            <a:r>
              <a:rPr lang="es-us" sz="2000" dirty="0">
                <a:solidFill>
                  <a:srgbClr val="595959"/>
                </a:solidFill>
              </a:rPr>
              <a:t> equipo o los componentes del andamio </a:t>
            </a:r>
            <a:r>
              <a:rPr lang="es-us" sz="2000" cap="all" dirty="0">
                <a:solidFill>
                  <a:srgbClr val="595959"/>
                </a:solidFill>
              </a:rPr>
              <a:t>antes de</a:t>
            </a:r>
            <a:r>
              <a:rPr lang="es-us" sz="2000" dirty="0">
                <a:solidFill>
                  <a:srgbClr val="595959"/>
                </a:solidFill>
              </a:rPr>
              <a:t> utilizarlo. Aprenda a reconocer los defectos o las condiciones inseguras. </a:t>
            </a: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000" dirty="0">
                <a:solidFill>
                  <a:srgbClr val="595959"/>
                </a:solidFill>
              </a:rPr>
              <a:t>Inspeccione el andamio en busca de </a:t>
            </a:r>
            <a:r>
              <a:rPr lang="es-us" sz="2000" cap="all" dirty="0">
                <a:solidFill>
                  <a:srgbClr val="595959"/>
                </a:solidFill>
              </a:rPr>
              <a:t>daños estructurales, modificaciones, piezas faltantes, daños, corrosión</a:t>
            </a:r>
            <a:r>
              <a:rPr lang="es-us" sz="2000" dirty="0">
                <a:solidFill>
                  <a:srgbClr val="595959"/>
                </a:solidFill>
              </a:rPr>
              <a:t> y </a:t>
            </a:r>
            <a:r>
              <a:rPr lang="es-us" sz="2000" cap="all" dirty="0">
                <a:solidFill>
                  <a:srgbClr val="595959"/>
                </a:solidFill>
              </a:rPr>
              <a:t>otros defectos</a:t>
            </a:r>
            <a:r>
              <a:rPr lang="es-us" sz="2000" dirty="0">
                <a:solidFill>
                  <a:srgbClr val="595959"/>
                </a:solidFill>
              </a:rPr>
              <a:t>.</a:t>
            </a:r>
          </a:p>
        </p:txBody>
      </p:sp>
      <p:pic>
        <p:nvPicPr>
          <p:cNvPr id="13" name="Picture 12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4" name="Straight Connector 13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6200000">
            <a:off x="2671769" y="5465767"/>
            <a:ext cx="752466" cy="2032000"/>
          </a:xfrm>
          <a:prstGeom prst="rect">
            <a:avLst/>
          </a:prstGeom>
          <a:solidFill>
            <a:srgbClr val="0064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sp>
        <p:nvSpPr>
          <p:cNvPr id="13" name="Rectangle 12"/>
          <p:cNvSpPr/>
          <p:nvPr/>
        </p:nvSpPr>
        <p:spPr>
          <a:xfrm rot="16200000">
            <a:off x="4703767" y="5465765"/>
            <a:ext cx="752468" cy="2032000"/>
          </a:xfrm>
          <a:prstGeom prst="rect">
            <a:avLst/>
          </a:prstGeom>
          <a:solidFill>
            <a:srgbClr val="2A7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sp>
        <p:nvSpPr>
          <p:cNvPr id="14" name="Rectangle 13"/>
          <p:cNvSpPr/>
          <p:nvPr/>
        </p:nvSpPr>
        <p:spPr>
          <a:xfrm rot="16200000">
            <a:off x="6735765" y="5465764"/>
            <a:ext cx="752471" cy="2032000"/>
          </a:xfrm>
          <a:prstGeom prst="rect">
            <a:avLst/>
          </a:prstGeom>
          <a:solidFill>
            <a:srgbClr val="518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sp>
        <p:nvSpPr>
          <p:cNvPr id="15" name="Rectangle 14"/>
          <p:cNvSpPr/>
          <p:nvPr/>
        </p:nvSpPr>
        <p:spPr>
          <a:xfrm rot="16200000">
            <a:off x="8767764" y="5465762"/>
            <a:ext cx="752474" cy="2032000"/>
          </a:xfrm>
          <a:prstGeom prst="rect">
            <a:avLst/>
          </a:prstGeom>
          <a:solidFill>
            <a:srgbClr val="7CA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sp>
        <p:nvSpPr>
          <p:cNvPr id="16" name="Rectangle 15"/>
          <p:cNvSpPr/>
          <p:nvPr/>
        </p:nvSpPr>
        <p:spPr>
          <a:xfrm rot="16200000">
            <a:off x="10799766" y="5465766"/>
            <a:ext cx="752468" cy="2032000"/>
          </a:xfrm>
          <a:prstGeom prst="rect">
            <a:avLst/>
          </a:prstGeom>
          <a:solidFill>
            <a:srgbClr val="97BA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sp>
        <p:nvSpPr>
          <p:cNvPr id="17" name="Rectangle 16"/>
          <p:cNvSpPr/>
          <p:nvPr/>
        </p:nvSpPr>
        <p:spPr>
          <a:xfrm rot="16200000">
            <a:off x="182563" y="5008562"/>
            <a:ext cx="1666875" cy="2032000"/>
          </a:xfrm>
          <a:prstGeom prst="rect">
            <a:avLst/>
          </a:prstGeom>
          <a:solidFill>
            <a:srgbClr val="0050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cxnSp>
        <p:nvCxnSpPr>
          <p:cNvPr id="35" name="Straight Connector 34"/>
          <p:cNvCxnSpPr/>
          <p:nvPr/>
        </p:nvCxnSpPr>
        <p:spPr>
          <a:xfrm>
            <a:off x="1009487" y="4752582"/>
            <a:ext cx="5086513" cy="0"/>
          </a:xfrm>
          <a:prstGeom prst="line">
            <a:avLst/>
          </a:prstGeom>
          <a:ln w="15875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009487" y="4752975"/>
            <a:ext cx="0" cy="438149"/>
          </a:xfrm>
          <a:prstGeom prst="line">
            <a:avLst/>
          </a:prstGeom>
          <a:ln w="158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512376" y="2357159"/>
            <a:ext cx="58214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-us" sz="4800">
                <a:solidFill>
                  <a:schemeClr val="bg1"/>
                </a:solidFill>
              </a:rPr>
              <a:t>ANDAMIOS DE MARCO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670178" y="3151129"/>
            <a:ext cx="9505822" cy="43088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 rtl="0"/>
            <a:r>
              <a:rPr lang="es-us" sz="2200" cap="all" dirty="0">
                <a:solidFill>
                  <a:srgbClr val="93F300"/>
                </a:solidFill>
                <a:latin typeface="Source Sans Pro Light" panose="020B0403030403020204" pitchFamily="34" charset="0"/>
              </a:rPr>
              <a:t>El tipo de andamio más común utilizado en la construcción </a:t>
            </a:r>
            <a:endParaRPr lang="id-ID" sz="2200" cap="all" dirty="0">
              <a:solidFill>
                <a:srgbClr val="93F300"/>
              </a:solidFill>
              <a:latin typeface="Source Sans Pro Light" panose="020B0403030403020204" pitchFamily="34" charset="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5723825" y="3802513"/>
            <a:ext cx="744351" cy="0"/>
          </a:xfrm>
          <a:prstGeom prst="line">
            <a:avLst/>
          </a:prstGeom>
          <a:ln w="158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096000" y="3952875"/>
            <a:ext cx="0" cy="809232"/>
          </a:xfrm>
          <a:prstGeom prst="line">
            <a:avLst/>
          </a:prstGeom>
          <a:ln w="15875">
            <a:solidFill>
              <a:schemeClr val="accent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11200" y="5613400"/>
            <a:ext cx="7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440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975178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6200000">
            <a:off x="647700" y="5473700"/>
            <a:ext cx="736600" cy="2032000"/>
          </a:xfrm>
          <a:prstGeom prst="rect">
            <a:avLst/>
          </a:prstGeom>
          <a:solidFill>
            <a:srgbClr val="0050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grpSp>
        <p:nvGrpSpPr>
          <p:cNvPr id="19" name="Group 18"/>
          <p:cNvGrpSpPr/>
          <p:nvPr/>
        </p:nvGrpSpPr>
        <p:grpSpPr>
          <a:xfrm>
            <a:off x="4051301" y="6105524"/>
            <a:ext cx="8127999" cy="752476"/>
            <a:chOff x="4051301" y="6105524"/>
            <a:chExt cx="8127999" cy="752476"/>
          </a:xfrm>
        </p:grpSpPr>
        <p:sp>
          <p:nvSpPr>
            <p:cNvPr id="14" name="Rectangle 13"/>
            <p:cNvSpPr/>
            <p:nvPr/>
          </p:nvSpPr>
          <p:spPr>
            <a:xfrm rot="16200000">
              <a:off x="4691065" y="5465764"/>
              <a:ext cx="752471" cy="2032000"/>
            </a:xfrm>
            <a:prstGeom prst="rect">
              <a:avLst/>
            </a:prstGeom>
            <a:solidFill>
              <a:srgbClr val="2A76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  <p:sp>
          <p:nvSpPr>
            <p:cNvPr id="15" name="Rectangle 14"/>
            <p:cNvSpPr/>
            <p:nvPr/>
          </p:nvSpPr>
          <p:spPr>
            <a:xfrm rot="16200000">
              <a:off x="6723064" y="5465763"/>
              <a:ext cx="752474" cy="2032000"/>
            </a:xfrm>
            <a:prstGeom prst="rect">
              <a:avLst/>
            </a:prstGeom>
            <a:solidFill>
              <a:srgbClr val="518C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8755066" y="5465766"/>
              <a:ext cx="752468" cy="2032000"/>
            </a:xfrm>
            <a:prstGeom prst="rect">
              <a:avLst/>
            </a:prstGeom>
            <a:solidFill>
              <a:srgbClr val="7CA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10787062" y="5465762"/>
              <a:ext cx="752475" cy="2032000"/>
            </a:xfrm>
            <a:prstGeom prst="rect">
              <a:avLst/>
            </a:prstGeom>
            <a:solidFill>
              <a:srgbClr val="97BA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</p:grpSp>
      <p:cxnSp>
        <p:nvCxnSpPr>
          <p:cNvPr id="35" name="Straight Connector 34"/>
          <p:cNvCxnSpPr/>
          <p:nvPr/>
        </p:nvCxnSpPr>
        <p:spPr>
          <a:xfrm>
            <a:off x="3028787" y="4752582"/>
            <a:ext cx="3067213" cy="0"/>
          </a:xfrm>
          <a:prstGeom prst="line">
            <a:avLst/>
          </a:prstGeom>
          <a:ln w="15875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028787" y="4752975"/>
            <a:ext cx="0" cy="438149"/>
          </a:xfrm>
          <a:prstGeom prst="line">
            <a:avLst/>
          </a:prstGeom>
          <a:ln w="158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449630" y="1390247"/>
            <a:ext cx="72843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-us" sz="4800" cap="all" dirty="0">
                <a:solidFill>
                  <a:schemeClr val="bg1"/>
                </a:solidFill>
              </a:rPr>
              <a:t>Andamios de marco </a:t>
            </a:r>
            <a:br>
              <a:rPr lang="es-us" sz="4800" cap="all" dirty="0">
                <a:solidFill>
                  <a:schemeClr val="bg1"/>
                </a:solidFill>
              </a:rPr>
            </a:br>
            <a:r>
              <a:rPr lang="es-us" sz="4800" cap="all" dirty="0">
                <a:solidFill>
                  <a:schemeClr val="bg1"/>
                </a:solidFill>
              </a:rPr>
              <a:t>de construcción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75262" y="2978839"/>
            <a:ext cx="10833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2000" cap="all" dirty="0">
                <a:solidFill>
                  <a:srgbClr val="93F300"/>
                </a:solidFill>
                <a:latin typeface="Source Sans Pro Light" panose="020B0403030403020204" pitchFamily="34" charset="0"/>
              </a:rPr>
              <a:t>Una unidad básica de andamio de marco es el bloque de construcción </a:t>
            </a:r>
            <a:br>
              <a:rPr lang="es-us" sz="2000" cap="all" dirty="0">
                <a:solidFill>
                  <a:srgbClr val="93F300"/>
                </a:solidFill>
                <a:latin typeface="Source Sans Pro Light" panose="020B0403030403020204" pitchFamily="34" charset="0"/>
              </a:rPr>
            </a:br>
            <a:r>
              <a:rPr lang="es-us" sz="2000" cap="all" dirty="0">
                <a:solidFill>
                  <a:srgbClr val="93F300"/>
                </a:solidFill>
                <a:latin typeface="Source Sans Pro Light" panose="020B0403030403020204" pitchFamily="34" charset="0"/>
              </a:rPr>
              <a:t>para todas las configuraciones</a:t>
            </a:r>
            <a:endParaRPr lang="id-ID" sz="2000" cap="all" dirty="0">
              <a:solidFill>
                <a:srgbClr val="93F300"/>
              </a:solidFill>
              <a:latin typeface="Source Sans Pro Light" panose="020B0403030403020204" pitchFamily="34" charset="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5723825" y="3802513"/>
            <a:ext cx="744351" cy="0"/>
          </a:xfrm>
          <a:prstGeom prst="line">
            <a:avLst/>
          </a:prstGeom>
          <a:ln w="158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096000" y="3952875"/>
            <a:ext cx="0" cy="809232"/>
          </a:xfrm>
          <a:prstGeom prst="line">
            <a:avLst/>
          </a:prstGeom>
          <a:ln w="15875">
            <a:solidFill>
              <a:schemeClr val="accent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2019301" y="5207000"/>
            <a:ext cx="2032000" cy="1651000"/>
            <a:chOff x="2019301" y="5207000"/>
            <a:chExt cx="2032000" cy="1651000"/>
          </a:xfrm>
        </p:grpSpPr>
        <p:sp>
          <p:nvSpPr>
            <p:cNvPr id="13" name="Rectangle 12"/>
            <p:cNvSpPr/>
            <p:nvPr/>
          </p:nvSpPr>
          <p:spPr>
            <a:xfrm rot="16200000">
              <a:off x="2209801" y="5016500"/>
              <a:ext cx="1651000" cy="2032000"/>
            </a:xfrm>
            <a:prstGeom prst="rect">
              <a:avLst/>
            </a:prstGeom>
            <a:solidFill>
              <a:srgbClr val="006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 sz="440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743200" y="5626100"/>
              <a:ext cx="558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4400">
                  <a:solidFill>
                    <a:srgbClr val="FFFFFF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43468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0" grpId="0"/>
      <p:bldP spid="4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Frame Scaffold.ps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748" y="0"/>
            <a:ext cx="3346704" cy="60777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88000" y="337859"/>
            <a:ext cx="626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>
                <a:solidFill>
                  <a:schemeClr val="accent2"/>
                </a:solidFill>
                <a:latin typeface="+mj-lt"/>
              </a:rPr>
              <a:t>TORRES DE MARCO</a:t>
            </a:r>
            <a:endParaRPr lang="en-US" sz="4400" cap="all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04000" y="1168400"/>
            <a:ext cx="504190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La separación de los marcos está determinada por la aplicación, la carga y la configuración requerida.</a:t>
            </a: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Se requieren barandas en todos los lados y extremos abiertos de las plataformas de trabajo. </a:t>
            </a: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La pata del andamio se apoya en la base, la durmiente y la placa de base. </a:t>
            </a: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Las plataformas deben estar completamente entablonadas. </a:t>
            </a: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Se requiere un acceso adecuado </a:t>
            </a: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endParaRPr lang="en-US" sz="2200" dirty="0">
              <a:solidFill>
                <a:srgbClr val="76717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87400" y="418623"/>
            <a:ext cx="2705100" cy="597377"/>
            <a:chOff x="787400" y="418623"/>
            <a:chExt cx="2705100" cy="597377"/>
          </a:xfrm>
        </p:grpSpPr>
        <p:sp>
          <p:nvSpPr>
            <p:cNvPr id="6" name="TextBox 5"/>
            <p:cNvSpPr txBox="1"/>
            <p:nvPr/>
          </p:nvSpPr>
          <p:spPr>
            <a:xfrm>
              <a:off x="787400" y="418623"/>
              <a:ext cx="25019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1600" dirty="0">
                  <a:solidFill>
                    <a:srgbClr val="767171"/>
                  </a:solidFill>
                </a:rPr>
                <a:t>SISTEMA DE BARANDAL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2755900" y="711200"/>
              <a:ext cx="736600" cy="304800"/>
            </a:xfrm>
            <a:prstGeom prst="straightConnector1">
              <a:avLst/>
            </a:prstGeom>
            <a:ln w="25400" cap="flat" cmpd="sng" algn="ctr">
              <a:solidFill>
                <a:srgbClr val="93F300"/>
              </a:solidFill>
              <a:prstDash val="solid"/>
              <a:miter lim="800000"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1181100" y="1244601"/>
            <a:ext cx="3390900" cy="584199"/>
            <a:chOff x="1181100" y="1244601"/>
            <a:chExt cx="3390900" cy="584199"/>
          </a:xfrm>
        </p:grpSpPr>
        <p:sp>
          <p:nvSpPr>
            <p:cNvPr id="7" name="TextBox 6"/>
            <p:cNvSpPr txBox="1"/>
            <p:nvPr/>
          </p:nvSpPr>
          <p:spPr>
            <a:xfrm>
              <a:off x="1181100" y="1244601"/>
              <a:ext cx="25019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1600">
                  <a:solidFill>
                    <a:srgbClr val="767171"/>
                  </a:solidFill>
                </a:rPr>
                <a:t>UNIDAD DE PLATAFORMA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2819400" y="1473200"/>
              <a:ext cx="1752600" cy="355600"/>
            </a:xfrm>
            <a:prstGeom prst="straightConnector1">
              <a:avLst/>
            </a:prstGeom>
            <a:ln w="25400" cap="flat" cmpd="sng" algn="ctr">
              <a:solidFill>
                <a:srgbClr val="93F300"/>
              </a:solidFill>
              <a:prstDash val="solid"/>
              <a:miter lim="800000"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1725283" y="1981200"/>
            <a:ext cx="1983117" cy="338554"/>
            <a:chOff x="1725283" y="1981200"/>
            <a:chExt cx="1983117" cy="338554"/>
          </a:xfrm>
        </p:grpSpPr>
        <p:sp>
          <p:nvSpPr>
            <p:cNvPr id="8" name="TextBox 7"/>
            <p:cNvSpPr txBox="1"/>
            <p:nvPr/>
          </p:nvSpPr>
          <p:spPr>
            <a:xfrm>
              <a:off x="1725283" y="1981200"/>
              <a:ext cx="14116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1600" dirty="0">
                  <a:solidFill>
                    <a:srgbClr val="767171"/>
                  </a:solidFill>
                </a:rPr>
                <a:t>ACCESO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2806700" y="2197100"/>
              <a:ext cx="901700" cy="63500"/>
            </a:xfrm>
            <a:prstGeom prst="straightConnector1">
              <a:avLst/>
            </a:prstGeom>
            <a:ln w="25400" cap="flat" cmpd="sng" algn="ctr">
              <a:solidFill>
                <a:srgbClr val="93F300"/>
              </a:solidFill>
              <a:prstDash val="solid"/>
              <a:miter lim="800000"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1570008" y="2374901"/>
            <a:ext cx="3268692" cy="338554"/>
            <a:chOff x="1570008" y="2374901"/>
            <a:chExt cx="3268692" cy="338554"/>
          </a:xfrm>
        </p:grpSpPr>
        <p:sp>
          <p:nvSpPr>
            <p:cNvPr id="9" name="TextBox 8"/>
            <p:cNvSpPr txBox="1"/>
            <p:nvPr/>
          </p:nvSpPr>
          <p:spPr>
            <a:xfrm>
              <a:off x="1570008" y="2374901"/>
              <a:ext cx="22018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1600" dirty="0">
                  <a:solidFill>
                    <a:srgbClr val="767171"/>
                  </a:solidFill>
                </a:rPr>
                <a:t>CRUCETAS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2832100" y="2476500"/>
              <a:ext cx="2006600" cy="50800"/>
            </a:xfrm>
            <a:prstGeom prst="straightConnector1">
              <a:avLst/>
            </a:prstGeom>
            <a:ln w="25400" cap="flat" cmpd="sng" algn="ctr">
              <a:solidFill>
                <a:srgbClr val="93F300"/>
              </a:solidFill>
              <a:prstDash val="solid"/>
              <a:miter lim="800000"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1880558" y="2844800"/>
            <a:ext cx="1650042" cy="342899"/>
            <a:chOff x="1880558" y="2844800"/>
            <a:chExt cx="1650042" cy="342899"/>
          </a:xfrm>
        </p:grpSpPr>
        <p:sp>
          <p:nvSpPr>
            <p:cNvPr id="10" name="TextBox 9"/>
            <p:cNvSpPr txBox="1"/>
            <p:nvPr/>
          </p:nvSpPr>
          <p:spPr>
            <a:xfrm>
              <a:off x="1880558" y="2844800"/>
              <a:ext cx="1650042" cy="342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1600" dirty="0">
                  <a:solidFill>
                    <a:srgbClr val="767171"/>
                  </a:solidFill>
                </a:rPr>
                <a:t>MARCO</a:t>
              </a: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2844800" y="3035300"/>
              <a:ext cx="381000" cy="76200"/>
            </a:xfrm>
            <a:prstGeom prst="straightConnector1">
              <a:avLst/>
            </a:prstGeom>
            <a:ln w="25400" cap="flat" cmpd="sng" algn="ctr">
              <a:solidFill>
                <a:srgbClr val="93F300"/>
              </a:solidFill>
              <a:prstDash val="solid"/>
              <a:miter lim="800000"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1181100" y="3367181"/>
            <a:ext cx="2019300" cy="584775"/>
            <a:chOff x="1181100" y="3367181"/>
            <a:chExt cx="2019300" cy="584775"/>
          </a:xfrm>
        </p:grpSpPr>
        <p:sp>
          <p:nvSpPr>
            <p:cNvPr id="11" name="TextBox 10"/>
            <p:cNvSpPr txBox="1"/>
            <p:nvPr/>
          </p:nvSpPr>
          <p:spPr>
            <a:xfrm>
              <a:off x="1181100" y="3367181"/>
              <a:ext cx="1803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1600" dirty="0">
                  <a:solidFill>
                    <a:srgbClr val="767171"/>
                  </a:solidFill>
                </a:rPr>
                <a:t>PERNO DE ACOPLAMIENTO</a:t>
              </a: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2832100" y="3670300"/>
              <a:ext cx="368300" cy="12700"/>
            </a:xfrm>
            <a:prstGeom prst="straightConnector1">
              <a:avLst/>
            </a:prstGeom>
            <a:ln w="25400" cap="flat" cmpd="sng" algn="ctr">
              <a:solidFill>
                <a:srgbClr val="93F300"/>
              </a:solidFill>
              <a:prstDash val="solid"/>
              <a:miter lim="800000"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2171700" y="4051301"/>
            <a:ext cx="1016000" cy="1257299"/>
            <a:chOff x="2171700" y="4051301"/>
            <a:chExt cx="1016000" cy="1257299"/>
          </a:xfrm>
        </p:grpSpPr>
        <p:sp>
          <p:nvSpPr>
            <p:cNvPr id="12" name="TextBox 11"/>
            <p:cNvSpPr txBox="1"/>
            <p:nvPr/>
          </p:nvSpPr>
          <p:spPr>
            <a:xfrm>
              <a:off x="2171700" y="4051301"/>
              <a:ext cx="863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1600" dirty="0">
                  <a:solidFill>
                    <a:srgbClr val="767171"/>
                  </a:solidFill>
                </a:rPr>
                <a:t>BASES</a:t>
              </a: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rot="16200000" flipH="1">
              <a:off x="2501900" y="4622800"/>
              <a:ext cx="939800" cy="431800"/>
            </a:xfrm>
            <a:prstGeom prst="straightConnector1">
              <a:avLst/>
            </a:prstGeom>
            <a:ln w="25400" cap="flat" cmpd="sng" algn="ctr">
              <a:solidFill>
                <a:srgbClr val="93F300"/>
              </a:solidFill>
              <a:prstDash val="solid"/>
              <a:miter lim="800000"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6"/>
          <p:cNvGrpSpPr/>
          <p:nvPr/>
        </p:nvGrpSpPr>
        <p:grpSpPr>
          <a:xfrm>
            <a:off x="2803195" y="4885323"/>
            <a:ext cx="413352" cy="599360"/>
            <a:chOff x="-990600" y="3375025"/>
            <a:chExt cx="571500" cy="828675"/>
          </a:xfrm>
          <a:solidFill>
            <a:schemeClr val="bg1"/>
          </a:solidFill>
        </p:grpSpPr>
        <p:sp>
          <p:nvSpPr>
            <p:cNvPr id="64" name="Freeform 5"/>
            <p:cNvSpPr>
              <a:spLocks noEditPoints="1"/>
            </p:cNvSpPr>
            <p:nvPr/>
          </p:nvSpPr>
          <p:spPr bwMode="auto">
            <a:xfrm>
              <a:off x="-990600" y="3375025"/>
              <a:ext cx="571500" cy="828675"/>
            </a:xfrm>
            <a:custGeom>
              <a:avLst/>
              <a:gdLst>
                <a:gd name="T0" fmla="*/ 131 w 152"/>
                <a:gd name="T1" fmla="*/ 0 h 220"/>
                <a:gd name="T2" fmla="*/ 21 w 152"/>
                <a:gd name="T3" fmla="*/ 0 h 220"/>
                <a:gd name="T4" fmla="*/ 0 w 152"/>
                <a:gd name="T5" fmla="*/ 21 h 220"/>
                <a:gd name="T6" fmla="*/ 0 w 152"/>
                <a:gd name="T7" fmla="*/ 199 h 220"/>
                <a:gd name="T8" fmla="*/ 21 w 152"/>
                <a:gd name="T9" fmla="*/ 220 h 220"/>
                <a:gd name="T10" fmla="*/ 131 w 152"/>
                <a:gd name="T11" fmla="*/ 220 h 220"/>
                <a:gd name="T12" fmla="*/ 152 w 152"/>
                <a:gd name="T13" fmla="*/ 199 h 220"/>
                <a:gd name="T14" fmla="*/ 152 w 152"/>
                <a:gd name="T15" fmla="*/ 21 h 220"/>
                <a:gd name="T16" fmla="*/ 131 w 152"/>
                <a:gd name="T17" fmla="*/ 0 h 220"/>
                <a:gd name="T18" fmla="*/ 138 w 152"/>
                <a:gd name="T19" fmla="*/ 199 h 220"/>
                <a:gd name="T20" fmla="*/ 131 w 152"/>
                <a:gd name="T21" fmla="*/ 206 h 220"/>
                <a:gd name="T22" fmla="*/ 21 w 152"/>
                <a:gd name="T23" fmla="*/ 206 h 220"/>
                <a:gd name="T24" fmla="*/ 14 w 152"/>
                <a:gd name="T25" fmla="*/ 199 h 220"/>
                <a:gd name="T26" fmla="*/ 14 w 152"/>
                <a:gd name="T27" fmla="*/ 186 h 220"/>
                <a:gd name="T28" fmla="*/ 138 w 152"/>
                <a:gd name="T29" fmla="*/ 186 h 220"/>
                <a:gd name="T30" fmla="*/ 138 w 152"/>
                <a:gd name="T31" fmla="*/ 199 h 220"/>
                <a:gd name="T32" fmla="*/ 138 w 152"/>
                <a:gd name="T33" fmla="*/ 179 h 220"/>
                <a:gd name="T34" fmla="*/ 14 w 152"/>
                <a:gd name="T35" fmla="*/ 179 h 220"/>
                <a:gd name="T36" fmla="*/ 14 w 152"/>
                <a:gd name="T37" fmla="*/ 41 h 220"/>
                <a:gd name="T38" fmla="*/ 138 w 152"/>
                <a:gd name="T39" fmla="*/ 41 h 220"/>
                <a:gd name="T40" fmla="*/ 138 w 152"/>
                <a:gd name="T41" fmla="*/ 179 h 220"/>
                <a:gd name="T42" fmla="*/ 138 w 152"/>
                <a:gd name="T43" fmla="*/ 34 h 220"/>
                <a:gd name="T44" fmla="*/ 14 w 152"/>
                <a:gd name="T45" fmla="*/ 34 h 220"/>
                <a:gd name="T46" fmla="*/ 14 w 152"/>
                <a:gd name="T47" fmla="*/ 21 h 220"/>
                <a:gd name="T48" fmla="*/ 21 w 152"/>
                <a:gd name="T49" fmla="*/ 14 h 220"/>
                <a:gd name="T50" fmla="*/ 131 w 152"/>
                <a:gd name="T51" fmla="*/ 14 h 220"/>
                <a:gd name="T52" fmla="*/ 138 w 152"/>
                <a:gd name="T53" fmla="*/ 21 h 220"/>
                <a:gd name="T54" fmla="*/ 138 w 152"/>
                <a:gd name="T55" fmla="*/ 34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2" h="220">
                  <a:moveTo>
                    <a:pt x="13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10" y="0"/>
                    <a:pt x="0" y="9"/>
                    <a:pt x="0" y="21"/>
                  </a:cubicBezTo>
                  <a:cubicBezTo>
                    <a:pt x="0" y="199"/>
                    <a:pt x="0" y="199"/>
                    <a:pt x="0" y="199"/>
                  </a:cubicBezTo>
                  <a:cubicBezTo>
                    <a:pt x="0" y="211"/>
                    <a:pt x="10" y="220"/>
                    <a:pt x="21" y="220"/>
                  </a:cubicBezTo>
                  <a:cubicBezTo>
                    <a:pt x="131" y="220"/>
                    <a:pt x="131" y="220"/>
                    <a:pt x="131" y="220"/>
                  </a:cubicBezTo>
                  <a:cubicBezTo>
                    <a:pt x="142" y="220"/>
                    <a:pt x="152" y="211"/>
                    <a:pt x="152" y="199"/>
                  </a:cubicBezTo>
                  <a:cubicBezTo>
                    <a:pt x="152" y="21"/>
                    <a:pt x="152" y="21"/>
                    <a:pt x="152" y="21"/>
                  </a:cubicBezTo>
                  <a:cubicBezTo>
                    <a:pt x="152" y="9"/>
                    <a:pt x="142" y="0"/>
                    <a:pt x="131" y="0"/>
                  </a:cubicBezTo>
                  <a:close/>
                  <a:moveTo>
                    <a:pt x="138" y="199"/>
                  </a:moveTo>
                  <a:cubicBezTo>
                    <a:pt x="138" y="203"/>
                    <a:pt x="135" y="206"/>
                    <a:pt x="131" y="206"/>
                  </a:cubicBezTo>
                  <a:cubicBezTo>
                    <a:pt x="21" y="206"/>
                    <a:pt x="21" y="206"/>
                    <a:pt x="21" y="206"/>
                  </a:cubicBezTo>
                  <a:cubicBezTo>
                    <a:pt x="17" y="206"/>
                    <a:pt x="14" y="203"/>
                    <a:pt x="14" y="199"/>
                  </a:cubicBezTo>
                  <a:cubicBezTo>
                    <a:pt x="14" y="186"/>
                    <a:pt x="14" y="186"/>
                    <a:pt x="14" y="186"/>
                  </a:cubicBezTo>
                  <a:cubicBezTo>
                    <a:pt x="138" y="186"/>
                    <a:pt x="138" y="186"/>
                    <a:pt x="138" y="186"/>
                  </a:cubicBezTo>
                  <a:lnTo>
                    <a:pt x="138" y="199"/>
                  </a:lnTo>
                  <a:close/>
                  <a:moveTo>
                    <a:pt x="138" y="179"/>
                  </a:moveTo>
                  <a:cubicBezTo>
                    <a:pt x="14" y="179"/>
                    <a:pt x="14" y="179"/>
                    <a:pt x="14" y="179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38" y="41"/>
                    <a:pt x="138" y="41"/>
                    <a:pt x="138" y="41"/>
                  </a:cubicBezTo>
                  <a:lnTo>
                    <a:pt x="138" y="179"/>
                  </a:lnTo>
                  <a:close/>
                  <a:moveTo>
                    <a:pt x="138" y="34"/>
                  </a:moveTo>
                  <a:cubicBezTo>
                    <a:pt x="14" y="34"/>
                    <a:pt x="14" y="34"/>
                    <a:pt x="14" y="34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17"/>
                    <a:pt x="17" y="14"/>
                    <a:pt x="21" y="14"/>
                  </a:cubicBezTo>
                  <a:cubicBezTo>
                    <a:pt x="131" y="14"/>
                    <a:pt x="131" y="14"/>
                    <a:pt x="131" y="14"/>
                  </a:cubicBezTo>
                  <a:cubicBezTo>
                    <a:pt x="135" y="14"/>
                    <a:pt x="138" y="17"/>
                    <a:pt x="138" y="21"/>
                  </a:cubicBezTo>
                  <a:lnTo>
                    <a:pt x="138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mv="urn:schemas-microsoft-com:mac:vml" xmlns:mc="http://schemas.openxmlformats.org/markup-compatibility/2006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 sz="1600"/>
            </a:p>
          </p:txBody>
        </p:sp>
        <p:sp>
          <p:nvSpPr>
            <p:cNvPr id="65" name="Freeform 6"/>
            <p:cNvSpPr>
              <a:spLocks/>
            </p:cNvSpPr>
            <p:nvPr/>
          </p:nvSpPr>
          <p:spPr bwMode="auto">
            <a:xfrm>
              <a:off x="-757238" y="3454400"/>
              <a:ext cx="104775" cy="22225"/>
            </a:xfrm>
            <a:custGeom>
              <a:avLst/>
              <a:gdLst>
                <a:gd name="T0" fmla="*/ 28 w 28"/>
                <a:gd name="T1" fmla="*/ 3 h 6"/>
                <a:gd name="T2" fmla="*/ 24 w 28"/>
                <a:gd name="T3" fmla="*/ 6 h 6"/>
                <a:gd name="T4" fmla="*/ 4 w 28"/>
                <a:gd name="T5" fmla="*/ 6 h 6"/>
                <a:gd name="T6" fmla="*/ 0 w 28"/>
                <a:gd name="T7" fmla="*/ 3 h 6"/>
                <a:gd name="T8" fmla="*/ 0 w 28"/>
                <a:gd name="T9" fmla="*/ 3 h 6"/>
                <a:gd name="T10" fmla="*/ 4 w 28"/>
                <a:gd name="T11" fmla="*/ 0 h 6"/>
                <a:gd name="T12" fmla="*/ 24 w 28"/>
                <a:gd name="T13" fmla="*/ 0 h 6"/>
                <a:gd name="T14" fmla="*/ 28 w 28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6">
                  <a:moveTo>
                    <a:pt x="28" y="3"/>
                  </a:moveTo>
                  <a:cubicBezTo>
                    <a:pt x="28" y="5"/>
                    <a:pt x="26" y="6"/>
                    <a:pt x="2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6" y="0"/>
                    <a:pt x="28" y="1"/>
                    <a:pt x="2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mv="urn:schemas-microsoft-com:mac:vml" xmlns:mc="http://schemas.openxmlformats.org/markup-compatibility/2006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 sz="1600"/>
            </a:p>
          </p:txBody>
        </p:sp>
        <p:sp>
          <p:nvSpPr>
            <p:cNvPr id="66" name="Freeform 7"/>
            <p:cNvSpPr>
              <a:spLocks/>
            </p:cNvSpPr>
            <p:nvPr/>
          </p:nvSpPr>
          <p:spPr bwMode="auto">
            <a:xfrm>
              <a:off x="-730250" y="4097338"/>
              <a:ext cx="52387" cy="26988"/>
            </a:xfrm>
            <a:custGeom>
              <a:avLst/>
              <a:gdLst>
                <a:gd name="T0" fmla="*/ 14 w 14"/>
                <a:gd name="T1" fmla="*/ 4 h 7"/>
                <a:gd name="T2" fmla="*/ 10 w 14"/>
                <a:gd name="T3" fmla="*/ 7 h 7"/>
                <a:gd name="T4" fmla="*/ 4 w 14"/>
                <a:gd name="T5" fmla="*/ 7 h 7"/>
                <a:gd name="T6" fmla="*/ 0 w 14"/>
                <a:gd name="T7" fmla="*/ 4 h 7"/>
                <a:gd name="T8" fmla="*/ 0 w 14"/>
                <a:gd name="T9" fmla="*/ 4 h 7"/>
                <a:gd name="T10" fmla="*/ 4 w 14"/>
                <a:gd name="T11" fmla="*/ 0 h 7"/>
                <a:gd name="T12" fmla="*/ 10 w 14"/>
                <a:gd name="T13" fmla="*/ 0 h 7"/>
                <a:gd name="T14" fmla="*/ 14 w 14"/>
                <a:gd name="T1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7">
                  <a:moveTo>
                    <a:pt x="14" y="4"/>
                  </a:moveTo>
                  <a:cubicBezTo>
                    <a:pt x="14" y="6"/>
                    <a:pt x="12" y="7"/>
                    <a:pt x="10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" y="0"/>
                    <a:pt x="14" y="2"/>
                    <a:pt x="1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mv="urn:schemas-microsoft-com:mac:vml" xmlns:mc="http://schemas.openxmlformats.org/markup-compatibility/2006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 sz="1600"/>
            </a:p>
          </p:txBody>
        </p:sp>
      </p:grpSp>
      <p:sp>
        <p:nvSpPr>
          <p:cNvPr id="72" name="Freeform 13"/>
          <p:cNvSpPr>
            <a:spLocks noEditPoints="1"/>
          </p:cNvSpPr>
          <p:nvPr/>
        </p:nvSpPr>
        <p:spPr bwMode="auto">
          <a:xfrm>
            <a:off x="10957708" y="4956864"/>
            <a:ext cx="468540" cy="456279"/>
          </a:xfrm>
          <a:custGeom>
            <a:avLst/>
            <a:gdLst>
              <a:gd name="T0" fmla="*/ 161 w 226"/>
              <a:gd name="T1" fmla="*/ 0 h 220"/>
              <a:gd name="T2" fmla="*/ 96 w 226"/>
              <a:gd name="T3" fmla="*/ 47 h 220"/>
              <a:gd name="T4" fmla="*/ 95 w 226"/>
              <a:gd name="T5" fmla="*/ 47 h 220"/>
              <a:gd name="T6" fmla="*/ 24 w 226"/>
              <a:gd name="T7" fmla="*/ 119 h 220"/>
              <a:gd name="T8" fmla="*/ 1 w 226"/>
              <a:gd name="T9" fmla="*/ 189 h 220"/>
              <a:gd name="T10" fmla="*/ 24 w 226"/>
              <a:gd name="T11" fmla="*/ 220 h 220"/>
              <a:gd name="T12" fmla="*/ 90 w 226"/>
              <a:gd name="T13" fmla="*/ 203 h 220"/>
              <a:gd name="T14" fmla="*/ 207 w 226"/>
              <a:gd name="T15" fmla="*/ 91 h 220"/>
              <a:gd name="T16" fmla="*/ 110 w 226"/>
              <a:gd name="T17" fmla="*/ 164 h 220"/>
              <a:gd name="T18" fmla="*/ 170 w 226"/>
              <a:gd name="T19" fmla="*/ 81 h 220"/>
              <a:gd name="T20" fmla="*/ 163 w 226"/>
              <a:gd name="T21" fmla="*/ 115 h 220"/>
              <a:gd name="T22" fmla="*/ 110 w 226"/>
              <a:gd name="T23" fmla="*/ 169 h 220"/>
              <a:gd name="T24" fmla="*/ 102 w 226"/>
              <a:gd name="T25" fmla="*/ 139 h 220"/>
              <a:gd name="T26" fmla="*/ 79 w 226"/>
              <a:gd name="T27" fmla="*/ 117 h 220"/>
              <a:gd name="T28" fmla="*/ 159 w 226"/>
              <a:gd name="T29" fmla="*/ 61 h 220"/>
              <a:gd name="T30" fmla="*/ 102 w 226"/>
              <a:gd name="T31" fmla="*/ 139 h 220"/>
              <a:gd name="T32" fmla="*/ 52 w 226"/>
              <a:gd name="T33" fmla="*/ 110 h 220"/>
              <a:gd name="T34" fmla="*/ 137 w 226"/>
              <a:gd name="T35" fmla="*/ 49 h 220"/>
              <a:gd name="T36" fmla="*/ 29 w 226"/>
              <a:gd name="T37" fmla="*/ 205 h 220"/>
              <a:gd name="T38" fmla="*/ 14 w 226"/>
              <a:gd name="T39" fmla="*/ 196 h 220"/>
              <a:gd name="T40" fmla="*/ 22 w 226"/>
              <a:gd name="T41" fmla="*/ 166 h 220"/>
              <a:gd name="T42" fmla="*/ 54 w 226"/>
              <a:gd name="T43" fmla="*/ 199 h 220"/>
              <a:gd name="T44" fmla="*/ 61 w 226"/>
              <a:gd name="T45" fmla="*/ 197 h 220"/>
              <a:gd name="T46" fmla="*/ 24 w 226"/>
              <a:gd name="T47" fmla="*/ 159 h 220"/>
              <a:gd name="T48" fmla="*/ 33 w 226"/>
              <a:gd name="T49" fmla="*/ 129 h 220"/>
              <a:gd name="T50" fmla="*/ 89 w 226"/>
              <a:gd name="T51" fmla="*/ 189 h 220"/>
              <a:gd name="T52" fmla="*/ 61 w 226"/>
              <a:gd name="T53" fmla="*/ 197 h 220"/>
              <a:gd name="T54" fmla="*/ 186 w 226"/>
              <a:gd name="T55" fmla="*/ 93 h 220"/>
              <a:gd name="T56" fmla="*/ 168 w 226"/>
              <a:gd name="T57" fmla="*/ 52 h 220"/>
              <a:gd name="T58" fmla="*/ 139 w 226"/>
              <a:gd name="T59" fmla="*/ 23 h 220"/>
              <a:gd name="T60" fmla="*/ 192 w 226"/>
              <a:gd name="T61" fmla="*/ 27 h 220"/>
              <a:gd name="T62" fmla="*/ 197 w 226"/>
              <a:gd name="T63" fmla="*/ 81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26" h="220">
                <a:moveTo>
                  <a:pt x="202" y="18"/>
                </a:moveTo>
                <a:cubicBezTo>
                  <a:pt x="191" y="6"/>
                  <a:pt x="176" y="0"/>
                  <a:pt x="161" y="0"/>
                </a:cubicBezTo>
                <a:cubicBezTo>
                  <a:pt x="149" y="0"/>
                  <a:pt x="137" y="5"/>
                  <a:pt x="129" y="13"/>
                </a:cubicBezTo>
                <a:cubicBezTo>
                  <a:pt x="96" y="47"/>
                  <a:pt x="96" y="47"/>
                  <a:pt x="96" y="47"/>
                </a:cubicBezTo>
                <a:cubicBezTo>
                  <a:pt x="96" y="47"/>
                  <a:pt x="95" y="47"/>
                  <a:pt x="95" y="47"/>
                </a:cubicBezTo>
                <a:cubicBezTo>
                  <a:pt x="95" y="47"/>
                  <a:pt x="95" y="47"/>
                  <a:pt x="95" y="47"/>
                </a:cubicBezTo>
                <a:cubicBezTo>
                  <a:pt x="95" y="47"/>
                  <a:pt x="95" y="47"/>
                  <a:pt x="95" y="47"/>
                </a:cubicBezTo>
                <a:cubicBezTo>
                  <a:pt x="24" y="119"/>
                  <a:pt x="24" y="119"/>
                  <a:pt x="24" y="119"/>
                </a:cubicBezTo>
                <a:cubicBezTo>
                  <a:pt x="21" y="122"/>
                  <a:pt x="19" y="126"/>
                  <a:pt x="17" y="130"/>
                </a:cubicBezTo>
                <a:cubicBezTo>
                  <a:pt x="1" y="189"/>
                  <a:pt x="1" y="189"/>
                  <a:pt x="1" y="189"/>
                </a:cubicBezTo>
                <a:cubicBezTo>
                  <a:pt x="1" y="189"/>
                  <a:pt x="0" y="194"/>
                  <a:pt x="0" y="196"/>
                </a:cubicBezTo>
                <a:cubicBezTo>
                  <a:pt x="0" y="209"/>
                  <a:pt x="11" y="220"/>
                  <a:pt x="24" y="220"/>
                </a:cubicBezTo>
                <a:cubicBezTo>
                  <a:pt x="27" y="220"/>
                  <a:pt x="32" y="219"/>
                  <a:pt x="32" y="219"/>
                </a:cubicBezTo>
                <a:cubicBezTo>
                  <a:pt x="90" y="203"/>
                  <a:pt x="90" y="203"/>
                  <a:pt x="90" y="203"/>
                </a:cubicBezTo>
                <a:cubicBezTo>
                  <a:pt x="95" y="202"/>
                  <a:pt x="99" y="200"/>
                  <a:pt x="102" y="196"/>
                </a:cubicBezTo>
                <a:cubicBezTo>
                  <a:pt x="207" y="91"/>
                  <a:pt x="207" y="91"/>
                  <a:pt x="207" y="91"/>
                </a:cubicBezTo>
                <a:cubicBezTo>
                  <a:pt x="226" y="72"/>
                  <a:pt x="224" y="40"/>
                  <a:pt x="202" y="18"/>
                </a:cubicBezTo>
                <a:close/>
                <a:moveTo>
                  <a:pt x="110" y="164"/>
                </a:moveTo>
                <a:cubicBezTo>
                  <a:pt x="110" y="157"/>
                  <a:pt x="108" y="151"/>
                  <a:pt x="105" y="146"/>
                </a:cubicBezTo>
                <a:cubicBezTo>
                  <a:pt x="170" y="81"/>
                  <a:pt x="170" y="81"/>
                  <a:pt x="170" y="81"/>
                </a:cubicBezTo>
                <a:cubicBezTo>
                  <a:pt x="174" y="93"/>
                  <a:pt x="172" y="106"/>
                  <a:pt x="163" y="115"/>
                </a:cubicBezTo>
                <a:cubicBezTo>
                  <a:pt x="163" y="115"/>
                  <a:pt x="163" y="115"/>
                  <a:pt x="163" y="115"/>
                </a:cubicBezTo>
                <a:cubicBezTo>
                  <a:pt x="163" y="115"/>
                  <a:pt x="163" y="115"/>
                  <a:pt x="163" y="115"/>
                </a:cubicBezTo>
                <a:cubicBezTo>
                  <a:pt x="110" y="169"/>
                  <a:pt x="110" y="169"/>
                  <a:pt x="110" y="169"/>
                </a:cubicBezTo>
                <a:cubicBezTo>
                  <a:pt x="110" y="167"/>
                  <a:pt x="110" y="165"/>
                  <a:pt x="110" y="164"/>
                </a:cubicBezTo>
                <a:close/>
                <a:moveTo>
                  <a:pt x="102" y="139"/>
                </a:moveTo>
                <a:cubicBezTo>
                  <a:pt x="99" y="135"/>
                  <a:pt x="96" y="131"/>
                  <a:pt x="93" y="127"/>
                </a:cubicBezTo>
                <a:cubicBezTo>
                  <a:pt x="88" y="123"/>
                  <a:pt x="84" y="120"/>
                  <a:pt x="79" y="117"/>
                </a:cubicBezTo>
                <a:cubicBezTo>
                  <a:pt x="144" y="52"/>
                  <a:pt x="144" y="52"/>
                  <a:pt x="144" y="52"/>
                </a:cubicBezTo>
                <a:cubicBezTo>
                  <a:pt x="149" y="54"/>
                  <a:pt x="154" y="57"/>
                  <a:pt x="159" y="61"/>
                </a:cubicBezTo>
                <a:cubicBezTo>
                  <a:pt x="162" y="65"/>
                  <a:pt x="165" y="69"/>
                  <a:pt x="167" y="74"/>
                </a:cubicBezTo>
                <a:lnTo>
                  <a:pt x="102" y="139"/>
                </a:lnTo>
                <a:close/>
                <a:moveTo>
                  <a:pt x="72" y="114"/>
                </a:moveTo>
                <a:cubicBezTo>
                  <a:pt x="66" y="111"/>
                  <a:pt x="59" y="110"/>
                  <a:pt x="52" y="110"/>
                </a:cubicBezTo>
                <a:cubicBezTo>
                  <a:pt x="105" y="56"/>
                  <a:pt x="105" y="56"/>
                  <a:pt x="105" y="56"/>
                </a:cubicBezTo>
                <a:cubicBezTo>
                  <a:pt x="113" y="48"/>
                  <a:pt x="125" y="46"/>
                  <a:pt x="137" y="49"/>
                </a:cubicBezTo>
                <a:lnTo>
                  <a:pt x="72" y="114"/>
                </a:lnTo>
                <a:close/>
                <a:moveTo>
                  <a:pt x="29" y="205"/>
                </a:moveTo>
                <a:cubicBezTo>
                  <a:pt x="28" y="206"/>
                  <a:pt x="26" y="206"/>
                  <a:pt x="24" y="206"/>
                </a:cubicBezTo>
                <a:cubicBezTo>
                  <a:pt x="18" y="206"/>
                  <a:pt x="14" y="202"/>
                  <a:pt x="14" y="196"/>
                </a:cubicBezTo>
                <a:cubicBezTo>
                  <a:pt x="14" y="195"/>
                  <a:pt x="14" y="193"/>
                  <a:pt x="14" y="192"/>
                </a:cubicBezTo>
                <a:cubicBezTo>
                  <a:pt x="22" y="166"/>
                  <a:pt x="22" y="166"/>
                  <a:pt x="22" y="166"/>
                </a:cubicBezTo>
                <a:cubicBezTo>
                  <a:pt x="30" y="166"/>
                  <a:pt x="38" y="169"/>
                  <a:pt x="45" y="175"/>
                </a:cubicBezTo>
                <a:cubicBezTo>
                  <a:pt x="51" y="182"/>
                  <a:pt x="55" y="191"/>
                  <a:pt x="54" y="199"/>
                </a:cubicBezTo>
                <a:lnTo>
                  <a:pt x="29" y="205"/>
                </a:lnTo>
                <a:close/>
                <a:moveTo>
                  <a:pt x="61" y="197"/>
                </a:moveTo>
                <a:cubicBezTo>
                  <a:pt x="61" y="188"/>
                  <a:pt x="57" y="178"/>
                  <a:pt x="50" y="170"/>
                </a:cubicBezTo>
                <a:cubicBezTo>
                  <a:pt x="42" y="163"/>
                  <a:pt x="33" y="159"/>
                  <a:pt x="24" y="159"/>
                </a:cubicBezTo>
                <a:cubicBezTo>
                  <a:pt x="30" y="134"/>
                  <a:pt x="30" y="134"/>
                  <a:pt x="30" y="134"/>
                </a:cubicBezTo>
                <a:cubicBezTo>
                  <a:pt x="31" y="132"/>
                  <a:pt x="32" y="131"/>
                  <a:pt x="33" y="129"/>
                </a:cubicBezTo>
                <a:cubicBezTo>
                  <a:pt x="47" y="119"/>
                  <a:pt x="68" y="122"/>
                  <a:pt x="83" y="137"/>
                </a:cubicBezTo>
                <a:cubicBezTo>
                  <a:pt x="98" y="153"/>
                  <a:pt x="101" y="175"/>
                  <a:pt x="89" y="189"/>
                </a:cubicBezTo>
                <a:cubicBezTo>
                  <a:pt x="88" y="190"/>
                  <a:pt x="87" y="190"/>
                  <a:pt x="86" y="190"/>
                </a:cubicBezTo>
                <a:lnTo>
                  <a:pt x="61" y="197"/>
                </a:lnTo>
                <a:close/>
                <a:moveTo>
                  <a:pt x="197" y="81"/>
                </a:moveTo>
                <a:cubicBezTo>
                  <a:pt x="186" y="93"/>
                  <a:pt x="186" y="93"/>
                  <a:pt x="186" y="93"/>
                </a:cubicBezTo>
                <a:cubicBezTo>
                  <a:pt x="186" y="91"/>
                  <a:pt x="186" y="90"/>
                  <a:pt x="186" y="88"/>
                </a:cubicBezTo>
                <a:cubicBezTo>
                  <a:pt x="185" y="75"/>
                  <a:pt x="178" y="62"/>
                  <a:pt x="168" y="52"/>
                </a:cubicBezTo>
                <a:cubicBezTo>
                  <a:pt x="157" y="41"/>
                  <a:pt x="142" y="34"/>
                  <a:pt x="127" y="34"/>
                </a:cubicBezTo>
                <a:cubicBezTo>
                  <a:pt x="139" y="23"/>
                  <a:pt x="139" y="23"/>
                  <a:pt x="139" y="23"/>
                </a:cubicBezTo>
                <a:cubicBezTo>
                  <a:pt x="145" y="17"/>
                  <a:pt x="153" y="14"/>
                  <a:pt x="161" y="14"/>
                </a:cubicBezTo>
                <a:cubicBezTo>
                  <a:pt x="172" y="14"/>
                  <a:pt x="184" y="19"/>
                  <a:pt x="192" y="27"/>
                </a:cubicBezTo>
                <a:cubicBezTo>
                  <a:pt x="201" y="36"/>
                  <a:pt x="205" y="46"/>
                  <a:pt x="206" y="56"/>
                </a:cubicBezTo>
                <a:cubicBezTo>
                  <a:pt x="207" y="66"/>
                  <a:pt x="204" y="75"/>
                  <a:pt x="197" y="8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d-ID" sz="1600"/>
          </a:p>
        </p:txBody>
      </p:sp>
      <p:grpSp>
        <p:nvGrpSpPr>
          <p:cNvPr id="3" name="Group 83"/>
          <p:cNvGrpSpPr/>
          <p:nvPr/>
        </p:nvGrpSpPr>
        <p:grpSpPr>
          <a:xfrm>
            <a:off x="4844241" y="2547938"/>
            <a:ext cx="539504" cy="539505"/>
            <a:chOff x="-2771775" y="66675"/>
            <a:chExt cx="827087" cy="827088"/>
          </a:xfrm>
          <a:solidFill>
            <a:schemeClr val="bg1"/>
          </a:solidFill>
        </p:grpSpPr>
        <p:sp>
          <p:nvSpPr>
            <p:cNvPr id="78" name="Freeform 19"/>
            <p:cNvSpPr>
              <a:spLocks noEditPoints="1"/>
            </p:cNvSpPr>
            <p:nvPr/>
          </p:nvSpPr>
          <p:spPr bwMode="auto">
            <a:xfrm>
              <a:off x="-2771775" y="66675"/>
              <a:ext cx="827087" cy="827088"/>
            </a:xfrm>
            <a:custGeom>
              <a:avLst/>
              <a:gdLst>
                <a:gd name="T0" fmla="*/ 188 w 220"/>
                <a:gd name="T1" fmla="*/ 83 h 220"/>
                <a:gd name="T2" fmla="*/ 196 w 220"/>
                <a:gd name="T3" fmla="*/ 56 h 220"/>
                <a:gd name="T4" fmla="*/ 181 w 220"/>
                <a:gd name="T5" fmla="*/ 26 h 220"/>
                <a:gd name="T6" fmla="*/ 164 w 220"/>
                <a:gd name="T7" fmla="*/ 24 h 220"/>
                <a:gd name="T8" fmla="*/ 137 w 220"/>
                <a:gd name="T9" fmla="*/ 32 h 220"/>
                <a:gd name="T10" fmla="*/ 119 w 220"/>
                <a:gd name="T11" fmla="*/ 0 h 220"/>
                <a:gd name="T12" fmla="*/ 87 w 220"/>
                <a:gd name="T13" fmla="*/ 11 h 220"/>
                <a:gd name="T14" fmla="*/ 74 w 220"/>
                <a:gd name="T15" fmla="*/ 36 h 220"/>
                <a:gd name="T16" fmla="*/ 49 w 220"/>
                <a:gd name="T17" fmla="*/ 22 h 220"/>
                <a:gd name="T18" fmla="*/ 26 w 220"/>
                <a:gd name="T19" fmla="*/ 39 h 220"/>
                <a:gd name="T20" fmla="*/ 36 w 220"/>
                <a:gd name="T21" fmla="*/ 74 h 220"/>
                <a:gd name="T22" fmla="*/ 11 w 220"/>
                <a:gd name="T23" fmla="*/ 87 h 220"/>
                <a:gd name="T24" fmla="*/ 0 w 220"/>
                <a:gd name="T25" fmla="*/ 119 h 220"/>
                <a:gd name="T26" fmla="*/ 32 w 220"/>
                <a:gd name="T27" fmla="*/ 137 h 220"/>
                <a:gd name="T28" fmla="*/ 24 w 220"/>
                <a:gd name="T29" fmla="*/ 164 h 220"/>
                <a:gd name="T30" fmla="*/ 39 w 220"/>
                <a:gd name="T31" fmla="*/ 194 h 220"/>
                <a:gd name="T32" fmla="*/ 56 w 220"/>
                <a:gd name="T33" fmla="*/ 196 h 220"/>
                <a:gd name="T34" fmla="*/ 83 w 220"/>
                <a:gd name="T35" fmla="*/ 188 h 220"/>
                <a:gd name="T36" fmla="*/ 101 w 220"/>
                <a:gd name="T37" fmla="*/ 220 h 220"/>
                <a:gd name="T38" fmla="*/ 133 w 220"/>
                <a:gd name="T39" fmla="*/ 209 h 220"/>
                <a:gd name="T40" fmla="*/ 146 w 220"/>
                <a:gd name="T41" fmla="*/ 184 h 220"/>
                <a:gd name="T42" fmla="*/ 171 w 220"/>
                <a:gd name="T43" fmla="*/ 198 h 220"/>
                <a:gd name="T44" fmla="*/ 194 w 220"/>
                <a:gd name="T45" fmla="*/ 181 h 220"/>
                <a:gd name="T46" fmla="*/ 184 w 220"/>
                <a:gd name="T47" fmla="*/ 146 h 220"/>
                <a:gd name="T48" fmla="*/ 209 w 220"/>
                <a:gd name="T49" fmla="*/ 133 h 220"/>
                <a:gd name="T50" fmla="*/ 220 w 220"/>
                <a:gd name="T51" fmla="*/ 101 h 220"/>
                <a:gd name="T52" fmla="*/ 185 w 220"/>
                <a:gd name="T53" fmla="*/ 124 h 220"/>
                <a:gd name="T54" fmla="*/ 172 w 220"/>
                <a:gd name="T55" fmla="*/ 140 h 220"/>
                <a:gd name="T56" fmla="*/ 185 w 220"/>
                <a:gd name="T57" fmla="*/ 171 h 220"/>
                <a:gd name="T58" fmla="*/ 154 w 220"/>
                <a:gd name="T59" fmla="*/ 173 h 220"/>
                <a:gd name="T60" fmla="*/ 140 w 220"/>
                <a:gd name="T61" fmla="*/ 172 h 220"/>
                <a:gd name="T62" fmla="*/ 124 w 220"/>
                <a:gd name="T63" fmla="*/ 185 h 220"/>
                <a:gd name="T64" fmla="*/ 101 w 220"/>
                <a:gd name="T65" fmla="*/ 206 h 220"/>
                <a:gd name="T66" fmla="*/ 87 w 220"/>
                <a:gd name="T67" fmla="*/ 175 h 220"/>
                <a:gd name="T68" fmla="*/ 74 w 220"/>
                <a:gd name="T69" fmla="*/ 170 h 220"/>
                <a:gd name="T70" fmla="*/ 49 w 220"/>
                <a:gd name="T71" fmla="*/ 185 h 220"/>
                <a:gd name="T72" fmla="*/ 47 w 220"/>
                <a:gd name="T73" fmla="*/ 154 h 220"/>
                <a:gd name="T74" fmla="*/ 45 w 220"/>
                <a:gd name="T75" fmla="*/ 133 h 220"/>
                <a:gd name="T76" fmla="*/ 14 w 220"/>
                <a:gd name="T77" fmla="*/ 119 h 220"/>
                <a:gd name="T78" fmla="*/ 35 w 220"/>
                <a:gd name="T79" fmla="*/ 96 h 220"/>
                <a:gd name="T80" fmla="*/ 48 w 220"/>
                <a:gd name="T81" fmla="*/ 80 h 220"/>
                <a:gd name="T82" fmla="*/ 35 w 220"/>
                <a:gd name="T83" fmla="*/ 49 h 220"/>
                <a:gd name="T84" fmla="*/ 66 w 220"/>
                <a:gd name="T85" fmla="*/ 47 h 220"/>
                <a:gd name="T86" fmla="*/ 80 w 220"/>
                <a:gd name="T87" fmla="*/ 48 h 220"/>
                <a:gd name="T88" fmla="*/ 96 w 220"/>
                <a:gd name="T89" fmla="*/ 35 h 220"/>
                <a:gd name="T90" fmla="*/ 119 w 220"/>
                <a:gd name="T91" fmla="*/ 14 h 220"/>
                <a:gd name="T92" fmla="*/ 133 w 220"/>
                <a:gd name="T93" fmla="*/ 45 h 220"/>
                <a:gd name="T94" fmla="*/ 146 w 220"/>
                <a:gd name="T95" fmla="*/ 50 h 220"/>
                <a:gd name="T96" fmla="*/ 171 w 220"/>
                <a:gd name="T97" fmla="*/ 35 h 220"/>
                <a:gd name="T98" fmla="*/ 173 w 220"/>
                <a:gd name="T99" fmla="*/ 66 h 220"/>
                <a:gd name="T100" fmla="*/ 175 w 220"/>
                <a:gd name="T101" fmla="*/ 87 h 220"/>
                <a:gd name="T102" fmla="*/ 206 w 220"/>
                <a:gd name="T103" fmla="*/ 101 h 220"/>
                <a:gd name="T104" fmla="*/ 185 w 220"/>
                <a:gd name="T105" fmla="*/ 124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20" h="220">
                  <a:moveTo>
                    <a:pt x="209" y="87"/>
                  </a:moveTo>
                  <a:cubicBezTo>
                    <a:pt x="188" y="83"/>
                    <a:pt x="188" y="83"/>
                    <a:pt x="188" y="83"/>
                  </a:cubicBezTo>
                  <a:cubicBezTo>
                    <a:pt x="187" y="80"/>
                    <a:pt x="186" y="77"/>
                    <a:pt x="184" y="74"/>
                  </a:cubicBezTo>
                  <a:cubicBezTo>
                    <a:pt x="196" y="56"/>
                    <a:pt x="196" y="56"/>
                    <a:pt x="196" y="56"/>
                  </a:cubicBezTo>
                  <a:cubicBezTo>
                    <a:pt x="200" y="51"/>
                    <a:pt x="199" y="43"/>
                    <a:pt x="194" y="39"/>
                  </a:cubicBezTo>
                  <a:cubicBezTo>
                    <a:pt x="181" y="26"/>
                    <a:pt x="181" y="26"/>
                    <a:pt x="181" y="26"/>
                  </a:cubicBezTo>
                  <a:cubicBezTo>
                    <a:pt x="179" y="23"/>
                    <a:pt x="175" y="22"/>
                    <a:pt x="171" y="22"/>
                  </a:cubicBezTo>
                  <a:cubicBezTo>
                    <a:pt x="169" y="22"/>
                    <a:pt x="166" y="22"/>
                    <a:pt x="164" y="24"/>
                  </a:cubicBezTo>
                  <a:cubicBezTo>
                    <a:pt x="146" y="36"/>
                    <a:pt x="146" y="36"/>
                    <a:pt x="146" y="36"/>
                  </a:cubicBezTo>
                  <a:cubicBezTo>
                    <a:pt x="143" y="34"/>
                    <a:pt x="140" y="33"/>
                    <a:pt x="137" y="32"/>
                  </a:cubicBezTo>
                  <a:cubicBezTo>
                    <a:pt x="133" y="11"/>
                    <a:pt x="133" y="11"/>
                    <a:pt x="133" y="11"/>
                  </a:cubicBezTo>
                  <a:cubicBezTo>
                    <a:pt x="132" y="5"/>
                    <a:pt x="126" y="0"/>
                    <a:pt x="119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94" y="0"/>
                    <a:pt x="88" y="5"/>
                    <a:pt x="87" y="11"/>
                  </a:cubicBezTo>
                  <a:cubicBezTo>
                    <a:pt x="83" y="32"/>
                    <a:pt x="83" y="32"/>
                    <a:pt x="83" y="32"/>
                  </a:cubicBezTo>
                  <a:cubicBezTo>
                    <a:pt x="80" y="33"/>
                    <a:pt x="77" y="34"/>
                    <a:pt x="74" y="36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4" y="22"/>
                    <a:pt x="51" y="22"/>
                    <a:pt x="49" y="22"/>
                  </a:cubicBezTo>
                  <a:cubicBezTo>
                    <a:pt x="45" y="22"/>
                    <a:pt x="41" y="23"/>
                    <a:pt x="39" y="26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1" y="43"/>
                    <a:pt x="20" y="51"/>
                    <a:pt x="24" y="56"/>
                  </a:cubicBezTo>
                  <a:cubicBezTo>
                    <a:pt x="36" y="74"/>
                    <a:pt x="36" y="74"/>
                    <a:pt x="36" y="74"/>
                  </a:cubicBezTo>
                  <a:cubicBezTo>
                    <a:pt x="34" y="77"/>
                    <a:pt x="33" y="80"/>
                    <a:pt x="32" y="83"/>
                  </a:cubicBezTo>
                  <a:cubicBezTo>
                    <a:pt x="11" y="87"/>
                    <a:pt x="11" y="87"/>
                    <a:pt x="11" y="87"/>
                  </a:cubicBezTo>
                  <a:cubicBezTo>
                    <a:pt x="5" y="88"/>
                    <a:pt x="0" y="94"/>
                    <a:pt x="0" y="101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26"/>
                    <a:pt x="5" y="132"/>
                    <a:pt x="11" y="133"/>
                  </a:cubicBezTo>
                  <a:cubicBezTo>
                    <a:pt x="32" y="137"/>
                    <a:pt x="32" y="137"/>
                    <a:pt x="32" y="137"/>
                  </a:cubicBezTo>
                  <a:cubicBezTo>
                    <a:pt x="33" y="140"/>
                    <a:pt x="34" y="143"/>
                    <a:pt x="36" y="146"/>
                  </a:cubicBezTo>
                  <a:cubicBezTo>
                    <a:pt x="24" y="164"/>
                    <a:pt x="24" y="164"/>
                    <a:pt x="24" y="164"/>
                  </a:cubicBezTo>
                  <a:cubicBezTo>
                    <a:pt x="20" y="169"/>
                    <a:pt x="21" y="177"/>
                    <a:pt x="26" y="181"/>
                  </a:cubicBezTo>
                  <a:cubicBezTo>
                    <a:pt x="39" y="194"/>
                    <a:pt x="39" y="194"/>
                    <a:pt x="39" y="194"/>
                  </a:cubicBezTo>
                  <a:cubicBezTo>
                    <a:pt x="41" y="197"/>
                    <a:pt x="45" y="198"/>
                    <a:pt x="49" y="198"/>
                  </a:cubicBezTo>
                  <a:cubicBezTo>
                    <a:pt x="51" y="198"/>
                    <a:pt x="54" y="198"/>
                    <a:pt x="56" y="196"/>
                  </a:cubicBezTo>
                  <a:cubicBezTo>
                    <a:pt x="74" y="184"/>
                    <a:pt x="74" y="184"/>
                    <a:pt x="74" y="184"/>
                  </a:cubicBezTo>
                  <a:cubicBezTo>
                    <a:pt x="77" y="186"/>
                    <a:pt x="80" y="187"/>
                    <a:pt x="83" y="188"/>
                  </a:cubicBezTo>
                  <a:cubicBezTo>
                    <a:pt x="87" y="209"/>
                    <a:pt x="87" y="209"/>
                    <a:pt x="87" y="209"/>
                  </a:cubicBezTo>
                  <a:cubicBezTo>
                    <a:pt x="88" y="215"/>
                    <a:pt x="94" y="220"/>
                    <a:pt x="101" y="220"/>
                  </a:cubicBezTo>
                  <a:cubicBezTo>
                    <a:pt x="119" y="220"/>
                    <a:pt x="119" y="220"/>
                    <a:pt x="119" y="220"/>
                  </a:cubicBezTo>
                  <a:cubicBezTo>
                    <a:pt x="126" y="220"/>
                    <a:pt x="132" y="215"/>
                    <a:pt x="133" y="209"/>
                  </a:cubicBezTo>
                  <a:cubicBezTo>
                    <a:pt x="137" y="188"/>
                    <a:pt x="137" y="188"/>
                    <a:pt x="137" y="188"/>
                  </a:cubicBezTo>
                  <a:cubicBezTo>
                    <a:pt x="140" y="187"/>
                    <a:pt x="143" y="186"/>
                    <a:pt x="146" y="184"/>
                  </a:cubicBezTo>
                  <a:cubicBezTo>
                    <a:pt x="164" y="196"/>
                    <a:pt x="164" y="196"/>
                    <a:pt x="164" y="196"/>
                  </a:cubicBezTo>
                  <a:cubicBezTo>
                    <a:pt x="166" y="198"/>
                    <a:pt x="169" y="198"/>
                    <a:pt x="171" y="198"/>
                  </a:cubicBezTo>
                  <a:cubicBezTo>
                    <a:pt x="175" y="198"/>
                    <a:pt x="179" y="197"/>
                    <a:pt x="181" y="194"/>
                  </a:cubicBezTo>
                  <a:cubicBezTo>
                    <a:pt x="194" y="181"/>
                    <a:pt x="194" y="181"/>
                    <a:pt x="194" y="181"/>
                  </a:cubicBezTo>
                  <a:cubicBezTo>
                    <a:pt x="199" y="177"/>
                    <a:pt x="200" y="169"/>
                    <a:pt x="196" y="164"/>
                  </a:cubicBezTo>
                  <a:cubicBezTo>
                    <a:pt x="184" y="146"/>
                    <a:pt x="184" y="146"/>
                    <a:pt x="184" y="146"/>
                  </a:cubicBezTo>
                  <a:cubicBezTo>
                    <a:pt x="186" y="143"/>
                    <a:pt x="187" y="140"/>
                    <a:pt x="188" y="137"/>
                  </a:cubicBezTo>
                  <a:cubicBezTo>
                    <a:pt x="209" y="133"/>
                    <a:pt x="209" y="133"/>
                    <a:pt x="209" y="133"/>
                  </a:cubicBezTo>
                  <a:cubicBezTo>
                    <a:pt x="215" y="132"/>
                    <a:pt x="220" y="126"/>
                    <a:pt x="220" y="119"/>
                  </a:cubicBezTo>
                  <a:cubicBezTo>
                    <a:pt x="220" y="101"/>
                    <a:pt x="220" y="101"/>
                    <a:pt x="220" y="101"/>
                  </a:cubicBezTo>
                  <a:cubicBezTo>
                    <a:pt x="220" y="94"/>
                    <a:pt x="215" y="88"/>
                    <a:pt x="209" y="87"/>
                  </a:cubicBezTo>
                  <a:close/>
                  <a:moveTo>
                    <a:pt x="185" y="124"/>
                  </a:moveTo>
                  <a:cubicBezTo>
                    <a:pt x="180" y="125"/>
                    <a:pt x="176" y="128"/>
                    <a:pt x="175" y="133"/>
                  </a:cubicBezTo>
                  <a:cubicBezTo>
                    <a:pt x="174" y="135"/>
                    <a:pt x="173" y="138"/>
                    <a:pt x="172" y="140"/>
                  </a:cubicBezTo>
                  <a:cubicBezTo>
                    <a:pt x="170" y="144"/>
                    <a:pt x="170" y="149"/>
                    <a:pt x="173" y="154"/>
                  </a:cubicBezTo>
                  <a:cubicBezTo>
                    <a:pt x="185" y="171"/>
                    <a:pt x="185" y="171"/>
                    <a:pt x="185" y="171"/>
                  </a:cubicBezTo>
                  <a:cubicBezTo>
                    <a:pt x="171" y="185"/>
                    <a:pt x="171" y="185"/>
                    <a:pt x="171" y="185"/>
                  </a:cubicBezTo>
                  <a:cubicBezTo>
                    <a:pt x="154" y="173"/>
                    <a:pt x="154" y="173"/>
                    <a:pt x="154" y="173"/>
                  </a:cubicBezTo>
                  <a:cubicBezTo>
                    <a:pt x="151" y="171"/>
                    <a:pt x="149" y="170"/>
                    <a:pt x="146" y="170"/>
                  </a:cubicBezTo>
                  <a:cubicBezTo>
                    <a:pt x="144" y="170"/>
                    <a:pt x="142" y="171"/>
                    <a:pt x="140" y="172"/>
                  </a:cubicBezTo>
                  <a:cubicBezTo>
                    <a:pt x="138" y="173"/>
                    <a:pt x="135" y="174"/>
                    <a:pt x="133" y="175"/>
                  </a:cubicBezTo>
                  <a:cubicBezTo>
                    <a:pt x="128" y="176"/>
                    <a:pt x="125" y="180"/>
                    <a:pt x="124" y="185"/>
                  </a:cubicBezTo>
                  <a:cubicBezTo>
                    <a:pt x="119" y="206"/>
                    <a:pt x="119" y="206"/>
                    <a:pt x="119" y="206"/>
                  </a:cubicBezTo>
                  <a:cubicBezTo>
                    <a:pt x="101" y="206"/>
                    <a:pt x="101" y="206"/>
                    <a:pt x="101" y="206"/>
                  </a:cubicBezTo>
                  <a:cubicBezTo>
                    <a:pt x="96" y="185"/>
                    <a:pt x="96" y="185"/>
                    <a:pt x="96" y="185"/>
                  </a:cubicBezTo>
                  <a:cubicBezTo>
                    <a:pt x="95" y="180"/>
                    <a:pt x="92" y="176"/>
                    <a:pt x="87" y="175"/>
                  </a:cubicBezTo>
                  <a:cubicBezTo>
                    <a:pt x="85" y="174"/>
                    <a:pt x="82" y="173"/>
                    <a:pt x="80" y="172"/>
                  </a:cubicBezTo>
                  <a:cubicBezTo>
                    <a:pt x="78" y="171"/>
                    <a:pt x="76" y="170"/>
                    <a:pt x="74" y="170"/>
                  </a:cubicBezTo>
                  <a:cubicBezTo>
                    <a:pt x="71" y="170"/>
                    <a:pt x="69" y="171"/>
                    <a:pt x="66" y="173"/>
                  </a:cubicBezTo>
                  <a:cubicBezTo>
                    <a:pt x="49" y="185"/>
                    <a:pt x="49" y="185"/>
                    <a:pt x="49" y="185"/>
                  </a:cubicBezTo>
                  <a:cubicBezTo>
                    <a:pt x="35" y="171"/>
                    <a:pt x="35" y="171"/>
                    <a:pt x="35" y="171"/>
                  </a:cubicBezTo>
                  <a:cubicBezTo>
                    <a:pt x="47" y="154"/>
                    <a:pt x="47" y="154"/>
                    <a:pt x="47" y="154"/>
                  </a:cubicBezTo>
                  <a:cubicBezTo>
                    <a:pt x="50" y="149"/>
                    <a:pt x="50" y="144"/>
                    <a:pt x="48" y="140"/>
                  </a:cubicBezTo>
                  <a:cubicBezTo>
                    <a:pt x="47" y="138"/>
                    <a:pt x="46" y="135"/>
                    <a:pt x="45" y="133"/>
                  </a:cubicBezTo>
                  <a:cubicBezTo>
                    <a:pt x="44" y="128"/>
                    <a:pt x="40" y="125"/>
                    <a:pt x="35" y="124"/>
                  </a:cubicBezTo>
                  <a:cubicBezTo>
                    <a:pt x="14" y="119"/>
                    <a:pt x="14" y="119"/>
                    <a:pt x="14" y="119"/>
                  </a:cubicBezTo>
                  <a:cubicBezTo>
                    <a:pt x="14" y="101"/>
                    <a:pt x="14" y="101"/>
                    <a:pt x="14" y="101"/>
                  </a:cubicBezTo>
                  <a:cubicBezTo>
                    <a:pt x="35" y="96"/>
                    <a:pt x="35" y="96"/>
                    <a:pt x="35" y="96"/>
                  </a:cubicBezTo>
                  <a:cubicBezTo>
                    <a:pt x="40" y="95"/>
                    <a:pt x="44" y="92"/>
                    <a:pt x="45" y="87"/>
                  </a:cubicBezTo>
                  <a:cubicBezTo>
                    <a:pt x="46" y="85"/>
                    <a:pt x="47" y="82"/>
                    <a:pt x="48" y="80"/>
                  </a:cubicBezTo>
                  <a:cubicBezTo>
                    <a:pt x="50" y="76"/>
                    <a:pt x="50" y="71"/>
                    <a:pt x="47" y="66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9" y="49"/>
                    <a:pt x="71" y="50"/>
                    <a:pt x="74" y="50"/>
                  </a:cubicBezTo>
                  <a:cubicBezTo>
                    <a:pt x="76" y="50"/>
                    <a:pt x="78" y="49"/>
                    <a:pt x="80" y="48"/>
                  </a:cubicBezTo>
                  <a:cubicBezTo>
                    <a:pt x="82" y="47"/>
                    <a:pt x="85" y="46"/>
                    <a:pt x="87" y="45"/>
                  </a:cubicBezTo>
                  <a:cubicBezTo>
                    <a:pt x="92" y="44"/>
                    <a:pt x="95" y="40"/>
                    <a:pt x="96" y="3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19" y="14"/>
                    <a:pt x="119" y="14"/>
                    <a:pt x="119" y="14"/>
                  </a:cubicBezTo>
                  <a:cubicBezTo>
                    <a:pt x="124" y="35"/>
                    <a:pt x="124" y="35"/>
                    <a:pt x="124" y="35"/>
                  </a:cubicBezTo>
                  <a:cubicBezTo>
                    <a:pt x="125" y="40"/>
                    <a:pt x="128" y="44"/>
                    <a:pt x="133" y="45"/>
                  </a:cubicBezTo>
                  <a:cubicBezTo>
                    <a:pt x="135" y="46"/>
                    <a:pt x="138" y="47"/>
                    <a:pt x="140" y="48"/>
                  </a:cubicBezTo>
                  <a:cubicBezTo>
                    <a:pt x="142" y="49"/>
                    <a:pt x="144" y="50"/>
                    <a:pt x="146" y="50"/>
                  </a:cubicBezTo>
                  <a:cubicBezTo>
                    <a:pt x="149" y="50"/>
                    <a:pt x="151" y="49"/>
                    <a:pt x="154" y="47"/>
                  </a:cubicBezTo>
                  <a:cubicBezTo>
                    <a:pt x="171" y="35"/>
                    <a:pt x="171" y="35"/>
                    <a:pt x="171" y="35"/>
                  </a:cubicBezTo>
                  <a:cubicBezTo>
                    <a:pt x="185" y="49"/>
                    <a:pt x="185" y="49"/>
                    <a:pt x="185" y="49"/>
                  </a:cubicBezTo>
                  <a:cubicBezTo>
                    <a:pt x="173" y="66"/>
                    <a:pt x="173" y="66"/>
                    <a:pt x="173" y="66"/>
                  </a:cubicBezTo>
                  <a:cubicBezTo>
                    <a:pt x="170" y="71"/>
                    <a:pt x="170" y="76"/>
                    <a:pt x="172" y="80"/>
                  </a:cubicBezTo>
                  <a:cubicBezTo>
                    <a:pt x="173" y="82"/>
                    <a:pt x="174" y="85"/>
                    <a:pt x="175" y="87"/>
                  </a:cubicBezTo>
                  <a:cubicBezTo>
                    <a:pt x="176" y="92"/>
                    <a:pt x="180" y="95"/>
                    <a:pt x="185" y="96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206" y="119"/>
                    <a:pt x="206" y="119"/>
                    <a:pt x="206" y="119"/>
                  </a:cubicBezTo>
                  <a:lnTo>
                    <a:pt x="185" y="1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mv="urn:schemas-microsoft-com:mac:vml" xmlns:mc="http://schemas.openxmlformats.org/markup-compatibility/2006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 sz="1600"/>
            </a:p>
          </p:txBody>
        </p:sp>
        <p:sp>
          <p:nvSpPr>
            <p:cNvPr id="79" name="Freeform 20"/>
            <p:cNvSpPr>
              <a:spLocks noEditPoints="1"/>
            </p:cNvSpPr>
            <p:nvPr/>
          </p:nvSpPr>
          <p:spPr bwMode="auto">
            <a:xfrm>
              <a:off x="-2538413" y="300038"/>
              <a:ext cx="360362" cy="360363"/>
            </a:xfrm>
            <a:custGeom>
              <a:avLst/>
              <a:gdLst>
                <a:gd name="T0" fmla="*/ 48 w 96"/>
                <a:gd name="T1" fmla="*/ 0 h 96"/>
                <a:gd name="T2" fmla="*/ 0 w 96"/>
                <a:gd name="T3" fmla="*/ 48 h 96"/>
                <a:gd name="T4" fmla="*/ 48 w 96"/>
                <a:gd name="T5" fmla="*/ 96 h 96"/>
                <a:gd name="T6" fmla="*/ 96 w 96"/>
                <a:gd name="T7" fmla="*/ 48 h 96"/>
                <a:gd name="T8" fmla="*/ 48 w 96"/>
                <a:gd name="T9" fmla="*/ 0 h 96"/>
                <a:gd name="T10" fmla="*/ 48 w 96"/>
                <a:gd name="T11" fmla="*/ 90 h 96"/>
                <a:gd name="T12" fmla="*/ 6 w 96"/>
                <a:gd name="T13" fmla="*/ 48 h 96"/>
                <a:gd name="T14" fmla="*/ 48 w 96"/>
                <a:gd name="T15" fmla="*/ 6 h 96"/>
                <a:gd name="T16" fmla="*/ 90 w 96"/>
                <a:gd name="T17" fmla="*/ 48 h 96"/>
                <a:gd name="T18" fmla="*/ 48 w 96"/>
                <a:gd name="T19" fmla="*/ 9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6">
                  <a:moveTo>
                    <a:pt x="48" y="0"/>
                  </a:moveTo>
                  <a:cubicBezTo>
                    <a:pt x="21" y="0"/>
                    <a:pt x="0" y="21"/>
                    <a:pt x="0" y="48"/>
                  </a:cubicBezTo>
                  <a:cubicBezTo>
                    <a:pt x="0" y="75"/>
                    <a:pt x="21" y="96"/>
                    <a:pt x="48" y="96"/>
                  </a:cubicBezTo>
                  <a:cubicBezTo>
                    <a:pt x="75" y="96"/>
                    <a:pt x="96" y="75"/>
                    <a:pt x="96" y="48"/>
                  </a:cubicBezTo>
                  <a:cubicBezTo>
                    <a:pt x="96" y="21"/>
                    <a:pt x="75" y="0"/>
                    <a:pt x="48" y="0"/>
                  </a:cubicBezTo>
                  <a:close/>
                  <a:moveTo>
                    <a:pt x="48" y="90"/>
                  </a:moveTo>
                  <a:cubicBezTo>
                    <a:pt x="25" y="90"/>
                    <a:pt x="6" y="71"/>
                    <a:pt x="6" y="48"/>
                  </a:cubicBezTo>
                  <a:cubicBezTo>
                    <a:pt x="6" y="25"/>
                    <a:pt x="25" y="6"/>
                    <a:pt x="48" y="6"/>
                  </a:cubicBezTo>
                  <a:cubicBezTo>
                    <a:pt x="71" y="6"/>
                    <a:pt x="90" y="25"/>
                    <a:pt x="90" y="48"/>
                  </a:cubicBezTo>
                  <a:cubicBezTo>
                    <a:pt x="90" y="71"/>
                    <a:pt x="71" y="90"/>
                    <a:pt x="48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mv="urn:schemas-microsoft-com:mac:vml" xmlns:mc="http://schemas.openxmlformats.org/markup-compatibility/2006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 sz="1600"/>
            </a:p>
          </p:txBody>
        </p:sp>
        <p:sp>
          <p:nvSpPr>
            <p:cNvPr id="80" name="Freeform 21"/>
            <p:cNvSpPr>
              <a:spLocks noEditPoints="1"/>
            </p:cNvSpPr>
            <p:nvPr/>
          </p:nvSpPr>
          <p:spPr bwMode="auto">
            <a:xfrm>
              <a:off x="-2460625" y="374650"/>
              <a:ext cx="207962" cy="206375"/>
            </a:xfrm>
            <a:custGeom>
              <a:avLst/>
              <a:gdLst>
                <a:gd name="T0" fmla="*/ 27 w 55"/>
                <a:gd name="T1" fmla="*/ 0 h 55"/>
                <a:gd name="T2" fmla="*/ 0 w 55"/>
                <a:gd name="T3" fmla="*/ 28 h 55"/>
                <a:gd name="T4" fmla="*/ 27 w 55"/>
                <a:gd name="T5" fmla="*/ 55 h 55"/>
                <a:gd name="T6" fmla="*/ 55 w 55"/>
                <a:gd name="T7" fmla="*/ 28 h 55"/>
                <a:gd name="T8" fmla="*/ 27 w 55"/>
                <a:gd name="T9" fmla="*/ 0 h 55"/>
                <a:gd name="T10" fmla="*/ 27 w 55"/>
                <a:gd name="T11" fmla="*/ 49 h 55"/>
                <a:gd name="T12" fmla="*/ 6 w 55"/>
                <a:gd name="T13" fmla="*/ 28 h 55"/>
                <a:gd name="T14" fmla="*/ 27 w 55"/>
                <a:gd name="T15" fmla="*/ 7 h 55"/>
                <a:gd name="T16" fmla="*/ 48 w 55"/>
                <a:gd name="T17" fmla="*/ 28 h 55"/>
                <a:gd name="T18" fmla="*/ 27 w 55"/>
                <a:gd name="T19" fmla="*/ 4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" h="55">
                  <a:moveTo>
                    <a:pt x="27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3"/>
                    <a:pt x="12" y="55"/>
                    <a:pt x="27" y="55"/>
                  </a:cubicBezTo>
                  <a:cubicBezTo>
                    <a:pt x="42" y="55"/>
                    <a:pt x="55" y="43"/>
                    <a:pt x="55" y="28"/>
                  </a:cubicBezTo>
                  <a:cubicBezTo>
                    <a:pt x="55" y="13"/>
                    <a:pt x="42" y="0"/>
                    <a:pt x="27" y="0"/>
                  </a:cubicBezTo>
                  <a:close/>
                  <a:moveTo>
                    <a:pt x="27" y="49"/>
                  </a:moveTo>
                  <a:cubicBezTo>
                    <a:pt x="16" y="49"/>
                    <a:pt x="6" y="39"/>
                    <a:pt x="6" y="28"/>
                  </a:cubicBezTo>
                  <a:cubicBezTo>
                    <a:pt x="6" y="17"/>
                    <a:pt x="16" y="7"/>
                    <a:pt x="27" y="7"/>
                  </a:cubicBezTo>
                  <a:cubicBezTo>
                    <a:pt x="38" y="7"/>
                    <a:pt x="48" y="17"/>
                    <a:pt x="48" y="28"/>
                  </a:cubicBezTo>
                  <a:cubicBezTo>
                    <a:pt x="48" y="39"/>
                    <a:pt x="38" y="49"/>
                    <a:pt x="27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mv="urn:schemas-microsoft-com:mac:vml" xmlns:mc="http://schemas.openxmlformats.org/markup-compatibility/2006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 sz="1600"/>
            </a:p>
          </p:txBody>
        </p:sp>
      </p:grpSp>
      <p:grpSp>
        <p:nvGrpSpPr>
          <p:cNvPr id="4" name="Group 6"/>
          <p:cNvGrpSpPr/>
          <p:nvPr/>
        </p:nvGrpSpPr>
        <p:grpSpPr>
          <a:xfrm>
            <a:off x="10026215" y="5613341"/>
            <a:ext cx="2167379" cy="969496"/>
            <a:chOff x="10026215" y="5613341"/>
            <a:chExt cx="2167379" cy="969496"/>
          </a:xfrm>
        </p:grpSpPr>
        <p:sp>
          <p:nvSpPr>
            <p:cNvPr id="63" name="TextBox 62"/>
            <p:cNvSpPr txBox="1"/>
            <p:nvPr/>
          </p:nvSpPr>
          <p:spPr>
            <a:xfrm>
              <a:off x="10551098" y="5613341"/>
              <a:ext cx="11176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rtl="0"/>
              <a:r>
                <a:rPr lang="es-us" sz="1600" b="1">
                  <a:solidFill>
                    <a:schemeClr val="bg1"/>
                  </a:solidFill>
                  <a:latin typeface="+mj-lt"/>
                </a:rPr>
                <a:t>Poderoso</a:t>
              </a: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10026215" y="5982673"/>
              <a:ext cx="2167379" cy="60016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us" sz="1100">
                  <a:solidFill>
                    <a:schemeClr val="bg1"/>
                  </a:solidFill>
                </a:rPr>
                <a:t>Adecuado para todas las categorías de negocios y presentaciones personales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0" y="0"/>
            <a:ext cx="2046093" cy="2297271"/>
            <a:chOff x="0" y="0"/>
            <a:chExt cx="2046093" cy="2297271"/>
          </a:xfrm>
        </p:grpSpPr>
        <p:sp>
          <p:nvSpPr>
            <p:cNvPr id="54" name="Rectangle 53"/>
            <p:cNvSpPr/>
            <p:nvPr/>
          </p:nvSpPr>
          <p:spPr>
            <a:xfrm>
              <a:off x="0" y="0"/>
              <a:ext cx="2046093" cy="2297271"/>
            </a:xfrm>
            <a:prstGeom prst="rect">
              <a:avLst/>
            </a:prstGeom>
            <a:solidFill>
              <a:srgbClr val="00646C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 sz="8000" dirty="0">
                <a:solidFill>
                  <a:schemeClr val="bg1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8900" y="419100"/>
              <a:ext cx="18796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us" sz="1600" cap="all" dirty="0">
                  <a:solidFill>
                    <a:schemeClr val="bg1"/>
                  </a:solidFill>
                </a:rPr>
                <a:t>1 </a:t>
              </a:r>
            </a:p>
            <a:p>
              <a:pPr algn="ctr" rtl="0"/>
              <a:r>
                <a:rPr lang="es-us" sz="1600" cap="all" dirty="0">
                  <a:solidFill>
                    <a:schemeClr val="bg1"/>
                  </a:solidFill>
                </a:rPr>
                <a:t>Seleccionar e inspeccionar el equipo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2048695" y="0"/>
            <a:ext cx="2053833" cy="2286000"/>
            <a:chOff x="2048695" y="0"/>
            <a:chExt cx="2053833" cy="2286000"/>
          </a:xfrm>
        </p:grpSpPr>
        <p:sp>
          <p:nvSpPr>
            <p:cNvPr id="99" name="Rectangle 98"/>
            <p:cNvSpPr/>
            <p:nvPr/>
          </p:nvSpPr>
          <p:spPr>
            <a:xfrm>
              <a:off x="2048695" y="0"/>
              <a:ext cx="2053833" cy="2286000"/>
            </a:xfrm>
            <a:prstGeom prst="rect">
              <a:avLst/>
            </a:prstGeom>
            <a:solidFill>
              <a:srgbClr val="97BABD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 sz="8000">
                <a:solidFill>
                  <a:schemeClr val="bg1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222500" y="406400"/>
              <a:ext cx="16891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us" sz="1600" cap="all">
                  <a:solidFill>
                    <a:srgbClr val="FFFFFF"/>
                  </a:solidFill>
                </a:rPr>
                <a:t>2</a:t>
              </a:r>
            </a:p>
            <a:p>
              <a:pPr algn="ctr" rtl="0"/>
              <a:r>
                <a:rPr lang="es-us" sz="1600" cap="all">
                  <a:solidFill>
                    <a:srgbClr val="FFFFFF"/>
                  </a:solidFill>
                </a:rPr>
                <a:t>Preparar la base</a:t>
              </a:r>
              <a:endParaRPr lang="en-US" sz="1600" cap="all" dirty="0">
                <a:solidFill>
                  <a:srgbClr val="767171"/>
                </a:solidFill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4102876" y="0"/>
            <a:ext cx="2034000" cy="2286000"/>
            <a:chOff x="4102876" y="0"/>
            <a:chExt cx="2034000" cy="2286000"/>
          </a:xfrm>
        </p:grpSpPr>
        <p:sp>
          <p:nvSpPr>
            <p:cNvPr id="93" name="Rectangle 92"/>
            <p:cNvSpPr/>
            <p:nvPr/>
          </p:nvSpPr>
          <p:spPr>
            <a:xfrm>
              <a:off x="4102876" y="0"/>
              <a:ext cx="2034000" cy="2286000"/>
            </a:xfrm>
            <a:prstGeom prst="rect">
              <a:avLst/>
            </a:prstGeom>
            <a:solidFill>
              <a:srgbClr val="005059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 sz="8000">
                <a:solidFill>
                  <a:schemeClr val="bg1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203700" y="431800"/>
              <a:ext cx="18034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us" sz="1600" cap="all">
                  <a:solidFill>
                    <a:srgbClr val="FFFFFF"/>
                  </a:solidFill>
                </a:rPr>
                <a:t>3</a:t>
              </a:r>
            </a:p>
            <a:p>
              <a:pPr algn="ctr" rtl="0"/>
              <a:r>
                <a:rPr lang="es-us" sz="1600" cap="all">
                  <a:solidFill>
                    <a:srgbClr val="FFFFFF"/>
                  </a:solidFill>
                </a:rPr>
                <a:t>Determinar el punto de partida más alto 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6118435" y="0"/>
            <a:ext cx="2046093" cy="2297271"/>
            <a:chOff x="6118435" y="0"/>
            <a:chExt cx="2046093" cy="2297271"/>
          </a:xfrm>
        </p:grpSpPr>
        <p:sp>
          <p:nvSpPr>
            <p:cNvPr id="98" name="Rectangle 97"/>
            <p:cNvSpPr/>
            <p:nvPr/>
          </p:nvSpPr>
          <p:spPr>
            <a:xfrm>
              <a:off x="6118435" y="0"/>
              <a:ext cx="2046093" cy="2297271"/>
            </a:xfrm>
            <a:prstGeom prst="rect">
              <a:avLst/>
            </a:prstGeom>
            <a:solidFill>
              <a:srgbClr val="7CA9AD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 sz="8000" dirty="0">
                <a:solidFill>
                  <a:schemeClr val="bg1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197600" y="495300"/>
              <a:ext cx="18923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us" sz="1600" cap="all">
                  <a:solidFill>
                    <a:srgbClr val="FFFFFF"/>
                  </a:solidFill>
                </a:rPr>
                <a:t>4</a:t>
              </a:r>
            </a:p>
            <a:p>
              <a:pPr algn="ctr" rtl="0"/>
              <a:r>
                <a:rPr lang="es-us" sz="1600" cap="all">
                  <a:solidFill>
                    <a:srgbClr val="FFFFFF"/>
                  </a:solidFill>
                </a:rPr>
                <a:t>Fijar las durmientes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7658100" y="0"/>
            <a:ext cx="3073400" cy="2286000"/>
            <a:chOff x="7658100" y="0"/>
            <a:chExt cx="3073400" cy="2286000"/>
          </a:xfrm>
        </p:grpSpPr>
        <p:sp>
          <p:nvSpPr>
            <p:cNvPr id="100" name="Rectangle 99"/>
            <p:cNvSpPr/>
            <p:nvPr/>
          </p:nvSpPr>
          <p:spPr>
            <a:xfrm>
              <a:off x="8150926" y="0"/>
              <a:ext cx="2034000" cy="2286000"/>
            </a:xfrm>
            <a:prstGeom prst="rect">
              <a:avLst/>
            </a:prstGeom>
            <a:solidFill>
              <a:srgbClr val="97BABD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 sz="8000" dirty="0">
                <a:solidFill>
                  <a:schemeClr val="bg1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658100" y="469900"/>
              <a:ext cx="307340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us" sz="1600" cap="all" dirty="0">
                  <a:solidFill>
                    <a:srgbClr val="FFFFFF"/>
                  </a:solidFill>
                </a:rPr>
                <a:t>5</a:t>
              </a:r>
            </a:p>
            <a:p>
              <a:pPr algn="ctr" rtl="0"/>
              <a:r>
                <a:rPr lang="es-us" sz="1600" cap="all" dirty="0">
                  <a:solidFill>
                    <a:srgbClr val="FFFFFF"/>
                  </a:solidFill>
                </a:rPr>
                <a:t>Colocar </a:t>
              </a:r>
            </a:p>
            <a:p>
              <a:pPr algn="ctr" rtl="0"/>
              <a:r>
                <a:rPr lang="es-us" sz="1600" cap="all" dirty="0">
                  <a:solidFill>
                    <a:srgbClr val="FFFFFF"/>
                  </a:solidFill>
                </a:rPr>
                <a:t>las bases</a:t>
              </a: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10145907" y="0"/>
            <a:ext cx="2046093" cy="2297271"/>
            <a:chOff x="10145907" y="0"/>
            <a:chExt cx="2046093" cy="2297271"/>
          </a:xfrm>
        </p:grpSpPr>
        <p:sp>
          <p:nvSpPr>
            <p:cNvPr id="59" name="Rectangle 58"/>
            <p:cNvSpPr/>
            <p:nvPr/>
          </p:nvSpPr>
          <p:spPr>
            <a:xfrm>
              <a:off x="10145907" y="0"/>
              <a:ext cx="2046093" cy="2297271"/>
            </a:xfrm>
            <a:prstGeom prst="rect">
              <a:avLst/>
            </a:prstGeom>
            <a:solidFill>
              <a:srgbClr val="518C92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 sz="8000" dirty="0">
                <a:solidFill>
                  <a:schemeClr val="bg1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0335165" y="615434"/>
              <a:ext cx="1529585" cy="830997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algn="ctr" rtl="0"/>
              <a:r>
                <a:rPr lang="es-us" sz="1600" cap="all">
                  <a:solidFill>
                    <a:schemeClr val="bg1"/>
                  </a:solidFill>
                </a:rPr>
                <a:t>6</a:t>
              </a:r>
            </a:p>
            <a:p>
              <a:pPr algn="ctr" rtl="0"/>
              <a:r>
                <a:rPr lang="es-us" sz="1600" cap="all">
                  <a:solidFill>
                    <a:schemeClr val="bg1"/>
                  </a:solidFill>
                </a:rPr>
                <a:t>Colocar </a:t>
              </a:r>
            </a:p>
            <a:p>
              <a:pPr algn="ctr" rtl="0"/>
              <a:r>
                <a:rPr lang="es-us" sz="1600" cap="all">
                  <a:solidFill>
                    <a:schemeClr val="bg1"/>
                  </a:solidFill>
                </a:rPr>
                <a:t>los marcos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0" y="2286000"/>
            <a:ext cx="2053833" cy="2286000"/>
            <a:chOff x="0" y="2286000"/>
            <a:chExt cx="2053833" cy="2286000"/>
          </a:xfrm>
        </p:grpSpPr>
        <p:sp>
          <p:nvSpPr>
            <p:cNvPr id="81" name="Rectangle 80"/>
            <p:cNvSpPr/>
            <p:nvPr/>
          </p:nvSpPr>
          <p:spPr>
            <a:xfrm>
              <a:off x="0" y="2286000"/>
              <a:ext cx="2053833" cy="2286000"/>
            </a:xfrm>
            <a:prstGeom prst="rect">
              <a:avLst/>
            </a:prstGeom>
            <a:solidFill>
              <a:srgbClr val="7CA9AD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 sz="8000">
                <a:solidFill>
                  <a:schemeClr val="bg1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24175" y="2977634"/>
              <a:ext cx="1733167" cy="86177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algn="ctr" rtl="0"/>
              <a:r>
                <a:rPr lang="es-us" sz="1600" cap="all">
                  <a:solidFill>
                    <a:srgbClr val="FFFFFF"/>
                  </a:solidFill>
                </a:rPr>
                <a:t>7</a:t>
              </a:r>
            </a:p>
            <a:p>
              <a:pPr algn="ctr" rtl="0"/>
              <a:r>
                <a:rPr lang="es-us" sz="1600" cap="all">
                  <a:solidFill>
                    <a:srgbClr val="FFFFFF"/>
                  </a:solidFill>
                </a:rPr>
                <a:t>Colocar los </a:t>
              </a:r>
            </a:p>
            <a:p>
              <a:pPr algn="ctr" rtl="0"/>
              <a:r>
                <a:rPr lang="es-us" sz="1600" cap="all">
                  <a:solidFill>
                    <a:srgbClr val="FFFFFF"/>
                  </a:solidFill>
                </a:rPr>
                <a:t>crucetas</a:t>
              </a:r>
              <a:endParaRPr lang="en-US" sz="1600" cap="all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2054435" y="2286000"/>
            <a:ext cx="2046093" cy="2297271"/>
            <a:chOff x="2054435" y="2286000"/>
            <a:chExt cx="2046093" cy="2297271"/>
          </a:xfrm>
        </p:grpSpPr>
        <p:sp>
          <p:nvSpPr>
            <p:cNvPr id="58" name="Rectangle 57"/>
            <p:cNvSpPr/>
            <p:nvPr/>
          </p:nvSpPr>
          <p:spPr>
            <a:xfrm>
              <a:off x="2054435" y="2286000"/>
              <a:ext cx="2046093" cy="2297271"/>
            </a:xfrm>
            <a:prstGeom prst="rect">
              <a:avLst/>
            </a:prstGeom>
            <a:solidFill>
              <a:srgbClr val="00646C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 sz="8000" dirty="0">
                <a:solidFill>
                  <a:schemeClr val="bg1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128281" y="2863334"/>
              <a:ext cx="1867819" cy="1077218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algn="ctr" rtl="0"/>
              <a:r>
                <a:rPr lang="es-us" sz="1600" cap="all">
                  <a:solidFill>
                    <a:srgbClr val="FFFFFF"/>
                  </a:solidFill>
                </a:rPr>
                <a:t>8</a:t>
              </a:r>
            </a:p>
            <a:p>
              <a:pPr algn="ctr" rtl="0"/>
              <a:r>
                <a:rPr lang="es-us" sz="1600" cap="all">
                  <a:solidFill>
                    <a:srgbClr val="FFFFFF"/>
                  </a:solidFill>
                </a:rPr>
                <a:t>Colocar el</a:t>
              </a:r>
            </a:p>
            <a:p>
              <a:pPr algn="ctr" rtl="0"/>
              <a:r>
                <a:rPr lang="es-us" sz="1600" cap="all">
                  <a:solidFill>
                    <a:srgbClr val="FFFFFF"/>
                  </a:solidFill>
                </a:rPr>
                <a:t>primer marco </a:t>
              </a:r>
            </a:p>
            <a:p>
              <a:pPr algn="ctr" rtl="0"/>
              <a:r>
                <a:rPr lang="es-us" sz="1600" cap="all">
                  <a:solidFill>
                    <a:srgbClr val="FFFFFF"/>
                  </a:solidFill>
                </a:rPr>
                <a:t>sobre las bases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3708400" y="2273300"/>
            <a:ext cx="2654300" cy="2286000"/>
            <a:chOff x="3708400" y="2273300"/>
            <a:chExt cx="2654300" cy="2286000"/>
          </a:xfrm>
        </p:grpSpPr>
        <p:sp>
          <p:nvSpPr>
            <p:cNvPr id="61" name="Rectangle 60"/>
            <p:cNvSpPr/>
            <p:nvPr/>
          </p:nvSpPr>
          <p:spPr>
            <a:xfrm>
              <a:off x="4099626" y="2273300"/>
              <a:ext cx="2034000" cy="2286000"/>
            </a:xfrm>
            <a:prstGeom prst="rect">
              <a:avLst/>
            </a:prstGeom>
            <a:solidFill>
              <a:srgbClr val="97BABD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 sz="8000" dirty="0">
                <a:solidFill>
                  <a:schemeClr val="bg1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708400" y="2844800"/>
              <a:ext cx="26543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us" sz="1600" cap="all">
                  <a:solidFill>
                    <a:srgbClr val="FFFFFF"/>
                  </a:solidFill>
                </a:rPr>
                <a:t>9</a:t>
              </a:r>
            </a:p>
            <a:p>
              <a:pPr algn="ctr" rtl="0"/>
              <a:r>
                <a:rPr lang="es-us" sz="1600" cap="all">
                  <a:solidFill>
                    <a:srgbClr val="FFFFFF"/>
                  </a:solidFill>
                </a:rPr>
                <a:t>Unir la primera cruceta </a:t>
              </a:r>
            </a:p>
            <a:p>
              <a:pPr algn="ctr" rtl="0"/>
              <a:r>
                <a:rPr lang="es-us" sz="1600" cap="all">
                  <a:solidFill>
                    <a:srgbClr val="FFFFFF"/>
                  </a:solidFill>
                </a:rPr>
                <a:t>AL primer marco</a:t>
              </a: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6121400" y="2260600"/>
            <a:ext cx="2108200" cy="2286000"/>
            <a:chOff x="6121400" y="2260600"/>
            <a:chExt cx="2108200" cy="2286000"/>
          </a:xfrm>
        </p:grpSpPr>
        <p:sp>
          <p:nvSpPr>
            <p:cNvPr id="70" name="Rectangle 69"/>
            <p:cNvSpPr/>
            <p:nvPr/>
          </p:nvSpPr>
          <p:spPr>
            <a:xfrm>
              <a:off x="6134876" y="2260600"/>
              <a:ext cx="2034000" cy="2286000"/>
            </a:xfrm>
            <a:prstGeom prst="rect">
              <a:avLst/>
            </a:prstGeom>
            <a:solidFill>
              <a:srgbClr val="005059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 sz="8000">
                <a:solidFill>
                  <a:schemeClr val="bg1"/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6121400" y="2891135"/>
              <a:ext cx="2108200" cy="1077218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us" sz="1600" cap="all">
                  <a:solidFill>
                    <a:srgbClr val="FFFFFF"/>
                  </a:solidFill>
                </a:rPr>
                <a:t>10</a:t>
              </a:r>
            </a:p>
            <a:p>
              <a:pPr algn="ctr" rtl="0"/>
              <a:r>
                <a:rPr lang="es-us" sz="1600" cap="all">
                  <a:solidFill>
                    <a:srgbClr val="FFFFFF"/>
                  </a:solidFill>
                </a:rPr>
                <a:t>Colocar el segundo marco en las bases</a:t>
              </a: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7899400" y="2273300"/>
            <a:ext cx="2501900" cy="2297271"/>
            <a:chOff x="7899400" y="2273300"/>
            <a:chExt cx="2501900" cy="2297271"/>
          </a:xfrm>
        </p:grpSpPr>
        <p:sp>
          <p:nvSpPr>
            <p:cNvPr id="76" name="Rectangle 75"/>
            <p:cNvSpPr/>
            <p:nvPr/>
          </p:nvSpPr>
          <p:spPr>
            <a:xfrm>
              <a:off x="8126607" y="2273300"/>
              <a:ext cx="2046093" cy="2297271"/>
            </a:xfrm>
            <a:prstGeom prst="rect">
              <a:avLst/>
            </a:prstGeom>
            <a:solidFill>
              <a:srgbClr val="518C92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 sz="8000" dirty="0">
                <a:solidFill>
                  <a:schemeClr val="bg1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7899400" y="2801035"/>
              <a:ext cx="2501900" cy="1077218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us" sz="1600" cap="all" dirty="0">
                  <a:solidFill>
                    <a:srgbClr val="FFFFFF"/>
                  </a:solidFill>
                </a:rPr>
                <a:t>11</a:t>
              </a:r>
            </a:p>
            <a:p>
              <a:pPr algn="ctr" rtl="0"/>
              <a:r>
                <a:rPr lang="es-us" sz="1600" cap="all" dirty="0">
                  <a:solidFill>
                    <a:srgbClr val="FFFFFF"/>
                  </a:solidFill>
                </a:rPr>
                <a:t>Fijar la primera cruceta al </a:t>
              </a:r>
              <a:br>
                <a:rPr lang="es-us" sz="1600" cap="all" dirty="0">
                  <a:solidFill>
                    <a:srgbClr val="FFFFFF"/>
                  </a:solidFill>
                </a:rPr>
              </a:br>
              <a:r>
                <a:rPr lang="es-us" sz="1600" cap="all" dirty="0">
                  <a:solidFill>
                    <a:srgbClr val="FFFFFF"/>
                  </a:solidFill>
                </a:rPr>
                <a:t>segundo marco</a:t>
              </a: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9918700" y="2298700"/>
            <a:ext cx="2501900" cy="2286000"/>
            <a:chOff x="9918700" y="2298700"/>
            <a:chExt cx="2501900" cy="2286000"/>
          </a:xfrm>
        </p:grpSpPr>
        <p:sp>
          <p:nvSpPr>
            <p:cNvPr id="74" name="Rectangle 73"/>
            <p:cNvSpPr/>
            <p:nvPr/>
          </p:nvSpPr>
          <p:spPr>
            <a:xfrm>
              <a:off x="10138167" y="2298700"/>
              <a:ext cx="2053833" cy="2286000"/>
            </a:xfrm>
            <a:prstGeom prst="rect">
              <a:avLst/>
            </a:prstGeom>
            <a:solidFill>
              <a:srgbClr val="97BABD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 sz="8000">
                <a:solidFill>
                  <a:schemeClr val="bg1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9918700" y="2877235"/>
              <a:ext cx="2501900" cy="1077218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us" sz="1600" cap="all">
                  <a:solidFill>
                    <a:srgbClr val="FFFFFF"/>
                  </a:solidFill>
                </a:rPr>
                <a:t>12</a:t>
              </a:r>
            </a:p>
            <a:p>
              <a:pPr algn="ctr" rtl="0"/>
              <a:r>
                <a:rPr lang="es-us" sz="1600" cap="all">
                  <a:solidFill>
                    <a:srgbClr val="FFFFFF"/>
                  </a:solidFill>
                </a:rPr>
                <a:t>Fijar la segunda cruceta a ambos marcos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-254000" y="4560729"/>
            <a:ext cx="2501900" cy="2297271"/>
            <a:chOff x="-254000" y="4560729"/>
            <a:chExt cx="2501900" cy="2297271"/>
          </a:xfrm>
        </p:grpSpPr>
        <p:sp>
          <p:nvSpPr>
            <p:cNvPr id="82" name="Rectangle 81"/>
            <p:cNvSpPr/>
            <p:nvPr/>
          </p:nvSpPr>
          <p:spPr>
            <a:xfrm>
              <a:off x="0" y="4560729"/>
              <a:ext cx="2046093" cy="2297271"/>
            </a:xfrm>
            <a:prstGeom prst="rect">
              <a:avLst/>
            </a:prstGeom>
            <a:solidFill>
              <a:srgbClr val="97BABD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 sz="8000" dirty="0">
                <a:solidFill>
                  <a:schemeClr val="bg1"/>
                </a:solidFill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-254000" y="5023535"/>
              <a:ext cx="2501900" cy="1323439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us" sz="1600" cap="all" dirty="0">
                  <a:solidFill>
                    <a:srgbClr val="FFFFFF"/>
                  </a:solidFill>
                </a:rPr>
                <a:t>13</a:t>
              </a:r>
            </a:p>
            <a:p>
              <a:pPr algn="ctr" rtl="0"/>
              <a:r>
                <a:rPr lang="es-us" sz="1600" cap="all" dirty="0">
                  <a:solidFill>
                    <a:srgbClr val="FFFFFF"/>
                  </a:solidFill>
                </a:rPr>
                <a:t>Nivelar, </a:t>
              </a:r>
              <a:br>
                <a:rPr lang="es-us" sz="1600" cap="all" dirty="0">
                  <a:solidFill>
                    <a:srgbClr val="FFFFFF"/>
                  </a:solidFill>
                </a:rPr>
              </a:br>
              <a:r>
                <a:rPr lang="es-us" sz="1600" cap="all" dirty="0">
                  <a:solidFill>
                    <a:srgbClr val="FFFFFF"/>
                  </a:solidFill>
                </a:rPr>
                <a:t>aplanar y </a:t>
              </a:r>
              <a:br>
                <a:rPr lang="es-us" sz="1600" cap="all" dirty="0">
                  <a:solidFill>
                    <a:srgbClr val="FFFFFF"/>
                  </a:solidFill>
                </a:rPr>
              </a:br>
              <a:r>
                <a:rPr lang="es-us" sz="1600" cap="all" dirty="0">
                  <a:solidFill>
                    <a:srgbClr val="FFFFFF"/>
                  </a:solidFill>
                </a:rPr>
                <a:t>ajustar el </a:t>
              </a:r>
              <a:br>
                <a:rPr lang="es-us" sz="1600" cap="all" dirty="0">
                  <a:solidFill>
                    <a:srgbClr val="FFFFFF"/>
                  </a:solidFill>
                </a:rPr>
              </a:br>
              <a:r>
                <a:rPr lang="es-us" sz="1600" cap="all" dirty="0">
                  <a:solidFill>
                    <a:srgbClr val="FFFFFF"/>
                  </a:solidFill>
                </a:rPr>
                <a:t>andamio</a:t>
              </a: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2058176" y="4572000"/>
            <a:ext cx="2034000" cy="2286000"/>
            <a:chOff x="2045476" y="4572000"/>
            <a:chExt cx="2034000" cy="2286000"/>
          </a:xfrm>
        </p:grpSpPr>
        <p:sp>
          <p:nvSpPr>
            <p:cNvPr id="83" name="Rectangle 82"/>
            <p:cNvSpPr/>
            <p:nvPr/>
          </p:nvSpPr>
          <p:spPr>
            <a:xfrm>
              <a:off x="2045476" y="4572000"/>
              <a:ext cx="2034000" cy="2286000"/>
            </a:xfrm>
            <a:prstGeom prst="rect">
              <a:avLst/>
            </a:prstGeom>
            <a:solidFill>
              <a:srgbClr val="005059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 sz="8000">
                <a:solidFill>
                  <a:schemeClr val="bg1"/>
                </a:solidFill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2198012" y="5060434"/>
              <a:ext cx="1728357" cy="1323439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algn="ctr" rtl="0"/>
              <a:r>
                <a:rPr lang="es-us" sz="1600" cap="all" dirty="0">
                  <a:solidFill>
                    <a:srgbClr val="FFFFFF"/>
                  </a:solidFill>
                </a:rPr>
                <a:t>14 </a:t>
              </a:r>
            </a:p>
            <a:p>
              <a:pPr algn="ctr" rtl="0"/>
              <a:r>
                <a:rPr lang="es-us" sz="1600" cap="all" dirty="0">
                  <a:solidFill>
                    <a:srgbClr val="FFFFFF"/>
                  </a:solidFill>
                </a:rPr>
                <a:t>Asegurar las </a:t>
              </a:r>
              <a:br>
                <a:rPr lang="es-us" sz="1600" cap="all" dirty="0">
                  <a:solidFill>
                    <a:srgbClr val="FFFFFF"/>
                  </a:solidFill>
                </a:rPr>
              </a:br>
              <a:r>
                <a:rPr lang="es-us" sz="1600" cap="all" dirty="0">
                  <a:solidFill>
                    <a:srgbClr val="FFFFFF"/>
                  </a:solidFill>
                </a:rPr>
                <a:t>bases</a:t>
              </a:r>
            </a:p>
            <a:p>
              <a:pPr algn="ctr" rtl="0"/>
              <a:r>
                <a:rPr lang="es-us" sz="1600" cap="all" dirty="0">
                  <a:solidFill>
                    <a:srgbClr val="FFFFFF"/>
                  </a:solidFill>
                </a:rPr>
                <a:t> a las </a:t>
              </a:r>
              <a:br>
                <a:rPr lang="es-us" sz="1600" cap="all" dirty="0">
                  <a:solidFill>
                    <a:srgbClr val="FFFFFF"/>
                  </a:solidFill>
                </a:rPr>
              </a:br>
              <a:r>
                <a:rPr lang="es-us" sz="1600" cap="all" dirty="0">
                  <a:solidFill>
                    <a:srgbClr val="FFFFFF"/>
                  </a:solidFill>
                </a:rPr>
                <a:t>durmientes</a:t>
              </a: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4086435" y="4560729"/>
            <a:ext cx="2046093" cy="2297271"/>
            <a:chOff x="4086435" y="4560729"/>
            <a:chExt cx="2046093" cy="2297271"/>
          </a:xfrm>
        </p:grpSpPr>
        <p:sp>
          <p:nvSpPr>
            <p:cNvPr id="86" name="Rectangle 85"/>
            <p:cNvSpPr/>
            <p:nvPr/>
          </p:nvSpPr>
          <p:spPr>
            <a:xfrm>
              <a:off x="4086435" y="4560729"/>
              <a:ext cx="2046093" cy="2297271"/>
            </a:xfrm>
            <a:prstGeom prst="rect">
              <a:avLst/>
            </a:prstGeom>
            <a:solidFill>
              <a:srgbClr val="518C92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 sz="8000" dirty="0">
                <a:solidFill>
                  <a:schemeClr val="bg1"/>
                </a:solidFill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4265402" y="5149334"/>
              <a:ext cx="1632177" cy="1323439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algn="ctr" rtl="0"/>
              <a:r>
                <a:rPr lang="es-us" sz="1600" cap="all" dirty="0">
                  <a:solidFill>
                    <a:srgbClr val="FFFFFF"/>
                  </a:solidFill>
                </a:rPr>
                <a:t>15</a:t>
              </a:r>
            </a:p>
            <a:p>
              <a:pPr algn="ctr" rtl="0"/>
              <a:r>
                <a:rPr lang="es-us" sz="1600" cap="all" dirty="0">
                  <a:solidFill>
                    <a:srgbClr val="FFFFFF"/>
                  </a:solidFill>
                </a:rPr>
                <a:t> Colocar el </a:t>
              </a:r>
              <a:br>
                <a:rPr lang="es-us" sz="1600" cap="all" dirty="0">
                  <a:solidFill>
                    <a:srgbClr val="FFFFFF"/>
                  </a:solidFill>
                </a:rPr>
              </a:br>
              <a:r>
                <a:rPr lang="es-us" sz="1600" cap="all" dirty="0">
                  <a:solidFill>
                    <a:srgbClr val="FFFFFF"/>
                  </a:solidFill>
                </a:rPr>
                <a:t>acceso </a:t>
              </a:r>
            </a:p>
            <a:p>
              <a:pPr algn="ctr" rtl="0"/>
              <a:r>
                <a:rPr lang="es-us" sz="1600" cap="all" dirty="0">
                  <a:solidFill>
                    <a:srgbClr val="FFFFFF"/>
                  </a:solidFill>
                </a:rPr>
                <a:t>y la etiqueta </a:t>
              </a:r>
              <a:br>
                <a:rPr lang="es-us" sz="1600" cap="all" dirty="0">
                  <a:solidFill>
                    <a:srgbClr val="FFFFFF"/>
                  </a:solidFill>
                </a:rPr>
              </a:br>
              <a:r>
                <a:rPr lang="es-us" sz="1600" cap="all" dirty="0">
                  <a:solidFill>
                    <a:srgbClr val="FFFFFF"/>
                  </a:solidFill>
                </a:rPr>
                <a:t>roja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6112695" y="4546600"/>
            <a:ext cx="2053833" cy="2311400"/>
            <a:chOff x="6112695" y="4546600"/>
            <a:chExt cx="2053833" cy="2311400"/>
          </a:xfrm>
        </p:grpSpPr>
        <p:sp>
          <p:nvSpPr>
            <p:cNvPr id="88" name="Rectangle 87"/>
            <p:cNvSpPr/>
            <p:nvPr/>
          </p:nvSpPr>
          <p:spPr>
            <a:xfrm>
              <a:off x="6112695" y="4546600"/>
              <a:ext cx="2053833" cy="2311400"/>
            </a:xfrm>
            <a:prstGeom prst="rect">
              <a:avLst/>
            </a:prstGeom>
            <a:solidFill>
              <a:srgbClr val="00646C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 sz="8000">
                <a:solidFill>
                  <a:schemeClr val="bg1"/>
                </a:solidFill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6190554" y="5174734"/>
              <a:ext cx="1896673" cy="1077218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algn="ctr" rtl="0"/>
              <a:r>
                <a:rPr lang="es-us" sz="1600" cap="all" dirty="0">
                  <a:solidFill>
                    <a:srgbClr val="FFFFFF"/>
                  </a:solidFill>
                </a:rPr>
                <a:t>16</a:t>
              </a:r>
            </a:p>
            <a:p>
              <a:pPr algn="ctr" rtl="0"/>
              <a:r>
                <a:rPr lang="es-us" sz="1600" cap="all" dirty="0">
                  <a:solidFill>
                    <a:srgbClr val="FFFFFF"/>
                  </a:solidFill>
                </a:rPr>
                <a:t> Instalar y </a:t>
              </a:r>
              <a:br>
                <a:rPr lang="es-us" sz="1600" cap="all" dirty="0">
                  <a:solidFill>
                    <a:srgbClr val="FFFFFF"/>
                  </a:solidFill>
                </a:rPr>
              </a:br>
              <a:r>
                <a:rPr lang="es-us" sz="1600" cap="all" dirty="0">
                  <a:solidFill>
                    <a:srgbClr val="FFFFFF"/>
                  </a:solidFill>
                </a:rPr>
                <a:t>asegurar</a:t>
              </a:r>
            </a:p>
            <a:p>
              <a:pPr algn="ctr" rtl="0"/>
              <a:r>
                <a:rPr lang="es-us" sz="1600" cap="all" dirty="0">
                  <a:solidFill>
                    <a:srgbClr val="FFFFFF"/>
                  </a:solidFill>
                </a:rPr>
                <a:t> la plataforma</a:t>
              </a: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8112826" y="4572000"/>
            <a:ext cx="2034000" cy="2286000"/>
            <a:chOff x="8112826" y="4572000"/>
            <a:chExt cx="2034000" cy="2286000"/>
          </a:xfrm>
        </p:grpSpPr>
        <p:sp>
          <p:nvSpPr>
            <p:cNvPr id="85" name="Rectangle 84"/>
            <p:cNvSpPr/>
            <p:nvPr/>
          </p:nvSpPr>
          <p:spPr>
            <a:xfrm>
              <a:off x="8112826" y="4572000"/>
              <a:ext cx="2034000" cy="2286000"/>
            </a:xfrm>
            <a:prstGeom prst="rect">
              <a:avLst/>
            </a:prstGeom>
            <a:solidFill>
              <a:srgbClr val="7CA9AD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 sz="8000" dirty="0">
                <a:solidFill>
                  <a:schemeClr val="bg1"/>
                </a:solidFill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8343828" y="5187434"/>
              <a:ext cx="1603324" cy="1077218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algn="ctr" rtl="0"/>
              <a:r>
                <a:rPr lang="es-us" sz="1600" cap="all">
                  <a:solidFill>
                    <a:srgbClr val="FFFFFF"/>
                  </a:solidFill>
                </a:rPr>
                <a:t>17</a:t>
              </a:r>
            </a:p>
            <a:p>
              <a:pPr algn="ctr" rtl="0"/>
              <a:r>
                <a:rPr lang="es-us" sz="1600" cap="all">
                  <a:solidFill>
                    <a:srgbClr val="FFFFFF"/>
                  </a:solidFill>
                </a:rPr>
                <a:t> Instalar</a:t>
              </a:r>
            </a:p>
            <a:p>
              <a:pPr algn="ctr" rtl="0"/>
              <a:r>
                <a:rPr lang="es-us" sz="1600" cap="all">
                  <a:solidFill>
                    <a:srgbClr val="FFFFFF"/>
                  </a:solidFill>
                </a:rPr>
                <a:t> el sistema </a:t>
              </a:r>
            </a:p>
            <a:p>
              <a:pPr algn="ctr" rtl="0"/>
              <a:r>
                <a:rPr lang="es-us" sz="1600" cap="all">
                  <a:solidFill>
                    <a:srgbClr val="FFFFFF"/>
                  </a:solidFill>
                </a:rPr>
                <a:t>de barandal</a:t>
              </a: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10158000" y="4572000"/>
            <a:ext cx="2034000" cy="2286000"/>
            <a:chOff x="10158000" y="4572000"/>
            <a:chExt cx="2034000" cy="2286000"/>
          </a:xfrm>
        </p:grpSpPr>
        <p:sp>
          <p:nvSpPr>
            <p:cNvPr id="95" name="Rectangle 94"/>
            <p:cNvSpPr/>
            <p:nvPr/>
          </p:nvSpPr>
          <p:spPr>
            <a:xfrm>
              <a:off x="10158000" y="4572000"/>
              <a:ext cx="2034000" cy="2286000"/>
            </a:xfrm>
            <a:prstGeom prst="rect">
              <a:avLst/>
            </a:prstGeom>
            <a:solidFill>
              <a:srgbClr val="005059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 sz="8000">
                <a:solidFill>
                  <a:schemeClr val="bg1"/>
                </a:solidFill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10311832" y="5263634"/>
              <a:ext cx="1705916" cy="86177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algn="ctr" rtl="0"/>
              <a:r>
                <a:rPr lang="es-us" sz="1600" cap="all">
                  <a:solidFill>
                    <a:srgbClr val="FFFFFF"/>
                  </a:solidFill>
                </a:rPr>
                <a:t>18 </a:t>
              </a:r>
            </a:p>
            <a:p>
              <a:pPr algn="ctr" rtl="0"/>
              <a:r>
                <a:rPr lang="es-us" sz="1600" cap="all">
                  <a:solidFill>
                    <a:srgbClr val="FFFFFF"/>
                  </a:solidFill>
                </a:rPr>
                <a:t>Inspeccionar</a:t>
              </a:r>
            </a:p>
            <a:p>
              <a:pPr algn="ctr" rtl="0"/>
              <a:r>
                <a:rPr lang="es-us" sz="1600" cap="all">
                  <a:solidFill>
                    <a:srgbClr val="FFFFFF"/>
                  </a:solidFill>
                </a:rPr>
                <a:t> el andamio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397260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decel="100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900" decel="100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900" decel="100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9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9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9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93298" y="238899"/>
            <a:ext cx="117406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 dirty="0">
                <a:solidFill>
                  <a:schemeClr val="accent2"/>
                </a:solidFill>
                <a:latin typeface="+mj-lt"/>
              </a:rPr>
              <a:t>NIVELAR, </a:t>
            </a:r>
            <a:r>
              <a:rPr lang="es-us" sz="4400" cap="all" dirty="0">
                <a:solidFill>
                  <a:schemeClr val="accent2"/>
                </a:solidFill>
              </a:rPr>
              <a:t>APLANAR</a:t>
            </a:r>
            <a:r>
              <a:rPr lang="es-us" sz="4400" cap="all" dirty="0">
                <a:solidFill>
                  <a:schemeClr val="accent2"/>
                </a:solidFill>
                <a:latin typeface="+mj-lt"/>
              </a:rPr>
              <a:t> Y </a:t>
            </a:r>
            <a:br>
              <a:rPr lang="es-us" sz="4400" cap="all" dirty="0">
                <a:solidFill>
                  <a:schemeClr val="accent2"/>
                </a:solidFill>
                <a:latin typeface="+mj-lt"/>
              </a:rPr>
            </a:br>
            <a:r>
              <a:rPr lang="es-us" sz="4400" cap="all" dirty="0">
                <a:solidFill>
                  <a:schemeClr val="accent2"/>
                </a:solidFill>
              </a:rPr>
              <a:t>AJUSTAR</a:t>
            </a:r>
            <a:r>
              <a:rPr lang="es-us" sz="4400" cap="all" dirty="0">
                <a:solidFill>
                  <a:schemeClr val="accent2"/>
                </a:solidFill>
                <a:latin typeface="+mj-lt"/>
              </a:rPr>
              <a:t> EL ANDAMIO</a:t>
            </a:r>
            <a:endParaRPr lang="en-US" sz="4400" cap="all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6356350" y="1581150"/>
            <a:ext cx="5677622" cy="36893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609600" y="1593850"/>
            <a:ext cx="2565400" cy="3695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3232150" y="1606550"/>
            <a:ext cx="3086100" cy="36957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87400" y="5306688"/>
            <a:ext cx="11214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000" dirty="0">
                <a:solidFill>
                  <a:srgbClr val="595959"/>
                </a:solidFill>
              </a:rPr>
              <a:t>Asegúrese de que los miembros verticales estén A PLOMO y que los miembros horizontales estén NIVELADOS. </a:t>
            </a: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000" cap="all" dirty="0">
                <a:solidFill>
                  <a:srgbClr val="595959"/>
                </a:solidFill>
              </a:rPr>
              <a:t>Ajuste</a:t>
            </a:r>
            <a:r>
              <a:rPr lang="es-us" sz="2000" dirty="0">
                <a:solidFill>
                  <a:srgbClr val="595959"/>
                </a:solidFill>
              </a:rPr>
              <a:t> el andamio asegurándose de que las crucetas estén en ángulo recto con los marcos y que los marcos estén paralelos entre sí. 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ccess_ladder_20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74800" y="482600"/>
            <a:ext cx="5842000" cy="584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0737" y="600130"/>
            <a:ext cx="4461841" cy="56863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88100" y="287059"/>
            <a:ext cx="626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>
                <a:solidFill>
                  <a:schemeClr val="accent2"/>
                </a:solidFill>
                <a:latin typeface="+mj-lt"/>
              </a:rPr>
              <a:t>acceso</a:t>
            </a:r>
            <a:endParaRPr lang="en-US" sz="4400" cap="all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6677" y="1485900"/>
            <a:ext cx="428185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1600" dirty="0">
                <a:solidFill>
                  <a:srgbClr val="595959"/>
                </a:solidFill>
              </a:rPr>
              <a:t>Aproximadamente el 15 % de las lesiones relacionadas con los andamios ocurren cuando los trabajadores suben y bajan. Escalar los marcos de los andamios y las diagonales ha provocado numerosas lesiones y muertes. Para </a:t>
            </a:r>
          </a:p>
          <a:p>
            <a:pPr rtl="0"/>
            <a:r>
              <a:rPr lang="es-us" sz="1600" dirty="0">
                <a:solidFill>
                  <a:srgbClr val="595959"/>
                </a:solidFill>
              </a:rPr>
              <a:t>evitar esto, </a:t>
            </a:r>
          </a:p>
          <a:p>
            <a:pPr rtl="0"/>
            <a:r>
              <a:rPr lang="es-us" sz="1600" dirty="0">
                <a:solidFill>
                  <a:srgbClr val="595959"/>
                </a:solidFill>
              </a:rPr>
              <a:t>proporcione escaleras</a:t>
            </a:r>
          </a:p>
          <a:p>
            <a:pPr rtl="0"/>
            <a:r>
              <a:rPr lang="es-us" sz="1600" dirty="0">
                <a:solidFill>
                  <a:srgbClr val="595959"/>
                </a:solidFill>
              </a:rPr>
              <a:t>o escalones de </a:t>
            </a:r>
            <a:br>
              <a:rPr lang="es-us" sz="1600" dirty="0">
                <a:solidFill>
                  <a:srgbClr val="595959"/>
                </a:solidFill>
              </a:rPr>
            </a:br>
            <a:r>
              <a:rPr lang="es-us" sz="1600" dirty="0">
                <a:solidFill>
                  <a:srgbClr val="595959"/>
                </a:solidFill>
              </a:rPr>
              <a:t>andamios adecuados</a:t>
            </a:r>
          </a:p>
          <a:p>
            <a:pPr rtl="0"/>
            <a:r>
              <a:rPr lang="es-us" sz="1600" dirty="0">
                <a:solidFill>
                  <a:srgbClr val="595959"/>
                </a:solidFill>
              </a:rPr>
              <a:t>para los trabajadores.</a:t>
            </a:r>
          </a:p>
          <a:p>
            <a:pPr rtl="0"/>
            <a:endParaRPr lang="en-US" sz="1600" dirty="0">
              <a:solidFill>
                <a:srgbClr val="595959"/>
              </a:solidFill>
            </a:endParaRPr>
          </a:p>
          <a:p>
            <a:pPr rtl="0"/>
            <a:r>
              <a:rPr lang="es-us" sz="1600" dirty="0">
                <a:solidFill>
                  <a:srgbClr val="595959"/>
                </a:solidFill>
              </a:rPr>
              <a:t>Utilice</a:t>
            </a:r>
          </a:p>
          <a:p>
            <a:pPr rtl="0"/>
            <a:r>
              <a:rPr lang="es-us" sz="1600" dirty="0">
                <a:solidFill>
                  <a:srgbClr val="595959"/>
                </a:solidFill>
              </a:rPr>
              <a:t>técnicas de escalada </a:t>
            </a:r>
          </a:p>
          <a:p>
            <a:pPr rtl="0"/>
            <a:r>
              <a:rPr lang="es-us" sz="1600" dirty="0">
                <a:solidFill>
                  <a:srgbClr val="595959"/>
                </a:solidFill>
              </a:rPr>
              <a:t>seguras (contacto de </a:t>
            </a:r>
            <a:br>
              <a:rPr lang="es-us" sz="1600" dirty="0">
                <a:solidFill>
                  <a:srgbClr val="595959"/>
                </a:solidFill>
              </a:rPr>
            </a:br>
            <a:r>
              <a:rPr lang="es-us" sz="1600" dirty="0">
                <a:solidFill>
                  <a:srgbClr val="595959"/>
                </a:solidFill>
              </a:rPr>
              <a:t>tres puntos, </a:t>
            </a:r>
          </a:p>
          <a:p>
            <a:pPr rtl="0"/>
            <a:r>
              <a:rPr lang="es-us" sz="1600" dirty="0">
                <a:solidFill>
                  <a:srgbClr val="595959"/>
                </a:solidFill>
              </a:rPr>
              <a:t>como se muestra).</a:t>
            </a:r>
          </a:p>
          <a:p>
            <a:pPr rtl="0"/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rtl="0"/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99299" y="1133356"/>
            <a:ext cx="4875823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000" dirty="0">
                <a:solidFill>
                  <a:srgbClr val="595959"/>
                </a:solidFill>
              </a:rPr>
              <a:t>Se requiere un acceso adecuado para todos los andamios. Este acceso debe permitir a un trabajador acceder a la plataforma </a:t>
            </a:r>
            <a:r>
              <a:rPr lang="es-us" sz="2000" b="1" i="1" dirty="0">
                <a:solidFill>
                  <a:srgbClr val="595959"/>
                </a:solidFill>
              </a:rPr>
              <a:t>de forma segura</a:t>
            </a:r>
            <a:r>
              <a:rPr lang="es-us" sz="2000" dirty="0">
                <a:solidFill>
                  <a:srgbClr val="595959"/>
                </a:solidFill>
              </a:rPr>
              <a:t>. </a:t>
            </a: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000" dirty="0">
                <a:solidFill>
                  <a:srgbClr val="595959"/>
                </a:solidFill>
              </a:rPr>
              <a:t>Es una buena práctica extender la escalera a 36 pulgadas (914 mm) por encima de la plataforma, de manera que el trabajador cuente con un sostén al subir o bajar de la plataforma. </a:t>
            </a: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000" dirty="0">
                <a:solidFill>
                  <a:srgbClr val="595959"/>
                </a:solidFill>
              </a:rPr>
              <a:t>Si la subida es superior a 30 o 35 pies (de 9.1 m a 10.7 m), podrá ser necesaria una plataforma de descanso.</a:t>
            </a:r>
          </a:p>
          <a:p>
            <a:pPr marL="180000" indent="-180000" rtl="0"/>
            <a:endParaRPr lang="en-US" sz="2000" dirty="0">
              <a:solidFill>
                <a:srgbClr val="7F7F7F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755650" y="1041400"/>
            <a:ext cx="5803900" cy="4826000"/>
          </a:xfrm>
          <a:prstGeom prst="rect">
            <a:avLst/>
          </a:prstGeom>
        </p:spPr>
      </p:pic>
      <p:pic>
        <p:nvPicPr>
          <p:cNvPr id="3" name="Picture 2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5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6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4" name="Straight Connector 3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6877050" y="1308099"/>
            <a:ext cx="4362450" cy="4616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150" y="266379"/>
            <a:ext cx="3616248" cy="724221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57200" y="457200"/>
            <a:ext cx="1270000" cy="1231900"/>
          </a:xfrm>
          <a:prstGeom prst="roundRect">
            <a:avLst/>
          </a:prstGeom>
          <a:solidFill>
            <a:srgbClr val="00646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07418" y="766864"/>
            <a:ext cx="617837" cy="618015"/>
            <a:chOff x="0" y="4763"/>
            <a:chExt cx="5500688" cy="5502275"/>
          </a:xfrm>
          <a:solidFill>
            <a:schemeClr val="bg1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auto">
            <a:xfrm>
              <a:off x="0" y="4763"/>
              <a:ext cx="5500688" cy="5502275"/>
            </a:xfrm>
            <a:custGeom>
              <a:avLst/>
              <a:gdLst>
                <a:gd name="T0" fmla="*/ 1007 w 1464"/>
                <a:gd name="T1" fmla="*/ 0 h 1464"/>
                <a:gd name="T2" fmla="*/ 549 w 1464"/>
                <a:gd name="T3" fmla="*/ 458 h 1464"/>
                <a:gd name="T4" fmla="*/ 582 w 1464"/>
                <a:gd name="T5" fmla="*/ 624 h 1464"/>
                <a:gd name="T6" fmla="*/ 26 w 1464"/>
                <a:gd name="T7" fmla="*/ 1179 h 1464"/>
                <a:gd name="T8" fmla="*/ 0 w 1464"/>
                <a:gd name="T9" fmla="*/ 1235 h 1464"/>
                <a:gd name="T10" fmla="*/ 0 w 1464"/>
                <a:gd name="T11" fmla="*/ 1373 h 1464"/>
                <a:gd name="T12" fmla="*/ 91 w 1464"/>
                <a:gd name="T13" fmla="*/ 1464 h 1464"/>
                <a:gd name="T14" fmla="*/ 229 w 1464"/>
                <a:gd name="T15" fmla="*/ 1464 h 1464"/>
                <a:gd name="T16" fmla="*/ 285 w 1464"/>
                <a:gd name="T17" fmla="*/ 1438 h 1464"/>
                <a:gd name="T18" fmla="*/ 350 w 1464"/>
                <a:gd name="T19" fmla="*/ 1373 h 1464"/>
                <a:gd name="T20" fmla="*/ 458 w 1464"/>
                <a:gd name="T21" fmla="*/ 1373 h 1464"/>
                <a:gd name="T22" fmla="*/ 549 w 1464"/>
                <a:gd name="T23" fmla="*/ 1281 h 1464"/>
                <a:gd name="T24" fmla="*/ 549 w 1464"/>
                <a:gd name="T25" fmla="*/ 1190 h 1464"/>
                <a:gd name="T26" fmla="*/ 641 w 1464"/>
                <a:gd name="T27" fmla="*/ 1190 h 1464"/>
                <a:gd name="T28" fmla="*/ 732 w 1464"/>
                <a:gd name="T29" fmla="*/ 1098 h 1464"/>
                <a:gd name="T30" fmla="*/ 732 w 1464"/>
                <a:gd name="T31" fmla="*/ 991 h 1464"/>
                <a:gd name="T32" fmla="*/ 841 w 1464"/>
                <a:gd name="T33" fmla="*/ 882 h 1464"/>
                <a:gd name="T34" fmla="*/ 1007 w 1464"/>
                <a:gd name="T35" fmla="*/ 915 h 1464"/>
                <a:gd name="T36" fmla="*/ 1464 w 1464"/>
                <a:gd name="T37" fmla="*/ 458 h 1464"/>
                <a:gd name="T38" fmla="*/ 1007 w 1464"/>
                <a:gd name="T39" fmla="*/ 0 h 1464"/>
                <a:gd name="T40" fmla="*/ 1007 w 1464"/>
                <a:gd name="T41" fmla="*/ 824 h 1464"/>
                <a:gd name="T42" fmla="*/ 822 w 1464"/>
                <a:gd name="T43" fmla="*/ 772 h 1464"/>
                <a:gd name="T44" fmla="*/ 806 w 1464"/>
                <a:gd name="T45" fmla="*/ 787 h 1464"/>
                <a:gd name="T46" fmla="*/ 755 w 1464"/>
                <a:gd name="T47" fmla="*/ 839 h 1464"/>
                <a:gd name="T48" fmla="*/ 667 w 1464"/>
                <a:gd name="T49" fmla="*/ 926 h 1464"/>
                <a:gd name="T50" fmla="*/ 641 w 1464"/>
                <a:gd name="T51" fmla="*/ 991 h 1464"/>
                <a:gd name="T52" fmla="*/ 641 w 1464"/>
                <a:gd name="T53" fmla="*/ 1098 h 1464"/>
                <a:gd name="T54" fmla="*/ 549 w 1464"/>
                <a:gd name="T55" fmla="*/ 1098 h 1464"/>
                <a:gd name="T56" fmla="*/ 458 w 1464"/>
                <a:gd name="T57" fmla="*/ 1190 h 1464"/>
                <a:gd name="T58" fmla="*/ 458 w 1464"/>
                <a:gd name="T59" fmla="*/ 1281 h 1464"/>
                <a:gd name="T60" fmla="*/ 350 w 1464"/>
                <a:gd name="T61" fmla="*/ 1281 h 1464"/>
                <a:gd name="T62" fmla="*/ 286 w 1464"/>
                <a:gd name="T63" fmla="*/ 1308 h 1464"/>
                <a:gd name="T64" fmla="*/ 221 w 1464"/>
                <a:gd name="T65" fmla="*/ 1373 h 1464"/>
                <a:gd name="T66" fmla="*/ 92 w 1464"/>
                <a:gd name="T67" fmla="*/ 1373 h 1464"/>
                <a:gd name="T68" fmla="*/ 92 w 1464"/>
                <a:gd name="T69" fmla="*/ 1242 h 1464"/>
                <a:gd name="T70" fmla="*/ 625 w 1464"/>
                <a:gd name="T71" fmla="*/ 709 h 1464"/>
                <a:gd name="T72" fmla="*/ 625 w 1464"/>
                <a:gd name="T73" fmla="*/ 710 h 1464"/>
                <a:gd name="T74" fmla="*/ 692 w 1464"/>
                <a:gd name="T75" fmla="*/ 642 h 1464"/>
                <a:gd name="T76" fmla="*/ 641 w 1464"/>
                <a:gd name="T77" fmla="*/ 458 h 1464"/>
                <a:gd name="T78" fmla="*/ 1007 w 1464"/>
                <a:gd name="T79" fmla="*/ 92 h 1464"/>
                <a:gd name="T80" fmla="*/ 1373 w 1464"/>
                <a:gd name="T81" fmla="*/ 458 h 1464"/>
                <a:gd name="T82" fmla="*/ 1007 w 1464"/>
                <a:gd name="T83" fmla="*/ 824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4" h="1464">
                  <a:moveTo>
                    <a:pt x="1007" y="0"/>
                  </a:moveTo>
                  <a:cubicBezTo>
                    <a:pt x="754" y="0"/>
                    <a:pt x="549" y="205"/>
                    <a:pt x="549" y="458"/>
                  </a:cubicBezTo>
                  <a:cubicBezTo>
                    <a:pt x="549" y="516"/>
                    <a:pt x="561" y="572"/>
                    <a:pt x="582" y="624"/>
                  </a:cubicBezTo>
                  <a:cubicBezTo>
                    <a:pt x="26" y="1179"/>
                    <a:pt x="26" y="1179"/>
                    <a:pt x="26" y="1179"/>
                  </a:cubicBezTo>
                  <a:cubicBezTo>
                    <a:pt x="10" y="1195"/>
                    <a:pt x="0" y="1211"/>
                    <a:pt x="0" y="1235"/>
                  </a:cubicBezTo>
                  <a:cubicBezTo>
                    <a:pt x="0" y="1373"/>
                    <a:pt x="0" y="1373"/>
                    <a:pt x="0" y="1373"/>
                  </a:cubicBezTo>
                  <a:cubicBezTo>
                    <a:pt x="0" y="1422"/>
                    <a:pt x="42" y="1464"/>
                    <a:pt x="91" y="1464"/>
                  </a:cubicBezTo>
                  <a:cubicBezTo>
                    <a:pt x="229" y="1464"/>
                    <a:pt x="229" y="1464"/>
                    <a:pt x="229" y="1464"/>
                  </a:cubicBezTo>
                  <a:cubicBezTo>
                    <a:pt x="253" y="1464"/>
                    <a:pt x="269" y="1454"/>
                    <a:pt x="285" y="1438"/>
                  </a:cubicBezTo>
                  <a:cubicBezTo>
                    <a:pt x="350" y="1373"/>
                    <a:pt x="350" y="1373"/>
                    <a:pt x="350" y="1373"/>
                  </a:cubicBezTo>
                  <a:cubicBezTo>
                    <a:pt x="458" y="1373"/>
                    <a:pt x="458" y="1373"/>
                    <a:pt x="458" y="1373"/>
                  </a:cubicBezTo>
                  <a:cubicBezTo>
                    <a:pt x="508" y="1373"/>
                    <a:pt x="549" y="1332"/>
                    <a:pt x="549" y="1281"/>
                  </a:cubicBezTo>
                  <a:cubicBezTo>
                    <a:pt x="549" y="1190"/>
                    <a:pt x="549" y="1190"/>
                    <a:pt x="549" y="1190"/>
                  </a:cubicBezTo>
                  <a:cubicBezTo>
                    <a:pt x="641" y="1190"/>
                    <a:pt x="641" y="1190"/>
                    <a:pt x="641" y="1190"/>
                  </a:cubicBezTo>
                  <a:cubicBezTo>
                    <a:pt x="691" y="1190"/>
                    <a:pt x="732" y="1149"/>
                    <a:pt x="732" y="1098"/>
                  </a:cubicBezTo>
                  <a:cubicBezTo>
                    <a:pt x="732" y="991"/>
                    <a:pt x="732" y="991"/>
                    <a:pt x="732" y="991"/>
                  </a:cubicBezTo>
                  <a:cubicBezTo>
                    <a:pt x="841" y="882"/>
                    <a:pt x="841" y="882"/>
                    <a:pt x="841" y="882"/>
                  </a:cubicBezTo>
                  <a:cubicBezTo>
                    <a:pt x="892" y="903"/>
                    <a:pt x="948" y="915"/>
                    <a:pt x="1007" y="915"/>
                  </a:cubicBezTo>
                  <a:cubicBezTo>
                    <a:pt x="1259" y="915"/>
                    <a:pt x="1464" y="710"/>
                    <a:pt x="1464" y="458"/>
                  </a:cubicBezTo>
                  <a:cubicBezTo>
                    <a:pt x="1464" y="205"/>
                    <a:pt x="1259" y="0"/>
                    <a:pt x="1007" y="0"/>
                  </a:cubicBezTo>
                  <a:close/>
                  <a:moveTo>
                    <a:pt x="1007" y="824"/>
                  </a:moveTo>
                  <a:cubicBezTo>
                    <a:pt x="939" y="824"/>
                    <a:pt x="876" y="804"/>
                    <a:pt x="822" y="772"/>
                  </a:cubicBezTo>
                  <a:cubicBezTo>
                    <a:pt x="806" y="787"/>
                    <a:pt x="806" y="787"/>
                    <a:pt x="806" y="787"/>
                  </a:cubicBezTo>
                  <a:cubicBezTo>
                    <a:pt x="755" y="839"/>
                    <a:pt x="755" y="839"/>
                    <a:pt x="755" y="839"/>
                  </a:cubicBezTo>
                  <a:cubicBezTo>
                    <a:pt x="667" y="926"/>
                    <a:pt x="667" y="926"/>
                    <a:pt x="667" y="926"/>
                  </a:cubicBezTo>
                  <a:cubicBezTo>
                    <a:pt x="650" y="943"/>
                    <a:pt x="641" y="967"/>
                    <a:pt x="641" y="991"/>
                  </a:cubicBezTo>
                  <a:cubicBezTo>
                    <a:pt x="641" y="1098"/>
                    <a:pt x="641" y="1098"/>
                    <a:pt x="641" y="1098"/>
                  </a:cubicBezTo>
                  <a:cubicBezTo>
                    <a:pt x="549" y="1098"/>
                    <a:pt x="549" y="1098"/>
                    <a:pt x="549" y="1098"/>
                  </a:cubicBezTo>
                  <a:cubicBezTo>
                    <a:pt x="499" y="1098"/>
                    <a:pt x="458" y="1139"/>
                    <a:pt x="458" y="1190"/>
                  </a:cubicBezTo>
                  <a:cubicBezTo>
                    <a:pt x="458" y="1281"/>
                    <a:pt x="458" y="1281"/>
                    <a:pt x="458" y="1281"/>
                  </a:cubicBezTo>
                  <a:cubicBezTo>
                    <a:pt x="350" y="1281"/>
                    <a:pt x="350" y="1281"/>
                    <a:pt x="350" y="1281"/>
                  </a:cubicBezTo>
                  <a:cubicBezTo>
                    <a:pt x="326" y="1281"/>
                    <a:pt x="303" y="1291"/>
                    <a:pt x="286" y="1308"/>
                  </a:cubicBezTo>
                  <a:cubicBezTo>
                    <a:pt x="221" y="1373"/>
                    <a:pt x="221" y="1373"/>
                    <a:pt x="221" y="1373"/>
                  </a:cubicBezTo>
                  <a:cubicBezTo>
                    <a:pt x="92" y="1373"/>
                    <a:pt x="92" y="1373"/>
                    <a:pt x="92" y="1373"/>
                  </a:cubicBezTo>
                  <a:cubicBezTo>
                    <a:pt x="92" y="1242"/>
                    <a:pt x="92" y="1242"/>
                    <a:pt x="92" y="1242"/>
                  </a:cubicBezTo>
                  <a:cubicBezTo>
                    <a:pt x="625" y="709"/>
                    <a:pt x="625" y="709"/>
                    <a:pt x="625" y="709"/>
                  </a:cubicBezTo>
                  <a:cubicBezTo>
                    <a:pt x="625" y="709"/>
                    <a:pt x="625" y="709"/>
                    <a:pt x="625" y="710"/>
                  </a:cubicBezTo>
                  <a:cubicBezTo>
                    <a:pt x="692" y="642"/>
                    <a:pt x="692" y="642"/>
                    <a:pt x="692" y="642"/>
                  </a:cubicBezTo>
                  <a:cubicBezTo>
                    <a:pt x="660" y="588"/>
                    <a:pt x="641" y="525"/>
                    <a:pt x="641" y="458"/>
                  </a:cubicBezTo>
                  <a:cubicBezTo>
                    <a:pt x="641" y="255"/>
                    <a:pt x="805" y="92"/>
                    <a:pt x="1007" y="92"/>
                  </a:cubicBezTo>
                  <a:cubicBezTo>
                    <a:pt x="1209" y="92"/>
                    <a:pt x="1373" y="255"/>
                    <a:pt x="1373" y="458"/>
                  </a:cubicBezTo>
                  <a:cubicBezTo>
                    <a:pt x="1373" y="660"/>
                    <a:pt x="1209" y="824"/>
                    <a:pt x="1007" y="8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mv="urn:schemas-microsoft-com:mac:vml" xmlns:mc="http://schemas.openxmlformats.org/markup-compatibility/2006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3436938" y="685801"/>
              <a:ext cx="1374775" cy="1390650"/>
            </a:xfrm>
            <a:custGeom>
              <a:avLst/>
              <a:gdLst>
                <a:gd name="T0" fmla="*/ 358 w 366"/>
                <a:gd name="T1" fmla="*/ 196 h 370"/>
                <a:gd name="T2" fmla="*/ 172 w 366"/>
                <a:gd name="T3" fmla="*/ 10 h 370"/>
                <a:gd name="T4" fmla="*/ 132 w 366"/>
                <a:gd name="T5" fmla="*/ 5 h 370"/>
                <a:gd name="T6" fmla="*/ 3 w 366"/>
                <a:gd name="T7" fmla="*/ 134 h 370"/>
                <a:gd name="T8" fmla="*/ 0 w 366"/>
                <a:gd name="T9" fmla="*/ 149 h 370"/>
                <a:gd name="T10" fmla="*/ 8 w 366"/>
                <a:gd name="T11" fmla="*/ 174 h 370"/>
                <a:gd name="T12" fmla="*/ 194 w 366"/>
                <a:gd name="T13" fmla="*/ 360 h 370"/>
                <a:gd name="T14" fmla="*/ 234 w 366"/>
                <a:gd name="T15" fmla="*/ 366 h 370"/>
                <a:gd name="T16" fmla="*/ 364 w 366"/>
                <a:gd name="T17" fmla="*/ 236 h 370"/>
                <a:gd name="T18" fmla="*/ 366 w 366"/>
                <a:gd name="T19" fmla="*/ 222 h 370"/>
                <a:gd name="T20" fmla="*/ 358 w 366"/>
                <a:gd name="T21" fmla="*/ 196 h 370"/>
                <a:gd name="T22" fmla="*/ 221 w 366"/>
                <a:gd name="T23" fmla="*/ 323 h 370"/>
                <a:gd name="T24" fmla="*/ 46 w 366"/>
                <a:gd name="T25" fmla="*/ 149 h 370"/>
                <a:gd name="T26" fmla="*/ 146 w 366"/>
                <a:gd name="T27" fmla="*/ 48 h 370"/>
                <a:gd name="T28" fmla="*/ 320 w 366"/>
                <a:gd name="T29" fmla="*/ 222 h 370"/>
                <a:gd name="T30" fmla="*/ 221 w 366"/>
                <a:gd name="T31" fmla="*/ 3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6" h="370">
                  <a:moveTo>
                    <a:pt x="358" y="196"/>
                  </a:moveTo>
                  <a:cubicBezTo>
                    <a:pt x="306" y="125"/>
                    <a:pt x="244" y="62"/>
                    <a:pt x="172" y="10"/>
                  </a:cubicBezTo>
                  <a:cubicBezTo>
                    <a:pt x="161" y="2"/>
                    <a:pt x="146" y="0"/>
                    <a:pt x="132" y="5"/>
                  </a:cubicBezTo>
                  <a:cubicBezTo>
                    <a:pt x="68" y="27"/>
                    <a:pt x="25" y="71"/>
                    <a:pt x="3" y="134"/>
                  </a:cubicBezTo>
                  <a:cubicBezTo>
                    <a:pt x="1" y="139"/>
                    <a:pt x="0" y="144"/>
                    <a:pt x="0" y="149"/>
                  </a:cubicBezTo>
                  <a:cubicBezTo>
                    <a:pt x="0" y="158"/>
                    <a:pt x="3" y="167"/>
                    <a:pt x="8" y="174"/>
                  </a:cubicBezTo>
                  <a:cubicBezTo>
                    <a:pt x="60" y="246"/>
                    <a:pt x="122" y="308"/>
                    <a:pt x="194" y="360"/>
                  </a:cubicBezTo>
                  <a:cubicBezTo>
                    <a:pt x="206" y="368"/>
                    <a:pt x="221" y="370"/>
                    <a:pt x="234" y="366"/>
                  </a:cubicBezTo>
                  <a:cubicBezTo>
                    <a:pt x="298" y="343"/>
                    <a:pt x="341" y="300"/>
                    <a:pt x="364" y="236"/>
                  </a:cubicBezTo>
                  <a:cubicBezTo>
                    <a:pt x="365" y="232"/>
                    <a:pt x="366" y="227"/>
                    <a:pt x="366" y="222"/>
                  </a:cubicBezTo>
                  <a:cubicBezTo>
                    <a:pt x="366" y="213"/>
                    <a:pt x="363" y="204"/>
                    <a:pt x="358" y="196"/>
                  </a:cubicBezTo>
                  <a:close/>
                  <a:moveTo>
                    <a:pt x="221" y="323"/>
                  </a:moveTo>
                  <a:cubicBezTo>
                    <a:pt x="153" y="274"/>
                    <a:pt x="94" y="215"/>
                    <a:pt x="46" y="149"/>
                  </a:cubicBezTo>
                  <a:cubicBezTo>
                    <a:pt x="63" y="99"/>
                    <a:pt x="97" y="66"/>
                    <a:pt x="146" y="48"/>
                  </a:cubicBezTo>
                  <a:cubicBezTo>
                    <a:pt x="213" y="96"/>
                    <a:pt x="272" y="155"/>
                    <a:pt x="320" y="222"/>
                  </a:cubicBezTo>
                  <a:cubicBezTo>
                    <a:pt x="302" y="272"/>
                    <a:pt x="269" y="305"/>
                    <a:pt x="221" y="3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mv="urn:schemas-microsoft-com:mac:vml" xmlns:mc="http://schemas.openxmlformats.org/markup-compatibility/2006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652670" y="439459"/>
            <a:ext cx="50148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 dirty="0">
                <a:solidFill>
                  <a:schemeClr val="accent2"/>
                </a:solidFill>
                <a:latin typeface="+mj-lt"/>
              </a:rPr>
              <a:t>Puntos clave</a:t>
            </a:r>
            <a:endParaRPr lang="en-US" sz="4400" cap="all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32000" y="1179523"/>
            <a:ext cx="96901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rtl="0">
              <a:spcAft>
                <a:spcPts val="1800"/>
              </a:spcAft>
              <a:buFont typeface="Arial"/>
              <a:buChar char="•"/>
            </a:pPr>
            <a:r>
              <a:rPr lang="es-us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Una </a:t>
            </a:r>
            <a:r>
              <a:rPr lang="es-us" sz="21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unidad</a:t>
            </a:r>
            <a:r>
              <a:rPr lang="es-us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básica de andamio de marco es el </a:t>
            </a:r>
            <a:r>
              <a:rPr lang="es-us" sz="21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bloque de construcción</a:t>
            </a:r>
            <a:r>
              <a:rPr lang="es-us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para todas las configuraciones de andamio. </a:t>
            </a:r>
          </a:p>
          <a:p>
            <a:pPr marL="180000" indent="-180000" rtl="0">
              <a:spcAft>
                <a:spcPts val="1800"/>
              </a:spcAft>
              <a:buFont typeface="Arial"/>
              <a:buChar char="•"/>
            </a:pPr>
            <a:r>
              <a:rPr lang="es-us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Los andamios de marco </a:t>
            </a:r>
            <a:r>
              <a:rPr lang="es-us" sz="21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 deben construir de acuerdo con los pasos</a:t>
            </a:r>
            <a:r>
              <a:rPr lang="es-us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provistos para asegurar que el andamio sea </a:t>
            </a:r>
            <a:r>
              <a:rPr lang="es-us" sz="21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estructuralmente sólido</a:t>
            </a:r>
            <a:r>
              <a:rPr lang="es-us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es-us" sz="21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fuerte, seguro</a:t>
            </a:r>
            <a:r>
              <a:rPr lang="es-us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y que </a:t>
            </a:r>
            <a:r>
              <a:rPr lang="es-us" sz="21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cumpla con las regulaciones</a:t>
            </a:r>
            <a:r>
              <a:rPr lang="es-us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180000" indent="-180000" rtl="0">
              <a:spcAft>
                <a:spcPts val="1800"/>
              </a:spcAft>
              <a:buFont typeface="Arial"/>
              <a:buChar char="•"/>
            </a:pPr>
            <a:r>
              <a:rPr lang="es-us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Seleccione el tamaño de la cruceta para que se ajuste al marco específico que está utilizando. </a:t>
            </a:r>
          </a:p>
          <a:p>
            <a:pPr marL="180000" indent="-180000" rtl="0">
              <a:spcAft>
                <a:spcPts val="1800"/>
              </a:spcAft>
              <a:buFont typeface="Arial"/>
              <a:buChar char="•"/>
            </a:pPr>
            <a:r>
              <a:rPr lang="es-us" sz="21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Las barandas</a:t>
            </a:r>
            <a:r>
              <a:rPr lang="es-us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se deben instalar en </a:t>
            </a:r>
            <a:r>
              <a:rPr lang="es-us" sz="21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todos los lados y extremos abiertos</a:t>
            </a:r>
            <a:r>
              <a:rPr lang="es-us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las plataformas elevadoras de trabajo por encima de los 10 pies (3 m) (o de acuerdo con las regulaciones locales).</a:t>
            </a:r>
          </a:p>
          <a:p>
            <a:pPr marL="180000" indent="-180000" rtl="0">
              <a:spcAft>
                <a:spcPts val="1800"/>
              </a:spcAft>
              <a:buFont typeface="Arial"/>
              <a:buChar char="•"/>
            </a:pPr>
            <a:r>
              <a:rPr lang="es-us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Todas las plataformas de trabajo </a:t>
            </a:r>
            <a:r>
              <a:rPr lang="es-us" sz="21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deben estar completamente entablonadas. </a:t>
            </a:r>
            <a:r>
              <a:rPr lang="es-us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pic>
        <p:nvPicPr>
          <p:cNvPr id="14" name="Picture 13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5" name="Straight Connector 14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57200" y="457200"/>
            <a:ext cx="1270000" cy="1231900"/>
          </a:xfrm>
          <a:prstGeom prst="roundRect">
            <a:avLst/>
          </a:prstGeom>
          <a:solidFill>
            <a:srgbClr val="00646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07418" y="766864"/>
            <a:ext cx="617837" cy="618015"/>
            <a:chOff x="0" y="4763"/>
            <a:chExt cx="5500688" cy="5502275"/>
          </a:xfrm>
          <a:solidFill>
            <a:schemeClr val="bg1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auto">
            <a:xfrm>
              <a:off x="0" y="4763"/>
              <a:ext cx="5500688" cy="5502275"/>
            </a:xfrm>
            <a:custGeom>
              <a:avLst/>
              <a:gdLst>
                <a:gd name="T0" fmla="*/ 1007 w 1464"/>
                <a:gd name="T1" fmla="*/ 0 h 1464"/>
                <a:gd name="T2" fmla="*/ 549 w 1464"/>
                <a:gd name="T3" fmla="*/ 458 h 1464"/>
                <a:gd name="T4" fmla="*/ 582 w 1464"/>
                <a:gd name="T5" fmla="*/ 624 h 1464"/>
                <a:gd name="T6" fmla="*/ 26 w 1464"/>
                <a:gd name="T7" fmla="*/ 1179 h 1464"/>
                <a:gd name="T8" fmla="*/ 0 w 1464"/>
                <a:gd name="T9" fmla="*/ 1235 h 1464"/>
                <a:gd name="T10" fmla="*/ 0 w 1464"/>
                <a:gd name="T11" fmla="*/ 1373 h 1464"/>
                <a:gd name="T12" fmla="*/ 91 w 1464"/>
                <a:gd name="T13" fmla="*/ 1464 h 1464"/>
                <a:gd name="T14" fmla="*/ 229 w 1464"/>
                <a:gd name="T15" fmla="*/ 1464 h 1464"/>
                <a:gd name="T16" fmla="*/ 285 w 1464"/>
                <a:gd name="T17" fmla="*/ 1438 h 1464"/>
                <a:gd name="T18" fmla="*/ 350 w 1464"/>
                <a:gd name="T19" fmla="*/ 1373 h 1464"/>
                <a:gd name="T20" fmla="*/ 458 w 1464"/>
                <a:gd name="T21" fmla="*/ 1373 h 1464"/>
                <a:gd name="T22" fmla="*/ 549 w 1464"/>
                <a:gd name="T23" fmla="*/ 1281 h 1464"/>
                <a:gd name="T24" fmla="*/ 549 w 1464"/>
                <a:gd name="T25" fmla="*/ 1190 h 1464"/>
                <a:gd name="T26" fmla="*/ 641 w 1464"/>
                <a:gd name="T27" fmla="*/ 1190 h 1464"/>
                <a:gd name="T28" fmla="*/ 732 w 1464"/>
                <a:gd name="T29" fmla="*/ 1098 h 1464"/>
                <a:gd name="T30" fmla="*/ 732 w 1464"/>
                <a:gd name="T31" fmla="*/ 991 h 1464"/>
                <a:gd name="T32" fmla="*/ 841 w 1464"/>
                <a:gd name="T33" fmla="*/ 882 h 1464"/>
                <a:gd name="T34" fmla="*/ 1007 w 1464"/>
                <a:gd name="T35" fmla="*/ 915 h 1464"/>
                <a:gd name="T36" fmla="*/ 1464 w 1464"/>
                <a:gd name="T37" fmla="*/ 458 h 1464"/>
                <a:gd name="T38" fmla="*/ 1007 w 1464"/>
                <a:gd name="T39" fmla="*/ 0 h 1464"/>
                <a:gd name="T40" fmla="*/ 1007 w 1464"/>
                <a:gd name="T41" fmla="*/ 824 h 1464"/>
                <a:gd name="T42" fmla="*/ 822 w 1464"/>
                <a:gd name="T43" fmla="*/ 772 h 1464"/>
                <a:gd name="T44" fmla="*/ 806 w 1464"/>
                <a:gd name="T45" fmla="*/ 787 h 1464"/>
                <a:gd name="T46" fmla="*/ 755 w 1464"/>
                <a:gd name="T47" fmla="*/ 839 h 1464"/>
                <a:gd name="T48" fmla="*/ 667 w 1464"/>
                <a:gd name="T49" fmla="*/ 926 h 1464"/>
                <a:gd name="T50" fmla="*/ 641 w 1464"/>
                <a:gd name="T51" fmla="*/ 991 h 1464"/>
                <a:gd name="T52" fmla="*/ 641 w 1464"/>
                <a:gd name="T53" fmla="*/ 1098 h 1464"/>
                <a:gd name="T54" fmla="*/ 549 w 1464"/>
                <a:gd name="T55" fmla="*/ 1098 h 1464"/>
                <a:gd name="T56" fmla="*/ 458 w 1464"/>
                <a:gd name="T57" fmla="*/ 1190 h 1464"/>
                <a:gd name="T58" fmla="*/ 458 w 1464"/>
                <a:gd name="T59" fmla="*/ 1281 h 1464"/>
                <a:gd name="T60" fmla="*/ 350 w 1464"/>
                <a:gd name="T61" fmla="*/ 1281 h 1464"/>
                <a:gd name="T62" fmla="*/ 286 w 1464"/>
                <a:gd name="T63" fmla="*/ 1308 h 1464"/>
                <a:gd name="T64" fmla="*/ 221 w 1464"/>
                <a:gd name="T65" fmla="*/ 1373 h 1464"/>
                <a:gd name="T66" fmla="*/ 92 w 1464"/>
                <a:gd name="T67" fmla="*/ 1373 h 1464"/>
                <a:gd name="T68" fmla="*/ 92 w 1464"/>
                <a:gd name="T69" fmla="*/ 1242 h 1464"/>
                <a:gd name="T70" fmla="*/ 625 w 1464"/>
                <a:gd name="T71" fmla="*/ 709 h 1464"/>
                <a:gd name="T72" fmla="*/ 625 w 1464"/>
                <a:gd name="T73" fmla="*/ 710 h 1464"/>
                <a:gd name="T74" fmla="*/ 692 w 1464"/>
                <a:gd name="T75" fmla="*/ 642 h 1464"/>
                <a:gd name="T76" fmla="*/ 641 w 1464"/>
                <a:gd name="T77" fmla="*/ 458 h 1464"/>
                <a:gd name="T78" fmla="*/ 1007 w 1464"/>
                <a:gd name="T79" fmla="*/ 92 h 1464"/>
                <a:gd name="T80" fmla="*/ 1373 w 1464"/>
                <a:gd name="T81" fmla="*/ 458 h 1464"/>
                <a:gd name="T82" fmla="*/ 1007 w 1464"/>
                <a:gd name="T83" fmla="*/ 824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4" h="1464">
                  <a:moveTo>
                    <a:pt x="1007" y="0"/>
                  </a:moveTo>
                  <a:cubicBezTo>
                    <a:pt x="754" y="0"/>
                    <a:pt x="549" y="205"/>
                    <a:pt x="549" y="458"/>
                  </a:cubicBezTo>
                  <a:cubicBezTo>
                    <a:pt x="549" y="516"/>
                    <a:pt x="561" y="572"/>
                    <a:pt x="582" y="624"/>
                  </a:cubicBezTo>
                  <a:cubicBezTo>
                    <a:pt x="26" y="1179"/>
                    <a:pt x="26" y="1179"/>
                    <a:pt x="26" y="1179"/>
                  </a:cubicBezTo>
                  <a:cubicBezTo>
                    <a:pt x="10" y="1195"/>
                    <a:pt x="0" y="1211"/>
                    <a:pt x="0" y="1235"/>
                  </a:cubicBezTo>
                  <a:cubicBezTo>
                    <a:pt x="0" y="1373"/>
                    <a:pt x="0" y="1373"/>
                    <a:pt x="0" y="1373"/>
                  </a:cubicBezTo>
                  <a:cubicBezTo>
                    <a:pt x="0" y="1422"/>
                    <a:pt x="42" y="1464"/>
                    <a:pt x="91" y="1464"/>
                  </a:cubicBezTo>
                  <a:cubicBezTo>
                    <a:pt x="229" y="1464"/>
                    <a:pt x="229" y="1464"/>
                    <a:pt x="229" y="1464"/>
                  </a:cubicBezTo>
                  <a:cubicBezTo>
                    <a:pt x="253" y="1464"/>
                    <a:pt x="269" y="1454"/>
                    <a:pt x="285" y="1438"/>
                  </a:cubicBezTo>
                  <a:cubicBezTo>
                    <a:pt x="350" y="1373"/>
                    <a:pt x="350" y="1373"/>
                    <a:pt x="350" y="1373"/>
                  </a:cubicBezTo>
                  <a:cubicBezTo>
                    <a:pt x="458" y="1373"/>
                    <a:pt x="458" y="1373"/>
                    <a:pt x="458" y="1373"/>
                  </a:cubicBezTo>
                  <a:cubicBezTo>
                    <a:pt x="508" y="1373"/>
                    <a:pt x="549" y="1332"/>
                    <a:pt x="549" y="1281"/>
                  </a:cubicBezTo>
                  <a:cubicBezTo>
                    <a:pt x="549" y="1190"/>
                    <a:pt x="549" y="1190"/>
                    <a:pt x="549" y="1190"/>
                  </a:cubicBezTo>
                  <a:cubicBezTo>
                    <a:pt x="641" y="1190"/>
                    <a:pt x="641" y="1190"/>
                    <a:pt x="641" y="1190"/>
                  </a:cubicBezTo>
                  <a:cubicBezTo>
                    <a:pt x="691" y="1190"/>
                    <a:pt x="732" y="1149"/>
                    <a:pt x="732" y="1098"/>
                  </a:cubicBezTo>
                  <a:cubicBezTo>
                    <a:pt x="732" y="991"/>
                    <a:pt x="732" y="991"/>
                    <a:pt x="732" y="991"/>
                  </a:cubicBezTo>
                  <a:cubicBezTo>
                    <a:pt x="841" y="882"/>
                    <a:pt x="841" y="882"/>
                    <a:pt x="841" y="882"/>
                  </a:cubicBezTo>
                  <a:cubicBezTo>
                    <a:pt x="892" y="903"/>
                    <a:pt x="948" y="915"/>
                    <a:pt x="1007" y="915"/>
                  </a:cubicBezTo>
                  <a:cubicBezTo>
                    <a:pt x="1259" y="915"/>
                    <a:pt x="1464" y="710"/>
                    <a:pt x="1464" y="458"/>
                  </a:cubicBezTo>
                  <a:cubicBezTo>
                    <a:pt x="1464" y="205"/>
                    <a:pt x="1259" y="0"/>
                    <a:pt x="1007" y="0"/>
                  </a:cubicBezTo>
                  <a:close/>
                  <a:moveTo>
                    <a:pt x="1007" y="824"/>
                  </a:moveTo>
                  <a:cubicBezTo>
                    <a:pt x="939" y="824"/>
                    <a:pt x="876" y="804"/>
                    <a:pt x="822" y="772"/>
                  </a:cubicBezTo>
                  <a:cubicBezTo>
                    <a:pt x="806" y="787"/>
                    <a:pt x="806" y="787"/>
                    <a:pt x="806" y="787"/>
                  </a:cubicBezTo>
                  <a:cubicBezTo>
                    <a:pt x="755" y="839"/>
                    <a:pt x="755" y="839"/>
                    <a:pt x="755" y="839"/>
                  </a:cubicBezTo>
                  <a:cubicBezTo>
                    <a:pt x="667" y="926"/>
                    <a:pt x="667" y="926"/>
                    <a:pt x="667" y="926"/>
                  </a:cubicBezTo>
                  <a:cubicBezTo>
                    <a:pt x="650" y="943"/>
                    <a:pt x="641" y="967"/>
                    <a:pt x="641" y="991"/>
                  </a:cubicBezTo>
                  <a:cubicBezTo>
                    <a:pt x="641" y="1098"/>
                    <a:pt x="641" y="1098"/>
                    <a:pt x="641" y="1098"/>
                  </a:cubicBezTo>
                  <a:cubicBezTo>
                    <a:pt x="549" y="1098"/>
                    <a:pt x="549" y="1098"/>
                    <a:pt x="549" y="1098"/>
                  </a:cubicBezTo>
                  <a:cubicBezTo>
                    <a:pt x="499" y="1098"/>
                    <a:pt x="458" y="1139"/>
                    <a:pt x="458" y="1190"/>
                  </a:cubicBezTo>
                  <a:cubicBezTo>
                    <a:pt x="458" y="1281"/>
                    <a:pt x="458" y="1281"/>
                    <a:pt x="458" y="1281"/>
                  </a:cubicBezTo>
                  <a:cubicBezTo>
                    <a:pt x="350" y="1281"/>
                    <a:pt x="350" y="1281"/>
                    <a:pt x="350" y="1281"/>
                  </a:cubicBezTo>
                  <a:cubicBezTo>
                    <a:pt x="326" y="1281"/>
                    <a:pt x="303" y="1291"/>
                    <a:pt x="286" y="1308"/>
                  </a:cubicBezTo>
                  <a:cubicBezTo>
                    <a:pt x="221" y="1373"/>
                    <a:pt x="221" y="1373"/>
                    <a:pt x="221" y="1373"/>
                  </a:cubicBezTo>
                  <a:cubicBezTo>
                    <a:pt x="92" y="1373"/>
                    <a:pt x="92" y="1373"/>
                    <a:pt x="92" y="1373"/>
                  </a:cubicBezTo>
                  <a:cubicBezTo>
                    <a:pt x="92" y="1242"/>
                    <a:pt x="92" y="1242"/>
                    <a:pt x="92" y="1242"/>
                  </a:cubicBezTo>
                  <a:cubicBezTo>
                    <a:pt x="625" y="709"/>
                    <a:pt x="625" y="709"/>
                    <a:pt x="625" y="709"/>
                  </a:cubicBezTo>
                  <a:cubicBezTo>
                    <a:pt x="625" y="709"/>
                    <a:pt x="625" y="709"/>
                    <a:pt x="625" y="710"/>
                  </a:cubicBezTo>
                  <a:cubicBezTo>
                    <a:pt x="692" y="642"/>
                    <a:pt x="692" y="642"/>
                    <a:pt x="692" y="642"/>
                  </a:cubicBezTo>
                  <a:cubicBezTo>
                    <a:pt x="660" y="588"/>
                    <a:pt x="641" y="525"/>
                    <a:pt x="641" y="458"/>
                  </a:cubicBezTo>
                  <a:cubicBezTo>
                    <a:pt x="641" y="255"/>
                    <a:pt x="805" y="92"/>
                    <a:pt x="1007" y="92"/>
                  </a:cubicBezTo>
                  <a:cubicBezTo>
                    <a:pt x="1209" y="92"/>
                    <a:pt x="1373" y="255"/>
                    <a:pt x="1373" y="458"/>
                  </a:cubicBezTo>
                  <a:cubicBezTo>
                    <a:pt x="1373" y="660"/>
                    <a:pt x="1209" y="824"/>
                    <a:pt x="1007" y="8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mv="urn:schemas-microsoft-com:mac:vml" xmlns:mc="http://schemas.openxmlformats.org/markup-compatibility/2006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3436938" y="685801"/>
              <a:ext cx="1374775" cy="1390650"/>
            </a:xfrm>
            <a:custGeom>
              <a:avLst/>
              <a:gdLst>
                <a:gd name="T0" fmla="*/ 358 w 366"/>
                <a:gd name="T1" fmla="*/ 196 h 370"/>
                <a:gd name="T2" fmla="*/ 172 w 366"/>
                <a:gd name="T3" fmla="*/ 10 h 370"/>
                <a:gd name="T4" fmla="*/ 132 w 366"/>
                <a:gd name="T5" fmla="*/ 5 h 370"/>
                <a:gd name="T6" fmla="*/ 3 w 366"/>
                <a:gd name="T7" fmla="*/ 134 h 370"/>
                <a:gd name="T8" fmla="*/ 0 w 366"/>
                <a:gd name="T9" fmla="*/ 149 h 370"/>
                <a:gd name="T10" fmla="*/ 8 w 366"/>
                <a:gd name="T11" fmla="*/ 174 h 370"/>
                <a:gd name="T12" fmla="*/ 194 w 366"/>
                <a:gd name="T13" fmla="*/ 360 h 370"/>
                <a:gd name="T14" fmla="*/ 234 w 366"/>
                <a:gd name="T15" fmla="*/ 366 h 370"/>
                <a:gd name="T16" fmla="*/ 364 w 366"/>
                <a:gd name="T17" fmla="*/ 236 h 370"/>
                <a:gd name="T18" fmla="*/ 366 w 366"/>
                <a:gd name="T19" fmla="*/ 222 h 370"/>
                <a:gd name="T20" fmla="*/ 358 w 366"/>
                <a:gd name="T21" fmla="*/ 196 h 370"/>
                <a:gd name="T22" fmla="*/ 221 w 366"/>
                <a:gd name="T23" fmla="*/ 323 h 370"/>
                <a:gd name="T24" fmla="*/ 46 w 366"/>
                <a:gd name="T25" fmla="*/ 149 h 370"/>
                <a:gd name="T26" fmla="*/ 146 w 366"/>
                <a:gd name="T27" fmla="*/ 48 h 370"/>
                <a:gd name="T28" fmla="*/ 320 w 366"/>
                <a:gd name="T29" fmla="*/ 222 h 370"/>
                <a:gd name="T30" fmla="*/ 221 w 366"/>
                <a:gd name="T31" fmla="*/ 3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6" h="370">
                  <a:moveTo>
                    <a:pt x="358" y="196"/>
                  </a:moveTo>
                  <a:cubicBezTo>
                    <a:pt x="306" y="125"/>
                    <a:pt x="244" y="62"/>
                    <a:pt x="172" y="10"/>
                  </a:cubicBezTo>
                  <a:cubicBezTo>
                    <a:pt x="161" y="2"/>
                    <a:pt x="146" y="0"/>
                    <a:pt x="132" y="5"/>
                  </a:cubicBezTo>
                  <a:cubicBezTo>
                    <a:pt x="68" y="27"/>
                    <a:pt x="25" y="71"/>
                    <a:pt x="3" y="134"/>
                  </a:cubicBezTo>
                  <a:cubicBezTo>
                    <a:pt x="1" y="139"/>
                    <a:pt x="0" y="144"/>
                    <a:pt x="0" y="149"/>
                  </a:cubicBezTo>
                  <a:cubicBezTo>
                    <a:pt x="0" y="158"/>
                    <a:pt x="3" y="167"/>
                    <a:pt x="8" y="174"/>
                  </a:cubicBezTo>
                  <a:cubicBezTo>
                    <a:pt x="60" y="246"/>
                    <a:pt x="122" y="308"/>
                    <a:pt x="194" y="360"/>
                  </a:cubicBezTo>
                  <a:cubicBezTo>
                    <a:pt x="206" y="368"/>
                    <a:pt x="221" y="370"/>
                    <a:pt x="234" y="366"/>
                  </a:cubicBezTo>
                  <a:cubicBezTo>
                    <a:pt x="298" y="343"/>
                    <a:pt x="341" y="300"/>
                    <a:pt x="364" y="236"/>
                  </a:cubicBezTo>
                  <a:cubicBezTo>
                    <a:pt x="365" y="232"/>
                    <a:pt x="366" y="227"/>
                    <a:pt x="366" y="222"/>
                  </a:cubicBezTo>
                  <a:cubicBezTo>
                    <a:pt x="366" y="213"/>
                    <a:pt x="363" y="204"/>
                    <a:pt x="358" y="196"/>
                  </a:cubicBezTo>
                  <a:close/>
                  <a:moveTo>
                    <a:pt x="221" y="323"/>
                  </a:moveTo>
                  <a:cubicBezTo>
                    <a:pt x="153" y="274"/>
                    <a:pt x="94" y="215"/>
                    <a:pt x="46" y="149"/>
                  </a:cubicBezTo>
                  <a:cubicBezTo>
                    <a:pt x="63" y="99"/>
                    <a:pt x="97" y="66"/>
                    <a:pt x="146" y="48"/>
                  </a:cubicBezTo>
                  <a:cubicBezTo>
                    <a:pt x="213" y="96"/>
                    <a:pt x="272" y="155"/>
                    <a:pt x="320" y="222"/>
                  </a:cubicBezTo>
                  <a:cubicBezTo>
                    <a:pt x="302" y="272"/>
                    <a:pt x="269" y="305"/>
                    <a:pt x="221" y="3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mv="urn:schemas-microsoft-com:mac:vml" xmlns:mc="http://schemas.openxmlformats.org/markup-compatibility/2006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630392" y="439459"/>
            <a:ext cx="50371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 dirty="0">
                <a:solidFill>
                  <a:schemeClr val="tx2"/>
                </a:solidFill>
                <a:latin typeface="+mj-lt"/>
              </a:rPr>
              <a:t>Puntos clave</a:t>
            </a:r>
            <a:endParaRPr lang="en-US" sz="4400" cap="all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97100" y="1422400"/>
            <a:ext cx="887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032000" y="1281123"/>
            <a:ext cx="96901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rtl="0">
              <a:spcAft>
                <a:spcPts val="1800"/>
              </a:spcAft>
              <a:buFont typeface="Arial"/>
              <a:buChar char="•"/>
            </a:pPr>
            <a:r>
              <a:rPr lang="es-us" sz="2100" dirty="0">
                <a:solidFill>
                  <a:srgbClr val="595959"/>
                </a:solidFill>
              </a:rPr>
              <a:t>Proporcionar un ACCESO ADECUADO para los trabajadores.  </a:t>
            </a:r>
          </a:p>
          <a:p>
            <a:pPr marL="180000" indent="-180000" rtl="0">
              <a:spcAft>
                <a:spcPts val="1800"/>
              </a:spcAft>
              <a:buFont typeface="Arial"/>
              <a:buChar char="•"/>
            </a:pPr>
            <a:r>
              <a:rPr lang="es-us" sz="2100" dirty="0">
                <a:solidFill>
                  <a:srgbClr val="595959"/>
                </a:solidFill>
              </a:rPr>
              <a:t>Comience con una </a:t>
            </a:r>
            <a:r>
              <a:rPr lang="es-us" sz="2100" cap="all" dirty="0">
                <a:solidFill>
                  <a:srgbClr val="595959"/>
                </a:solidFill>
              </a:rPr>
              <a:t>base firme</a:t>
            </a:r>
            <a:r>
              <a:rPr lang="es-us" sz="2100" dirty="0">
                <a:solidFill>
                  <a:srgbClr val="595959"/>
                </a:solidFill>
              </a:rPr>
              <a:t> y despeje el área.</a:t>
            </a:r>
          </a:p>
          <a:p>
            <a:pPr marL="180000" indent="-180000" rtl="0">
              <a:spcAft>
                <a:spcPts val="1800"/>
              </a:spcAft>
              <a:buFont typeface="Arial"/>
              <a:buChar char="•"/>
            </a:pPr>
            <a:r>
              <a:rPr lang="es-us" sz="2100" cap="all" dirty="0">
                <a:solidFill>
                  <a:srgbClr val="595959"/>
                </a:solidFill>
              </a:rPr>
              <a:t>Nivele,</a:t>
            </a:r>
            <a:r>
              <a:rPr lang="es-us" sz="2100" dirty="0">
                <a:solidFill>
                  <a:srgbClr val="595959"/>
                </a:solidFill>
              </a:rPr>
              <a:t> ajuste </a:t>
            </a:r>
            <a:r>
              <a:rPr lang="es-us" sz="2100" cap="all" dirty="0">
                <a:solidFill>
                  <a:srgbClr val="595959"/>
                </a:solidFill>
              </a:rPr>
              <a:t>y</a:t>
            </a:r>
            <a:r>
              <a:rPr lang="es-us" sz="2100" dirty="0">
                <a:solidFill>
                  <a:srgbClr val="595959"/>
                </a:solidFill>
              </a:rPr>
              <a:t> </a:t>
            </a:r>
            <a:r>
              <a:rPr lang="es-us" sz="2100" cap="all" dirty="0">
                <a:solidFill>
                  <a:srgbClr val="595959"/>
                </a:solidFill>
              </a:rPr>
              <a:t>aplome el andamio</a:t>
            </a:r>
            <a:r>
              <a:rPr lang="es-us" sz="2100" dirty="0">
                <a:solidFill>
                  <a:srgbClr val="595959"/>
                </a:solidFill>
              </a:rPr>
              <a:t> para evitar problemas.</a:t>
            </a:r>
          </a:p>
          <a:p>
            <a:pPr marL="180000" indent="-180000" rtl="0">
              <a:spcAft>
                <a:spcPts val="1800"/>
              </a:spcAft>
              <a:buFont typeface="Arial"/>
              <a:buChar char="•"/>
            </a:pPr>
            <a:r>
              <a:rPr lang="es-us" sz="2100" dirty="0">
                <a:solidFill>
                  <a:srgbClr val="595959"/>
                </a:solidFill>
              </a:rPr>
              <a:t>El </a:t>
            </a:r>
            <a:r>
              <a:rPr lang="es-us" sz="2100" cap="all" dirty="0">
                <a:solidFill>
                  <a:srgbClr val="595959"/>
                </a:solidFill>
              </a:rPr>
              <a:t>sistema de etiquetas de tres colores</a:t>
            </a:r>
            <a:r>
              <a:rPr lang="es-us" sz="2100" dirty="0">
                <a:solidFill>
                  <a:srgbClr val="595959"/>
                </a:solidFill>
              </a:rPr>
              <a:t> se utiliza en muchos sitios de trabajo para que los trabajadores sepan cuándo el andamio es o no seguro de utilizar. </a:t>
            </a:r>
          </a:p>
          <a:p>
            <a:pPr marL="180000" indent="-180000" rtl="0">
              <a:spcAft>
                <a:spcPts val="1800"/>
              </a:spcAft>
              <a:buFont typeface="Arial"/>
              <a:buChar char="•"/>
            </a:pPr>
            <a:r>
              <a:rPr lang="es-us" sz="2100" dirty="0">
                <a:solidFill>
                  <a:srgbClr val="595959"/>
                </a:solidFill>
              </a:rPr>
              <a:t>La persona competente </a:t>
            </a:r>
            <a:r>
              <a:rPr lang="es-us" sz="2100" cap="all" dirty="0">
                <a:solidFill>
                  <a:srgbClr val="595959"/>
                </a:solidFill>
              </a:rPr>
              <a:t>debe inspeccionar el andamio después de que se haya construido, antes de usarlo</a:t>
            </a:r>
            <a:r>
              <a:rPr lang="es-us" sz="2100" dirty="0">
                <a:solidFill>
                  <a:srgbClr val="595959"/>
                </a:solidFill>
              </a:rPr>
              <a:t> y, como mínimo, debe inspeccionarlo </a:t>
            </a:r>
            <a:r>
              <a:rPr lang="es-us" sz="2100" cap="all" dirty="0">
                <a:solidFill>
                  <a:srgbClr val="595959"/>
                </a:solidFill>
              </a:rPr>
              <a:t>una vez al día, al cambiar de turno</a:t>
            </a:r>
            <a:r>
              <a:rPr lang="es-us" sz="2100" dirty="0">
                <a:solidFill>
                  <a:srgbClr val="595959"/>
                </a:solidFill>
              </a:rPr>
              <a:t> o después de que ocurra algo que pueda haber </a:t>
            </a:r>
            <a:r>
              <a:rPr lang="es-us" sz="2100" cap="all" dirty="0">
                <a:solidFill>
                  <a:srgbClr val="595959"/>
                </a:solidFill>
              </a:rPr>
              <a:t>afectado la estabilidad del andamio.</a:t>
            </a:r>
          </a:p>
        </p:txBody>
      </p:sp>
      <p:pic>
        <p:nvPicPr>
          <p:cNvPr id="16" name="Picture 15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7" name="Straight Connector 16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2700" y="6105524"/>
            <a:ext cx="4064001" cy="752476"/>
            <a:chOff x="12700" y="6105524"/>
            <a:chExt cx="4064001" cy="752476"/>
          </a:xfrm>
        </p:grpSpPr>
        <p:sp>
          <p:nvSpPr>
            <p:cNvPr id="12" name="Rectangle 11"/>
            <p:cNvSpPr/>
            <p:nvPr/>
          </p:nvSpPr>
          <p:spPr>
            <a:xfrm rot="16200000">
              <a:off x="652462" y="5465762"/>
              <a:ext cx="752476" cy="2032000"/>
            </a:xfrm>
            <a:prstGeom prst="rect">
              <a:avLst/>
            </a:prstGeom>
            <a:solidFill>
              <a:srgbClr val="0050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  <p:sp>
          <p:nvSpPr>
            <p:cNvPr id="13" name="Rectangle 12"/>
            <p:cNvSpPr/>
            <p:nvPr/>
          </p:nvSpPr>
          <p:spPr>
            <a:xfrm rot="16200000">
              <a:off x="2697701" y="5479000"/>
              <a:ext cx="726000" cy="2032000"/>
            </a:xfrm>
            <a:prstGeom prst="rect">
              <a:avLst/>
            </a:prstGeom>
            <a:solidFill>
              <a:srgbClr val="006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</p:grpSp>
      <p:sp>
        <p:nvSpPr>
          <p:cNvPr id="15" name="Rectangle 14"/>
          <p:cNvSpPr/>
          <p:nvPr/>
        </p:nvSpPr>
        <p:spPr>
          <a:xfrm rot="16200000">
            <a:off x="6748464" y="5465763"/>
            <a:ext cx="752474" cy="2032000"/>
          </a:xfrm>
          <a:prstGeom prst="rect">
            <a:avLst/>
          </a:prstGeom>
          <a:solidFill>
            <a:srgbClr val="518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sp>
        <p:nvSpPr>
          <p:cNvPr id="16" name="Rectangle 15"/>
          <p:cNvSpPr/>
          <p:nvPr/>
        </p:nvSpPr>
        <p:spPr>
          <a:xfrm rot="16200000">
            <a:off x="8780466" y="5465766"/>
            <a:ext cx="752468" cy="2032000"/>
          </a:xfrm>
          <a:prstGeom prst="rect">
            <a:avLst/>
          </a:prstGeom>
          <a:solidFill>
            <a:srgbClr val="7CA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sp>
        <p:nvSpPr>
          <p:cNvPr id="17" name="Rectangle 16"/>
          <p:cNvSpPr/>
          <p:nvPr/>
        </p:nvSpPr>
        <p:spPr>
          <a:xfrm rot="16200000">
            <a:off x="10799763" y="5465762"/>
            <a:ext cx="752475" cy="2032000"/>
          </a:xfrm>
          <a:prstGeom prst="rect">
            <a:avLst/>
          </a:prstGeom>
          <a:solidFill>
            <a:srgbClr val="97BA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cxnSp>
        <p:nvCxnSpPr>
          <p:cNvPr id="35" name="Straight Connector 34"/>
          <p:cNvCxnSpPr/>
          <p:nvPr/>
        </p:nvCxnSpPr>
        <p:spPr>
          <a:xfrm>
            <a:off x="5067137" y="4752582"/>
            <a:ext cx="1028863" cy="0"/>
          </a:xfrm>
          <a:prstGeom prst="line">
            <a:avLst/>
          </a:prstGeom>
          <a:ln w="15875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067137" y="4752975"/>
            <a:ext cx="0" cy="438149"/>
          </a:xfrm>
          <a:prstGeom prst="line">
            <a:avLst/>
          </a:prstGeom>
          <a:ln w="158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761543" y="2560359"/>
            <a:ext cx="86689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-us" sz="4800">
                <a:solidFill>
                  <a:schemeClr val="bg1"/>
                </a:solidFill>
              </a:rPr>
              <a:t>ANDAMIO RODANTE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127378" y="3341629"/>
            <a:ext cx="793724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2200" cap="all">
                <a:solidFill>
                  <a:srgbClr val="93F300"/>
                </a:solidFill>
                <a:latin typeface="Source Sans Pro Light" panose="020B0403030403020204" pitchFamily="34" charset="0"/>
              </a:rPr>
              <a:t>Los andamios rodantes se pueden mover fácilmente</a:t>
            </a:r>
            <a:endParaRPr lang="id-ID" sz="2200" cap="all" dirty="0">
              <a:solidFill>
                <a:srgbClr val="93F300"/>
              </a:solidFill>
              <a:latin typeface="Source Sans Pro Light" panose="020B0403030403020204" pitchFamily="34" charset="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5723825" y="3802513"/>
            <a:ext cx="744351" cy="0"/>
          </a:xfrm>
          <a:prstGeom prst="line">
            <a:avLst/>
          </a:prstGeom>
          <a:ln w="158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096000" y="3952875"/>
            <a:ext cx="0" cy="809232"/>
          </a:xfrm>
          <a:prstGeom prst="line">
            <a:avLst/>
          </a:prstGeom>
          <a:ln w="15875">
            <a:solidFill>
              <a:schemeClr val="accent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076701" y="5194300"/>
            <a:ext cx="2032000" cy="1663700"/>
            <a:chOff x="4076701" y="5194300"/>
            <a:chExt cx="2032000" cy="1663700"/>
          </a:xfrm>
        </p:grpSpPr>
        <p:sp>
          <p:nvSpPr>
            <p:cNvPr id="14" name="Rectangle 13"/>
            <p:cNvSpPr/>
            <p:nvPr/>
          </p:nvSpPr>
          <p:spPr>
            <a:xfrm rot="16200000">
              <a:off x="4260851" y="5010150"/>
              <a:ext cx="1663700" cy="2032000"/>
            </a:xfrm>
            <a:prstGeom prst="rect">
              <a:avLst/>
            </a:prstGeom>
            <a:solidFill>
              <a:srgbClr val="2A76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13300" y="5638800"/>
              <a:ext cx="939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440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96081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40" grpId="0"/>
      <p:bldP spid="4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Rolling Tower Scaffold wladd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83127"/>
            <a:ext cx="6858000" cy="685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917721" y="274359"/>
            <a:ext cx="61075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 dirty="0">
                <a:solidFill>
                  <a:schemeClr val="tx2"/>
                </a:solidFill>
                <a:latin typeface="+mj-lt"/>
              </a:rPr>
              <a:t>ANDAMIOS RODANTES</a:t>
            </a:r>
            <a:endParaRPr lang="en-US" sz="4400" cap="all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40415" y="1816100"/>
            <a:ext cx="557596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Las bases utilizan ruedas giratorias en lugar de placas base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Requiere un refuerzo horizontal diagonal (o refuerzo de base). </a:t>
            </a: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base debe ser una </a:t>
            </a:r>
            <a:r>
              <a:rPr lang="es-us" sz="24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superficie plana y dura</a:t>
            </a:r>
            <a:r>
              <a:rPr lang="es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que pueda soportar las cargas previstas.</a:t>
            </a:r>
          </a:p>
          <a:p>
            <a:pPr marL="180000" indent="-180000" rtl="0"/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80000" indent="-180000" rtl="0"/>
            <a:endParaRPr lang="en-US" dirty="0"/>
          </a:p>
          <a:p>
            <a:pPr marL="180000" indent="-180000" rtl="0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D249EE1-04E2-D543-9028-BC56CB703F51}"/>
              </a:ext>
            </a:extLst>
          </p:cNvPr>
          <p:cNvGrpSpPr/>
          <p:nvPr/>
        </p:nvGrpSpPr>
        <p:grpSpPr>
          <a:xfrm>
            <a:off x="225631" y="5273133"/>
            <a:ext cx="1365252" cy="1029362"/>
            <a:chOff x="225631" y="5273133"/>
            <a:chExt cx="1365252" cy="1029362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1C5F2699-2222-704F-81A0-003B6D17409B}"/>
                </a:ext>
              </a:extLst>
            </p:cNvPr>
            <p:cNvCxnSpPr/>
            <p:nvPr/>
          </p:nvCxnSpPr>
          <p:spPr>
            <a:xfrm>
              <a:off x="913989" y="5813944"/>
              <a:ext cx="676894" cy="488551"/>
            </a:xfrm>
            <a:prstGeom prst="straightConnector1">
              <a:avLst/>
            </a:prstGeom>
            <a:ln w="38100">
              <a:solidFill>
                <a:srgbClr val="7CA9A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3FB011C-9D60-CB44-822D-53513F073384}"/>
                </a:ext>
              </a:extLst>
            </p:cNvPr>
            <p:cNvSpPr txBox="1"/>
            <p:nvPr/>
          </p:nvSpPr>
          <p:spPr>
            <a:xfrm>
              <a:off x="225631" y="5273133"/>
              <a:ext cx="12587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1400" dirty="0"/>
                <a:t>RUEDA GIRATORIA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C9AB16B-E078-9D4E-A77E-FEA5743C3FD5}"/>
              </a:ext>
            </a:extLst>
          </p:cNvPr>
          <p:cNvGrpSpPr/>
          <p:nvPr/>
        </p:nvGrpSpPr>
        <p:grpSpPr>
          <a:xfrm>
            <a:off x="3990110" y="5390200"/>
            <a:ext cx="4736671" cy="523220"/>
            <a:chOff x="3990110" y="5390200"/>
            <a:chExt cx="4736671" cy="523220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1EA2A7F-BBC5-284B-999F-1A267262BEB5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 flipH="1">
              <a:off x="3990110" y="5651810"/>
              <a:ext cx="1801252" cy="261610"/>
            </a:xfrm>
            <a:prstGeom prst="straightConnector1">
              <a:avLst/>
            </a:prstGeom>
            <a:ln w="38100">
              <a:solidFill>
                <a:srgbClr val="518C9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E070BA7-D5B5-474B-8A9B-7B3764BAFCC1}"/>
                </a:ext>
              </a:extLst>
            </p:cNvPr>
            <p:cNvSpPr txBox="1"/>
            <p:nvPr/>
          </p:nvSpPr>
          <p:spPr>
            <a:xfrm>
              <a:off x="5791362" y="5390200"/>
              <a:ext cx="29354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/>
              <a:r>
                <a:rPr lang="es-us" sz="1400"/>
                <a:t>REFUERZO HORIZONTAL DIAGONAL</a:t>
              </a:r>
            </a:p>
            <a:p>
              <a:pPr rtl="0"/>
              <a:r>
                <a:rPr lang="es-us" sz="1400"/>
                <a:t>(REFUERZO DE BASE)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17914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8916" y="1417488"/>
            <a:ext cx="7014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al final de esta parte del curso podrás: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9374" y="680759"/>
            <a:ext cx="69933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-us" sz="4800" cap="all">
                <a:solidFill>
                  <a:srgbClr val="212F3C"/>
                </a:solidFill>
                <a:latin typeface="+mj-lt"/>
              </a:rPr>
              <a:t>Resultados del aprendizaje:</a:t>
            </a:r>
            <a:endParaRPr lang="en-US" sz="4800" cap="all" dirty="0">
              <a:solidFill>
                <a:srgbClr val="212F3C"/>
              </a:solidFill>
              <a:latin typeface="+mj-lt"/>
            </a:endParaRPr>
          </a:p>
        </p:txBody>
      </p:sp>
      <p:grpSp>
        <p:nvGrpSpPr>
          <p:cNvPr id="4" name="Group 43"/>
          <p:cNvGrpSpPr/>
          <p:nvPr/>
        </p:nvGrpSpPr>
        <p:grpSpPr>
          <a:xfrm>
            <a:off x="1041400" y="1974123"/>
            <a:ext cx="4889501" cy="1290596"/>
            <a:chOff x="1041400" y="2254311"/>
            <a:chExt cx="4889501" cy="1290596"/>
          </a:xfrm>
        </p:grpSpPr>
        <p:sp>
          <p:nvSpPr>
            <p:cNvPr id="5" name="TextBox 4"/>
            <p:cNvSpPr txBox="1"/>
            <p:nvPr/>
          </p:nvSpPr>
          <p:spPr>
            <a:xfrm>
              <a:off x="2005004" y="2254311"/>
              <a:ext cx="25333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/>
              <a:r>
                <a:rPr lang="es-us" sz="200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ANDAMIOS DE MARCO</a:t>
              </a:r>
            </a:p>
          </p:txBody>
        </p:sp>
        <p:grpSp>
          <p:nvGrpSpPr>
            <p:cNvPr id="6" name="Group 37"/>
            <p:cNvGrpSpPr/>
            <p:nvPr/>
          </p:nvGrpSpPr>
          <p:grpSpPr>
            <a:xfrm>
              <a:off x="1286112" y="2684950"/>
              <a:ext cx="423629" cy="370251"/>
              <a:chOff x="8296275" y="8293096"/>
              <a:chExt cx="1385888" cy="1211261"/>
            </a:xfrm>
            <a:solidFill>
              <a:schemeClr val="bg1"/>
            </a:solidFill>
          </p:grpSpPr>
          <p:sp>
            <p:nvSpPr>
              <p:cNvPr id="10" name="Freeform 8"/>
              <p:cNvSpPr>
                <a:spLocks noEditPoints="1"/>
              </p:cNvSpPr>
              <p:nvPr/>
            </p:nvSpPr>
            <p:spPr bwMode="auto">
              <a:xfrm>
                <a:off x="8296275" y="8293096"/>
                <a:ext cx="1385888" cy="1211261"/>
              </a:xfrm>
              <a:custGeom>
                <a:avLst/>
                <a:gdLst>
                  <a:gd name="T0" fmla="*/ 368 w 369"/>
                  <a:gd name="T1" fmla="*/ 190 h 323"/>
                  <a:gd name="T2" fmla="*/ 322 w 369"/>
                  <a:gd name="T3" fmla="*/ 17 h 323"/>
                  <a:gd name="T4" fmla="*/ 299 w 369"/>
                  <a:gd name="T5" fmla="*/ 0 h 323"/>
                  <a:gd name="T6" fmla="*/ 184 w 369"/>
                  <a:gd name="T7" fmla="*/ 0 h 323"/>
                  <a:gd name="T8" fmla="*/ 69 w 369"/>
                  <a:gd name="T9" fmla="*/ 0 h 323"/>
                  <a:gd name="T10" fmla="*/ 47 w 369"/>
                  <a:gd name="T11" fmla="*/ 17 h 323"/>
                  <a:gd name="T12" fmla="*/ 1 w 369"/>
                  <a:gd name="T13" fmla="*/ 190 h 323"/>
                  <a:gd name="T14" fmla="*/ 0 w 369"/>
                  <a:gd name="T15" fmla="*/ 196 h 323"/>
                  <a:gd name="T16" fmla="*/ 0 w 369"/>
                  <a:gd name="T17" fmla="*/ 276 h 323"/>
                  <a:gd name="T18" fmla="*/ 46 w 369"/>
                  <a:gd name="T19" fmla="*/ 323 h 323"/>
                  <a:gd name="T20" fmla="*/ 323 w 369"/>
                  <a:gd name="T21" fmla="*/ 323 h 323"/>
                  <a:gd name="T22" fmla="*/ 369 w 369"/>
                  <a:gd name="T23" fmla="*/ 276 h 323"/>
                  <a:gd name="T24" fmla="*/ 369 w 369"/>
                  <a:gd name="T25" fmla="*/ 196 h 323"/>
                  <a:gd name="T26" fmla="*/ 368 w 369"/>
                  <a:gd name="T27" fmla="*/ 190 h 323"/>
                  <a:gd name="T28" fmla="*/ 346 w 369"/>
                  <a:gd name="T29" fmla="*/ 276 h 323"/>
                  <a:gd name="T30" fmla="*/ 323 w 369"/>
                  <a:gd name="T31" fmla="*/ 299 h 323"/>
                  <a:gd name="T32" fmla="*/ 46 w 369"/>
                  <a:gd name="T33" fmla="*/ 299 h 323"/>
                  <a:gd name="T34" fmla="*/ 23 w 369"/>
                  <a:gd name="T35" fmla="*/ 276 h 323"/>
                  <a:gd name="T36" fmla="*/ 23 w 369"/>
                  <a:gd name="T37" fmla="*/ 196 h 323"/>
                  <a:gd name="T38" fmla="*/ 69 w 369"/>
                  <a:gd name="T39" fmla="*/ 23 h 323"/>
                  <a:gd name="T40" fmla="*/ 299 w 369"/>
                  <a:gd name="T41" fmla="*/ 23 h 323"/>
                  <a:gd name="T42" fmla="*/ 346 w 369"/>
                  <a:gd name="T43" fmla="*/ 196 h 323"/>
                  <a:gd name="T44" fmla="*/ 346 w 369"/>
                  <a:gd name="T45" fmla="*/ 276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69" h="323">
                    <a:moveTo>
                      <a:pt x="368" y="190"/>
                    </a:moveTo>
                    <a:cubicBezTo>
                      <a:pt x="322" y="17"/>
                      <a:pt x="322" y="17"/>
                      <a:pt x="322" y="17"/>
                    </a:cubicBezTo>
                    <a:cubicBezTo>
                      <a:pt x="319" y="7"/>
                      <a:pt x="310" y="0"/>
                      <a:pt x="299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59" y="0"/>
                      <a:pt x="50" y="7"/>
                      <a:pt x="47" y="17"/>
                    </a:cubicBezTo>
                    <a:cubicBezTo>
                      <a:pt x="1" y="190"/>
                      <a:pt x="1" y="190"/>
                      <a:pt x="1" y="190"/>
                    </a:cubicBezTo>
                    <a:cubicBezTo>
                      <a:pt x="0" y="192"/>
                      <a:pt x="0" y="194"/>
                      <a:pt x="0" y="196"/>
                    </a:cubicBezTo>
                    <a:cubicBezTo>
                      <a:pt x="0" y="276"/>
                      <a:pt x="0" y="276"/>
                      <a:pt x="0" y="276"/>
                    </a:cubicBezTo>
                    <a:cubicBezTo>
                      <a:pt x="0" y="302"/>
                      <a:pt x="21" y="323"/>
                      <a:pt x="46" y="323"/>
                    </a:cubicBezTo>
                    <a:cubicBezTo>
                      <a:pt x="323" y="323"/>
                      <a:pt x="323" y="323"/>
                      <a:pt x="323" y="323"/>
                    </a:cubicBezTo>
                    <a:cubicBezTo>
                      <a:pt x="348" y="323"/>
                      <a:pt x="369" y="302"/>
                      <a:pt x="369" y="276"/>
                    </a:cubicBezTo>
                    <a:cubicBezTo>
                      <a:pt x="369" y="196"/>
                      <a:pt x="369" y="196"/>
                      <a:pt x="369" y="196"/>
                    </a:cubicBezTo>
                    <a:cubicBezTo>
                      <a:pt x="369" y="194"/>
                      <a:pt x="368" y="192"/>
                      <a:pt x="368" y="190"/>
                    </a:cubicBezTo>
                    <a:close/>
                    <a:moveTo>
                      <a:pt x="346" y="276"/>
                    </a:moveTo>
                    <a:cubicBezTo>
                      <a:pt x="346" y="289"/>
                      <a:pt x="335" y="299"/>
                      <a:pt x="323" y="299"/>
                    </a:cubicBezTo>
                    <a:cubicBezTo>
                      <a:pt x="46" y="299"/>
                      <a:pt x="46" y="299"/>
                      <a:pt x="46" y="299"/>
                    </a:cubicBezTo>
                    <a:cubicBezTo>
                      <a:pt x="34" y="299"/>
                      <a:pt x="23" y="289"/>
                      <a:pt x="23" y="276"/>
                    </a:cubicBezTo>
                    <a:cubicBezTo>
                      <a:pt x="23" y="196"/>
                      <a:pt x="23" y="196"/>
                      <a:pt x="23" y="196"/>
                    </a:cubicBezTo>
                    <a:cubicBezTo>
                      <a:pt x="69" y="23"/>
                      <a:pt x="69" y="23"/>
                      <a:pt x="69" y="23"/>
                    </a:cubicBezTo>
                    <a:cubicBezTo>
                      <a:pt x="299" y="23"/>
                      <a:pt x="299" y="23"/>
                      <a:pt x="299" y="23"/>
                    </a:cubicBezTo>
                    <a:cubicBezTo>
                      <a:pt x="346" y="196"/>
                      <a:pt x="346" y="196"/>
                      <a:pt x="346" y="196"/>
                    </a:cubicBezTo>
                    <a:lnTo>
                      <a:pt x="346" y="2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mv="urn:schemas-microsoft-com:mac:vml" xmlns:mc="http://schemas.openxmlformats.org/markup-compatibility/2006"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d-ID"/>
              </a:p>
            </p:txBody>
          </p:sp>
          <p:sp>
            <p:nvSpPr>
              <p:cNvPr id="11" name="Freeform 9"/>
              <p:cNvSpPr>
                <a:spLocks noEditPoints="1"/>
              </p:cNvSpPr>
              <p:nvPr/>
            </p:nvSpPr>
            <p:spPr bwMode="auto">
              <a:xfrm>
                <a:off x="8461376" y="8466137"/>
                <a:ext cx="1055689" cy="776288"/>
              </a:xfrm>
              <a:custGeom>
                <a:avLst/>
                <a:gdLst>
                  <a:gd name="T0" fmla="*/ 229 w 281"/>
                  <a:gd name="T1" fmla="*/ 0 h 207"/>
                  <a:gd name="T2" fmla="*/ 51 w 281"/>
                  <a:gd name="T3" fmla="*/ 0 h 207"/>
                  <a:gd name="T4" fmla="*/ 40 w 281"/>
                  <a:gd name="T5" fmla="*/ 9 h 207"/>
                  <a:gd name="T6" fmla="*/ 0 w 281"/>
                  <a:gd name="T7" fmla="*/ 147 h 207"/>
                  <a:gd name="T8" fmla="*/ 2 w 281"/>
                  <a:gd name="T9" fmla="*/ 157 h 207"/>
                  <a:gd name="T10" fmla="*/ 12 w 281"/>
                  <a:gd name="T11" fmla="*/ 161 h 207"/>
                  <a:gd name="T12" fmla="*/ 45 w 281"/>
                  <a:gd name="T13" fmla="*/ 161 h 207"/>
                  <a:gd name="T14" fmla="*/ 58 w 281"/>
                  <a:gd name="T15" fmla="*/ 161 h 207"/>
                  <a:gd name="T16" fmla="*/ 64 w 281"/>
                  <a:gd name="T17" fmla="*/ 161 h 207"/>
                  <a:gd name="T18" fmla="*/ 81 w 281"/>
                  <a:gd name="T19" fmla="*/ 195 h 207"/>
                  <a:gd name="T20" fmla="*/ 101 w 281"/>
                  <a:gd name="T21" fmla="*/ 207 h 207"/>
                  <a:gd name="T22" fmla="*/ 179 w 281"/>
                  <a:gd name="T23" fmla="*/ 207 h 207"/>
                  <a:gd name="T24" fmla="*/ 200 w 281"/>
                  <a:gd name="T25" fmla="*/ 195 h 207"/>
                  <a:gd name="T26" fmla="*/ 217 w 281"/>
                  <a:gd name="T27" fmla="*/ 161 h 207"/>
                  <a:gd name="T28" fmla="*/ 223 w 281"/>
                  <a:gd name="T29" fmla="*/ 161 h 207"/>
                  <a:gd name="T30" fmla="*/ 236 w 281"/>
                  <a:gd name="T31" fmla="*/ 161 h 207"/>
                  <a:gd name="T32" fmla="*/ 269 w 281"/>
                  <a:gd name="T33" fmla="*/ 161 h 207"/>
                  <a:gd name="T34" fmla="*/ 278 w 281"/>
                  <a:gd name="T35" fmla="*/ 157 h 207"/>
                  <a:gd name="T36" fmla="*/ 280 w 281"/>
                  <a:gd name="T37" fmla="*/ 147 h 207"/>
                  <a:gd name="T38" fmla="*/ 241 w 281"/>
                  <a:gd name="T39" fmla="*/ 9 h 207"/>
                  <a:gd name="T40" fmla="*/ 229 w 281"/>
                  <a:gd name="T41" fmla="*/ 0 h 207"/>
                  <a:gd name="T42" fmla="*/ 236 w 281"/>
                  <a:gd name="T43" fmla="*/ 138 h 207"/>
                  <a:gd name="T44" fmla="*/ 217 w 281"/>
                  <a:gd name="T45" fmla="*/ 138 h 207"/>
                  <a:gd name="T46" fmla="*/ 196 w 281"/>
                  <a:gd name="T47" fmla="*/ 151 h 207"/>
                  <a:gd name="T48" fmla="*/ 179 w 281"/>
                  <a:gd name="T49" fmla="*/ 184 h 207"/>
                  <a:gd name="T50" fmla="*/ 101 w 281"/>
                  <a:gd name="T51" fmla="*/ 184 h 207"/>
                  <a:gd name="T52" fmla="*/ 85 w 281"/>
                  <a:gd name="T53" fmla="*/ 151 h 207"/>
                  <a:gd name="T54" fmla="*/ 64 w 281"/>
                  <a:gd name="T55" fmla="*/ 138 h 207"/>
                  <a:gd name="T56" fmla="*/ 45 w 281"/>
                  <a:gd name="T57" fmla="*/ 138 h 207"/>
                  <a:gd name="T58" fmla="*/ 18 w 281"/>
                  <a:gd name="T59" fmla="*/ 138 h 207"/>
                  <a:gd name="T60" fmla="*/ 51 w 281"/>
                  <a:gd name="T61" fmla="*/ 12 h 207"/>
                  <a:gd name="T62" fmla="*/ 229 w 281"/>
                  <a:gd name="T63" fmla="*/ 12 h 207"/>
                  <a:gd name="T64" fmla="*/ 263 w 281"/>
                  <a:gd name="T65" fmla="*/ 138 h 207"/>
                  <a:gd name="T66" fmla="*/ 236 w 281"/>
                  <a:gd name="T67" fmla="*/ 138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81" h="207">
                    <a:moveTo>
                      <a:pt x="229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46" y="0"/>
                      <a:pt x="41" y="4"/>
                      <a:pt x="40" y="9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0" y="150"/>
                      <a:pt x="0" y="154"/>
                      <a:pt x="2" y="157"/>
                    </a:cubicBezTo>
                    <a:cubicBezTo>
                      <a:pt x="5" y="160"/>
                      <a:pt x="8" y="161"/>
                      <a:pt x="12" y="161"/>
                    </a:cubicBezTo>
                    <a:cubicBezTo>
                      <a:pt x="45" y="161"/>
                      <a:pt x="45" y="161"/>
                      <a:pt x="45" y="161"/>
                    </a:cubicBezTo>
                    <a:cubicBezTo>
                      <a:pt x="58" y="161"/>
                      <a:pt x="58" y="161"/>
                      <a:pt x="58" y="161"/>
                    </a:cubicBezTo>
                    <a:cubicBezTo>
                      <a:pt x="64" y="161"/>
                      <a:pt x="64" y="161"/>
                      <a:pt x="64" y="161"/>
                    </a:cubicBezTo>
                    <a:cubicBezTo>
                      <a:pt x="81" y="195"/>
                      <a:pt x="81" y="195"/>
                      <a:pt x="81" y="195"/>
                    </a:cubicBezTo>
                    <a:cubicBezTo>
                      <a:pt x="85" y="203"/>
                      <a:pt x="93" y="207"/>
                      <a:pt x="101" y="207"/>
                    </a:cubicBezTo>
                    <a:cubicBezTo>
                      <a:pt x="179" y="207"/>
                      <a:pt x="179" y="207"/>
                      <a:pt x="179" y="207"/>
                    </a:cubicBezTo>
                    <a:cubicBezTo>
                      <a:pt x="188" y="207"/>
                      <a:pt x="196" y="203"/>
                      <a:pt x="200" y="195"/>
                    </a:cubicBezTo>
                    <a:cubicBezTo>
                      <a:pt x="217" y="161"/>
                      <a:pt x="217" y="161"/>
                      <a:pt x="217" y="161"/>
                    </a:cubicBezTo>
                    <a:cubicBezTo>
                      <a:pt x="223" y="161"/>
                      <a:pt x="223" y="161"/>
                      <a:pt x="223" y="161"/>
                    </a:cubicBezTo>
                    <a:cubicBezTo>
                      <a:pt x="236" y="161"/>
                      <a:pt x="236" y="161"/>
                      <a:pt x="236" y="161"/>
                    </a:cubicBezTo>
                    <a:cubicBezTo>
                      <a:pt x="269" y="161"/>
                      <a:pt x="269" y="161"/>
                      <a:pt x="269" y="161"/>
                    </a:cubicBezTo>
                    <a:cubicBezTo>
                      <a:pt x="273" y="161"/>
                      <a:pt x="276" y="160"/>
                      <a:pt x="278" y="157"/>
                    </a:cubicBezTo>
                    <a:cubicBezTo>
                      <a:pt x="280" y="154"/>
                      <a:pt x="281" y="150"/>
                      <a:pt x="280" y="147"/>
                    </a:cubicBezTo>
                    <a:cubicBezTo>
                      <a:pt x="241" y="9"/>
                      <a:pt x="241" y="9"/>
                      <a:pt x="241" y="9"/>
                    </a:cubicBezTo>
                    <a:cubicBezTo>
                      <a:pt x="239" y="4"/>
                      <a:pt x="235" y="0"/>
                      <a:pt x="229" y="0"/>
                    </a:cubicBezTo>
                    <a:close/>
                    <a:moveTo>
                      <a:pt x="236" y="138"/>
                    </a:moveTo>
                    <a:cubicBezTo>
                      <a:pt x="217" y="138"/>
                      <a:pt x="217" y="138"/>
                      <a:pt x="217" y="138"/>
                    </a:cubicBezTo>
                    <a:cubicBezTo>
                      <a:pt x="208" y="138"/>
                      <a:pt x="200" y="143"/>
                      <a:pt x="196" y="151"/>
                    </a:cubicBezTo>
                    <a:cubicBezTo>
                      <a:pt x="179" y="184"/>
                      <a:pt x="179" y="184"/>
                      <a:pt x="179" y="184"/>
                    </a:cubicBezTo>
                    <a:cubicBezTo>
                      <a:pt x="101" y="184"/>
                      <a:pt x="101" y="184"/>
                      <a:pt x="101" y="184"/>
                    </a:cubicBezTo>
                    <a:cubicBezTo>
                      <a:pt x="85" y="151"/>
                      <a:pt x="85" y="151"/>
                      <a:pt x="85" y="151"/>
                    </a:cubicBezTo>
                    <a:cubicBezTo>
                      <a:pt x="81" y="143"/>
                      <a:pt x="73" y="138"/>
                      <a:pt x="64" y="138"/>
                    </a:cubicBezTo>
                    <a:cubicBezTo>
                      <a:pt x="45" y="138"/>
                      <a:pt x="45" y="138"/>
                      <a:pt x="45" y="138"/>
                    </a:cubicBezTo>
                    <a:cubicBezTo>
                      <a:pt x="18" y="138"/>
                      <a:pt x="18" y="138"/>
                      <a:pt x="18" y="138"/>
                    </a:cubicBezTo>
                    <a:cubicBezTo>
                      <a:pt x="51" y="12"/>
                      <a:pt x="51" y="12"/>
                      <a:pt x="51" y="12"/>
                    </a:cubicBezTo>
                    <a:cubicBezTo>
                      <a:pt x="229" y="12"/>
                      <a:pt x="229" y="12"/>
                      <a:pt x="229" y="12"/>
                    </a:cubicBezTo>
                    <a:cubicBezTo>
                      <a:pt x="263" y="138"/>
                      <a:pt x="263" y="138"/>
                      <a:pt x="263" y="138"/>
                    </a:cubicBezTo>
                    <a:lnTo>
                      <a:pt x="236" y="1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mv="urn:schemas-microsoft-com:mac:vml" xmlns:mc="http://schemas.openxmlformats.org/markup-compatibility/2006"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d-ID"/>
              </a:p>
            </p:txBody>
          </p:sp>
        </p:grpSp>
        <p:sp>
          <p:nvSpPr>
            <p:cNvPr id="7" name="Oval 6"/>
            <p:cNvSpPr/>
            <p:nvPr/>
          </p:nvSpPr>
          <p:spPr>
            <a:xfrm>
              <a:off x="1041400" y="2387600"/>
              <a:ext cx="901700" cy="90170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57300" y="2425700"/>
              <a:ext cx="5715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440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019301" y="2590800"/>
              <a:ext cx="39116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rtl="0"/>
              <a:r>
                <a:rPr lang="es-us" sz="1400" dirty="0">
                  <a:solidFill>
                    <a:srgbClr val="595959"/>
                  </a:solidFill>
                </a:rPr>
                <a:t>Reconocer e identificar los diferentes componentes de los andamios de marco, y explicar cómo seleccionar e inspeccionar el equipo del mismo</a:t>
              </a:r>
              <a:r>
                <a:rPr lang="es-us" sz="1400" dirty="0">
                  <a:solidFill>
                    <a:schemeClr val="bg1">
                      <a:lumMod val="65000"/>
                    </a:schemeClr>
                  </a:solidFill>
                </a:rPr>
                <a:t>.</a:t>
              </a:r>
            </a:p>
          </p:txBody>
        </p:sp>
      </p:grpSp>
      <p:grpSp>
        <p:nvGrpSpPr>
          <p:cNvPr id="12" name="Group 44"/>
          <p:cNvGrpSpPr/>
          <p:nvPr/>
        </p:nvGrpSpPr>
        <p:grpSpPr>
          <a:xfrm>
            <a:off x="1016000" y="3350290"/>
            <a:ext cx="5016500" cy="1633518"/>
            <a:chOff x="1016000" y="3587348"/>
            <a:chExt cx="5016500" cy="1633518"/>
          </a:xfrm>
        </p:grpSpPr>
        <p:sp>
          <p:nvSpPr>
            <p:cNvPr id="13" name="Oval 12"/>
            <p:cNvSpPr/>
            <p:nvPr/>
          </p:nvSpPr>
          <p:spPr>
            <a:xfrm>
              <a:off x="1016000" y="3732397"/>
              <a:ext cx="926812" cy="9238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05004" y="3587348"/>
              <a:ext cx="35381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/>
              <a:r>
                <a:rPr lang="es-us" sz="200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ANDAMIOS DE MARCO DE </a:t>
              </a:r>
              <a:br>
                <a:rPr lang="es-us" sz="200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</a:br>
              <a:r>
                <a:rPr lang="es-us" sz="200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CONSTRUCCIÓN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005004" y="4266759"/>
              <a:ext cx="4027496" cy="95410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just" rtl="0"/>
              <a:r>
                <a:rPr lang="es-us" sz="1400" dirty="0">
                  <a:solidFill>
                    <a:srgbClr val="595959"/>
                  </a:solidFill>
                </a:rPr>
                <a:t>Describir cómo construir un andamio de marco básico y agregar elevaciones adicionales. Explicar cuándo, con qué frecuencia y cómo inspeccionar un andamio de marco completo.</a:t>
              </a:r>
              <a:endParaRPr lang="id-ID" sz="1400" dirty="0">
                <a:solidFill>
                  <a:srgbClr val="595959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244600" y="3784600"/>
              <a:ext cx="5715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440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7" name="Group 45"/>
          <p:cNvGrpSpPr/>
          <p:nvPr/>
        </p:nvGrpSpPr>
        <p:grpSpPr>
          <a:xfrm>
            <a:off x="1018985" y="5272552"/>
            <a:ext cx="5619769" cy="1639880"/>
            <a:chOff x="1018985" y="4912070"/>
            <a:chExt cx="5619769" cy="1639880"/>
          </a:xfrm>
        </p:grpSpPr>
        <p:sp>
          <p:nvSpPr>
            <p:cNvPr id="18" name="Oval 17"/>
            <p:cNvSpPr/>
            <p:nvPr/>
          </p:nvSpPr>
          <p:spPr>
            <a:xfrm>
              <a:off x="1018985" y="5038738"/>
              <a:ext cx="923827" cy="92382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05004" y="4912070"/>
              <a:ext cx="46337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/>
              <a:r>
                <a:rPr lang="es-us" sz="200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ANDAMIOS RODANTES DE MARCO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005004" y="5212619"/>
              <a:ext cx="4027496" cy="95410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just" rtl="0"/>
              <a:r>
                <a:rPr lang="es-us" sz="1400" dirty="0">
                  <a:solidFill>
                    <a:srgbClr val="595959"/>
                  </a:solidFill>
                </a:rPr>
                <a:t>Identificar los componentes de un andamio rodante de marco básico y describir cómo construir uno.  Explicar cómo preparar una lista de equipos.</a:t>
              </a:r>
              <a:endParaRPr lang="id-ID" sz="1400" dirty="0">
                <a:solidFill>
                  <a:srgbClr val="595959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244601" y="5105400"/>
              <a:ext cx="46989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440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2" name="Group 46"/>
          <p:cNvGrpSpPr/>
          <p:nvPr/>
        </p:nvGrpSpPr>
        <p:grpSpPr>
          <a:xfrm>
            <a:off x="6545598" y="1949510"/>
            <a:ext cx="5183340" cy="1617939"/>
            <a:chOff x="6545598" y="2292411"/>
            <a:chExt cx="5183340" cy="1617939"/>
          </a:xfrm>
        </p:grpSpPr>
        <p:sp>
          <p:nvSpPr>
            <p:cNvPr id="23" name="Oval 22"/>
            <p:cNvSpPr/>
            <p:nvPr/>
          </p:nvSpPr>
          <p:spPr>
            <a:xfrm>
              <a:off x="6545598" y="2424760"/>
              <a:ext cx="923827" cy="92382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553414" y="2292411"/>
              <a:ext cx="33538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/>
              <a:r>
                <a:rPr lang="es-us" sz="200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ANDAMIOS DE MÚLTIPLES </a:t>
              </a:r>
              <a:br>
                <a:rPr lang="es-us" sz="200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</a:br>
              <a:r>
                <a:rPr lang="es-us" sz="200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SECCIONES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553414" y="2915162"/>
              <a:ext cx="4175524" cy="95410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just" rtl="0"/>
              <a:r>
                <a:rPr lang="es-us" sz="1400" dirty="0">
                  <a:solidFill>
                    <a:srgbClr val="595959"/>
                  </a:solidFill>
                </a:rPr>
                <a:t>Dibujar el diseño de un andamio. Describir cómo construir andamios de área y andamios de tendido continuo agregando secciones adicionales a lo largo y a lo ancho.</a:t>
              </a:r>
              <a:endParaRPr lang="id-ID" sz="1400" dirty="0">
                <a:solidFill>
                  <a:srgbClr val="595959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718300" y="2463800"/>
              <a:ext cx="4699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440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7" name="Group 47"/>
          <p:cNvGrpSpPr/>
          <p:nvPr/>
        </p:nvGrpSpPr>
        <p:grpSpPr>
          <a:xfrm>
            <a:off x="6567395" y="3513788"/>
            <a:ext cx="5138659" cy="2053535"/>
            <a:chOff x="6567395" y="3600048"/>
            <a:chExt cx="5138659" cy="2053535"/>
          </a:xfrm>
        </p:grpSpPr>
        <p:sp>
          <p:nvSpPr>
            <p:cNvPr id="28" name="Oval 27"/>
            <p:cNvSpPr/>
            <p:nvPr/>
          </p:nvSpPr>
          <p:spPr>
            <a:xfrm>
              <a:off x="6567395" y="3732397"/>
              <a:ext cx="923827" cy="92382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553414" y="3600048"/>
              <a:ext cx="35686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/>
              <a:r>
                <a:rPr lang="es-us" sz="200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ANDAMIOS DE ELEVACIÓN </a:t>
              </a:r>
              <a:br>
                <a:rPr lang="es-us" sz="200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</a:br>
              <a:r>
                <a:rPr lang="es-us" sz="200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Y MÚLTIPLES SECCIONES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553414" y="4268588"/>
              <a:ext cx="4152640" cy="138499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just" rtl="0"/>
              <a:r>
                <a:rPr lang="es-us" sz="1400" dirty="0">
                  <a:solidFill>
                    <a:srgbClr val="595959"/>
                  </a:solidFill>
                </a:rPr>
                <a:t>Describir cómo construir andamios más altos, que requieren sujeciones. Identificar las consideraciones importantes cuando se construyen andamios cerrados y desarrollar bocetos más detallados.</a:t>
              </a:r>
            </a:p>
            <a:p>
              <a:pPr algn="just" rtl="0"/>
              <a:endParaRPr lang="id-ID" sz="1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81800" y="3797300"/>
              <a:ext cx="4699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440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32" name="Group 50"/>
          <p:cNvGrpSpPr/>
          <p:nvPr/>
        </p:nvGrpSpPr>
        <p:grpSpPr>
          <a:xfrm>
            <a:off x="6567395" y="5345037"/>
            <a:ext cx="4968133" cy="1487812"/>
            <a:chOff x="6567395" y="5038738"/>
            <a:chExt cx="4968133" cy="1487812"/>
          </a:xfrm>
        </p:grpSpPr>
        <p:sp>
          <p:nvSpPr>
            <p:cNvPr id="33" name="Oval 32"/>
            <p:cNvSpPr/>
            <p:nvPr/>
          </p:nvSpPr>
          <p:spPr>
            <a:xfrm>
              <a:off x="6567395" y="5038738"/>
              <a:ext cx="923827" cy="923827"/>
            </a:xfrm>
            <a:prstGeom prst="ellipse">
              <a:avLst/>
            </a:prstGeom>
            <a:solidFill>
              <a:srgbClr val="84A1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591514" y="5039070"/>
              <a:ext cx="33780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/>
              <a:r>
                <a:rPr lang="es-us" sz="2000" cap="all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Desmontar y almacenar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578814" y="5352319"/>
              <a:ext cx="3956714" cy="73866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just" rtl="0"/>
              <a:r>
                <a:rPr lang="es-us" sz="1400" dirty="0">
                  <a:solidFill>
                    <a:srgbClr val="595959"/>
                  </a:solidFill>
                </a:rPr>
                <a:t>Prepararse para desarmar los andamios de forma segura. Almacenar el equipo de andamiaje de manera adecuada para evitar daños.</a:t>
              </a:r>
              <a:endParaRPr lang="id-ID" sz="1400" dirty="0">
                <a:solidFill>
                  <a:srgbClr val="595959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781800" y="5080000"/>
              <a:ext cx="4699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4400">
                  <a:solidFill>
                    <a:schemeClr val="bg1"/>
                  </a:solidFill>
                </a:rPr>
                <a:t>6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900" y="1017964"/>
            <a:ext cx="4393645" cy="30885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84600" y="350559"/>
            <a:ext cx="8407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>
                <a:solidFill>
                  <a:schemeClr val="tx2"/>
                </a:solidFill>
                <a:latin typeface="+mj-lt"/>
              </a:rPr>
              <a:t>RUEDAS GIRATORIAS</a:t>
            </a:r>
            <a:endParaRPr lang="en-US" sz="4400" cap="all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33561" y="3924300"/>
            <a:ext cx="3884532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02199" y="1333500"/>
            <a:ext cx="7010879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rtl="0">
              <a:spcAft>
                <a:spcPts val="18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Las ruedas giratorias se pueden insertar y fijar en la pata del andamio de marco o en un tornillo nivelador. Si se utiliza con un tornillo nivelador, la extensión máxima del mismo no puede ser superior a 12 pulgadas (305 mm) para que el andamio sea seguro.</a:t>
            </a:r>
          </a:p>
          <a:p>
            <a:pPr marL="180000" indent="-180000" rtl="0">
              <a:spcAft>
                <a:spcPts val="18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La rueda giratoria está equipada con un freno de doble acción que impide que ruede y oscile.</a:t>
            </a:r>
          </a:p>
          <a:p>
            <a:pPr marL="180000" indent="-180000" rtl="0">
              <a:spcAft>
                <a:spcPts val="18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Al menos dos de las ruedas giratorias del andamio rodante deben ser orientables. </a:t>
            </a:r>
          </a:p>
          <a:p>
            <a:pPr marL="180000" indent="-180000" rtl="0">
              <a:spcAft>
                <a:spcPts val="18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Es importante no exceder la capacidad de carga clasificada de las ruedas giratorias.</a:t>
            </a:r>
          </a:p>
          <a:p>
            <a:pPr marL="180000" indent="-180000" rtl="0"/>
            <a:endParaRPr lang="en-US" sz="2200" dirty="0">
              <a:solidFill>
                <a:srgbClr val="7F7F7F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olling Tower Scaffold wladd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8000" y="889000"/>
            <a:ext cx="5219700" cy="5219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flipH="1">
            <a:off x="4102100" y="1435100"/>
            <a:ext cx="77215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2400">
                <a:solidFill>
                  <a:srgbClr val="595959"/>
                </a:solidFill>
              </a:rPr>
              <a:t>Un refuerzo horizontal diagonal (refuerzo de base) se fija diagonalmente a través de la torre desde la pata de una estructura por medio de la pata opuesta en la estructura adyacente. </a:t>
            </a:r>
          </a:p>
          <a:p>
            <a:pPr rtl="0"/>
            <a:endParaRPr lang="en-US" sz="2400" dirty="0">
              <a:solidFill>
                <a:srgbClr val="595959"/>
              </a:solidFill>
            </a:endParaRPr>
          </a:p>
          <a:p>
            <a:pPr rtl="0"/>
            <a:r>
              <a:rPr lang="es-us" sz="2400">
                <a:solidFill>
                  <a:srgbClr val="595959"/>
                </a:solidFill>
              </a:rPr>
              <a:t>Proporciona rigidez a la torre, mantiene la torre recta mientras se mueve y evita que la torre se "pliegue" y se derrumbe. </a:t>
            </a:r>
          </a:p>
          <a:p>
            <a:pPr rtl="0"/>
            <a:endParaRPr lang="en-US" sz="2400" dirty="0">
              <a:solidFill>
                <a:srgbClr val="595959"/>
              </a:solidFill>
            </a:endParaRPr>
          </a:p>
          <a:p>
            <a:pPr rtl="0"/>
            <a:r>
              <a:rPr lang="es-us" sz="2400">
                <a:solidFill>
                  <a:srgbClr val="595959"/>
                </a:solidFill>
              </a:rPr>
              <a:t>El primer refuerzo horizontal diagonal se fija en la parte inferior de la torre, lo más cerca posible de las ruedas giratorias.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44600" y="350559"/>
            <a:ext cx="1023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>
                <a:solidFill>
                  <a:srgbClr val="44546A"/>
                </a:solidFill>
                <a:latin typeface="+mj-lt"/>
              </a:rPr>
              <a:t>REFUERZO HORIZONTAL DIAGONAL</a:t>
            </a:r>
            <a:endParaRPr lang="en-US" sz="4400" cap="all" dirty="0">
              <a:solidFill>
                <a:srgbClr val="44546A"/>
              </a:solidFill>
              <a:latin typeface="+mj-lt"/>
            </a:endParaRPr>
          </a:p>
        </p:txBody>
      </p:sp>
      <p:pic>
        <p:nvPicPr>
          <p:cNvPr id="4" name="Picture 3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4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5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5" name="Straight Connector 4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066800" y="5283200"/>
            <a:ext cx="2150400" cy="114300"/>
          </a:xfrm>
          <a:prstGeom prst="straightConnector1">
            <a:avLst/>
          </a:prstGeom>
          <a:ln w="28575" cap="flat" cmpd="sng" algn="ctr">
            <a:solidFill>
              <a:srgbClr val="FF6600"/>
            </a:solidFill>
            <a:prstDash val="solid"/>
            <a:miter lim="800000"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600817" y="1511300"/>
            <a:ext cx="9016383" cy="23812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44600" y="350559"/>
            <a:ext cx="1023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>
                <a:solidFill>
                  <a:srgbClr val="44546A"/>
                </a:solidFill>
                <a:latin typeface="+mj-lt"/>
              </a:rPr>
              <a:t>Tipos de marcos</a:t>
            </a:r>
            <a:endParaRPr lang="en-US" sz="4400" cap="all" dirty="0">
              <a:solidFill>
                <a:srgbClr val="44546A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7970" y="4025900"/>
            <a:ext cx="32828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2000" dirty="0">
                <a:solidFill>
                  <a:srgbClr val="767171"/>
                </a:solidFill>
              </a:rPr>
              <a:t>MARCOS FINALES </a:t>
            </a:r>
          </a:p>
          <a:p>
            <a:pPr algn="ctr" rtl="0"/>
            <a:r>
              <a:rPr lang="es-us" sz="2000" dirty="0">
                <a:solidFill>
                  <a:srgbClr val="767171"/>
                </a:solidFill>
              </a:rPr>
              <a:t>(también denominados </a:t>
            </a:r>
            <a:r>
              <a:rPr lang="es-us" sz="2000" b="1" i="1" dirty="0">
                <a:solidFill>
                  <a:srgbClr val="767171"/>
                </a:solidFill>
              </a:rPr>
              <a:t>marcos de albañilería</a:t>
            </a:r>
            <a:r>
              <a:rPr lang="es-us" sz="2000" dirty="0">
                <a:solidFill>
                  <a:srgbClr val="767171"/>
                </a:solidFill>
              </a:rPr>
              <a:t> o </a:t>
            </a:r>
            <a:r>
              <a:rPr lang="es-us" sz="2000" b="1" i="1" dirty="0">
                <a:solidFill>
                  <a:srgbClr val="767171"/>
                </a:solidFill>
              </a:rPr>
              <a:t>marcos de caja</a:t>
            </a:r>
            <a:r>
              <a:rPr lang="es-us" sz="2000" dirty="0">
                <a:solidFill>
                  <a:srgbClr val="767171"/>
                </a:solidFill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60800" y="4076700"/>
            <a:ext cx="2247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2000" dirty="0">
                <a:solidFill>
                  <a:srgbClr val="767171"/>
                </a:solidFill>
              </a:rPr>
              <a:t>MARCOS DE PASO (también denominado </a:t>
            </a:r>
            <a:r>
              <a:rPr lang="es-us" sz="2000" b="1" i="1" dirty="0">
                <a:solidFill>
                  <a:srgbClr val="767171"/>
                </a:solidFill>
              </a:rPr>
              <a:t>marcos de arco</a:t>
            </a:r>
            <a:r>
              <a:rPr lang="es-us" sz="2000" dirty="0">
                <a:solidFill>
                  <a:srgbClr val="767171"/>
                </a:solidFill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09344" y="4165600"/>
            <a:ext cx="27103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2000" dirty="0">
                <a:solidFill>
                  <a:srgbClr val="767171"/>
                </a:solidFill>
              </a:rPr>
              <a:t>MEDIO MARCO</a:t>
            </a:r>
          </a:p>
          <a:p>
            <a:pPr algn="ctr" rtl="0"/>
            <a:r>
              <a:rPr lang="es-us" sz="2000" dirty="0">
                <a:solidFill>
                  <a:srgbClr val="767171"/>
                </a:solidFill>
              </a:rPr>
              <a:t>(también denominados </a:t>
            </a:r>
            <a:r>
              <a:rPr lang="es-us" sz="2000" b="1" i="1" dirty="0">
                <a:solidFill>
                  <a:srgbClr val="767171"/>
                </a:solidFill>
              </a:rPr>
              <a:t>marcos de banco</a:t>
            </a:r>
            <a:r>
              <a:rPr lang="es-us" sz="2000" dirty="0">
                <a:solidFill>
                  <a:srgbClr val="767171"/>
                </a:solidFill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99499" y="4178300"/>
            <a:ext cx="2704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2000" dirty="0">
                <a:solidFill>
                  <a:srgbClr val="767171"/>
                </a:solidFill>
              </a:rPr>
              <a:t>ESTRECHO - MARCO</a:t>
            </a:r>
          </a:p>
        </p:txBody>
      </p:sp>
      <p:pic>
        <p:nvPicPr>
          <p:cNvPr id="10" name="Picture 9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5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6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1" name="Straight Connector 10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609600" y="736599"/>
            <a:ext cx="4578350" cy="52624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3245" y="350559"/>
            <a:ext cx="10747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 dirty="0"/>
              <a:t>ESTABILIZADORES (O BASE AMPLIADA)</a:t>
            </a:r>
            <a:endParaRPr lang="en-US" sz="4400" dirty="0">
              <a:solidFill>
                <a:srgbClr val="44546A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3245" y="4533900"/>
            <a:ext cx="1730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1600" dirty="0">
                <a:solidFill>
                  <a:srgbClr val="767171"/>
                </a:solidFill>
              </a:rPr>
              <a:t>ESTABILIZADOR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07000" y="1409700"/>
            <a:ext cx="680097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rtl="0">
              <a:spcAft>
                <a:spcPts val="18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Los estabilizadores son componentes que se sujetan al marco ampliando la base y permitiendo que la torre se construya más alta.</a:t>
            </a:r>
          </a:p>
          <a:p>
            <a:pPr marL="180000" indent="-180000" rtl="0">
              <a:spcAft>
                <a:spcPts val="18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Los estabilizadores proporcionan estabilidad al aumentar la dimensión de la base de un andamio, siempre que se supere una relación de ancho de base-altura de 4:1 o 3:1 (según la jurisdicción). </a:t>
            </a:r>
          </a:p>
          <a:p>
            <a:pPr marL="180000" indent="-180000" rtl="0">
              <a:spcAft>
                <a:spcPts val="18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Los estabilizadores se utilizan comúnmente en los andamios rodantes, pero también se utilizan en las torres estacionarias.</a:t>
            </a:r>
          </a:p>
        </p:txBody>
      </p:sp>
      <p:pic>
        <p:nvPicPr>
          <p:cNvPr id="6" name="Picture 5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5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6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7" name="Straight Connector 6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150" y="460214"/>
            <a:ext cx="3616248" cy="7242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3950" y="1305575"/>
            <a:ext cx="4787900" cy="4145249"/>
          </a:xfrm>
          <a:prstGeom prst="rect">
            <a:avLst/>
          </a:prstGeom>
        </p:spPr>
      </p:pic>
      <p:pic>
        <p:nvPicPr>
          <p:cNvPr id="6" name="Picture 5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5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6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7" name="Straight Connector 6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457200" y="1517650"/>
            <a:ext cx="5588000" cy="359410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57200" y="457200"/>
            <a:ext cx="1270000" cy="1231900"/>
          </a:xfrm>
          <a:prstGeom prst="roundRect">
            <a:avLst/>
          </a:prstGeom>
          <a:solidFill>
            <a:srgbClr val="2A767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07418" y="766864"/>
            <a:ext cx="617837" cy="618015"/>
            <a:chOff x="0" y="4763"/>
            <a:chExt cx="5500688" cy="5502275"/>
          </a:xfrm>
          <a:solidFill>
            <a:schemeClr val="bg1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auto">
            <a:xfrm>
              <a:off x="0" y="4763"/>
              <a:ext cx="5500688" cy="5502275"/>
            </a:xfrm>
            <a:custGeom>
              <a:avLst/>
              <a:gdLst>
                <a:gd name="T0" fmla="*/ 1007 w 1464"/>
                <a:gd name="T1" fmla="*/ 0 h 1464"/>
                <a:gd name="T2" fmla="*/ 549 w 1464"/>
                <a:gd name="T3" fmla="*/ 458 h 1464"/>
                <a:gd name="T4" fmla="*/ 582 w 1464"/>
                <a:gd name="T5" fmla="*/ 624 h 1464"/>
                <a:gd name="T6" fmla="*/ 26 w 1464"/>
                <a:gd name="T7" fmla="*/ 1179 h 1464"/>
                <a:gd name="T8" fmla="*/ 0 w 1464"/>
                <a:gd name="T9" fmla="*/ 1235 h 1464"/>
                <a:gd name="T10" fmla="*/ 0 w 1464"/>
                <a:gd name="T11" fmla="*/ 1373 h 1464"/>
                <a:gd name="T12" fmla="*/ 91 w 1464"/>
                <a:gd name="T13" fmla="*/ 1464 h 1464"/>
                <a:gd name="T14" fmla="*/ 229 w 1464"/>
                <a:gd name="T15" fmla="*/ 1464 h 1464"/>
                <a:gd name="T16" fmla="*/ 285 w 1464"/>
                <a:gd name="T17" fmla="*/ 1438 h 1464"/>
                <a:gd name="T18" fmla="*/ 350 w 1464"/>
                <a:gd name="T19" fmla="*/ 1373 h 1464"/>
                <a:gd name="T20" fmla="*/ 458 w 1464"/>
                <a:gd name="T21" fmla="*/ 1373 h 1464"/>
                <a:gd name="T22" fmla="*/ 549 w 1464"/>
                <a:gd name="T23" fmla="*/ 1281 h 1464"/>
                <a:gd name="T24" fmla="*/ 549 w 1464"/>
                <a:gd name="T25" fmla="*/ 1190 h 1464"/>
                <a:gd name="T26" fmla="*/ 641 w 1464"/>
                <a:gd name="T27" fmla="*/ 1190 h 1464"/>
                <a:gd name="T28" fmla="*/ 732 w 1464"/>
                <a:gd name="T29" fmla="*/ 1098 h 1464"/>
                <a:gd name="T30" fmla="*/ 732 w 1464"/>
                <a:gd name="T31" fmla="*/ 991 h 1464"/>
                <a:gd name="T32" fmla="*/ 841 w 1464"/>
                <a:gd name="T33" fmla="*/ 882 h 1464"/>
                <a:gd name="T34" fmla="*/ 1007 w 1464"/>
                <a:gd name="T35" fmla="*/ 915 h 1464"/>
                <a:gd name="T36" fmla="*/ 1464 w 1464"/>
                <a:gd name="T37" fmla="*/ 458 h 1464"/>
                <a:gd name="T38" fmla="*/ 1007 w 1464"/>
                <a:gd name="T39" fmla="*/ 0 h 1464"/>
                <a:gd name="T40" fmla="*/ 1007 w 1464"/>
                <a:gd name="T41" fmla="*/ 824 h 1464"/>
                <a:gd name="T42" fmla="*/ 822 w 1464"/>
                <a:gd name="T43" fmla="*/ 772 h 1464"/>
                <a:gd name="T44" fmla="*/ 806 w 1464"/>
                <a:gd name="T45" fmla="*/ 787 h 1464"/>
                <a:gd name="T46" fmla="*/ 755 w 1464"/>
                <a:gd name="T47" fmla="*/ 839 h 1464"/>
                <a:gd name="T48" fmla="*/ 667 w 1464"/>
                <a:gd name="T49" fmla="*/ 926 h 1464"/>
                <a:gd name="T50" fmla="*/ 641 w 1464"/>
                <a:gd name="T51" fmla="*/ 991 h 1464"/>
                <a:gd name="T52" fmla="*/ 641 w 1464"/>
                <a:gd name="T53" fmla="*/ 1098 h 1464"/>
                <a:gd name="T54" fmla="*/ 549 w 1464"/>
                <a:gd name="T55" fmla="*/ 1098 h 1464"/>
                <a:gd name="T56" fmla="*/ 458 w 1464"/>
                <a:gd name="T57" fmla="*/ 1190 h 1464"/>
                <a:gd name="T58" fmla="*/ 458 w 1464"/>
                <a:gd name="T59" fmla="*/ 1281 h 1464"/>
                <a:gd name="T60" fmla="*/ 350 w 1464"/>
                <a:gd name="T61" fmla="*/ 1281 h 1464"/>
                <a:gd name="T62" fmla="*/ 286 w 1464"/>
                <a:gd name="T63" fmla="*/ 1308 h 1464"/>
                <a:gd name="T64" fmla="*/ 221 w 1464"/>
                <a:gd name="T65" fmla="*/ 1373 h 1464"/>
                <a:gd name="T66" fmla="*/ 92 w 1464"/>
                <a:gd name="T67" fmla="*/ 1373 h 1464"/>
                <a:gd name="T68" fmla="*/ 92 w 1464"/>
                <a:gd name="T69" fmla="*/ 1242 h 1464"/>
                <a:gd name="T70" fmla="*/ 625 w 1464"/>
                <a:gd name="T71" fmla="*/ 709 h 1464"/>
                <a:gd name="T72" fmla="*/ 625 w 1464"/>
                <a:gd name="T73" fmla="*/ 710 h 1464"/>
                <a:gd name="T74" fmla="*/ 692 w 1464"/>
                <a:gd name="T75" fmla="*/ 642 h 1464"/>
                <a:gd name="T76" fmla="*/ 641 w 1464"/>
                <a:gd name="T77" fmla="*/ 458 h 1464"/>
                <a:gd name="T78" fmla="*/ 1007 w 1464"/>
                <a:gd name="T79" fmla="*/ 92 h 1464"/>
                <a:gd name="T80" fmla="*/ 1373 w 1464"/>
                <a:gd name="T81" fmla="*/ 458 h 1464"/>
                <a:gd name="T82" fmla="*/ 1007 w 1464"/>
                <a:gd name="T83" fmla="*/ 824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4" h="1464">
                  <a:moveTo>
                    <a:pt x="1007" y="0"/>
                  </a:moveTo>
                  <a:cubicBezTo>
                    <a:pt x="754" y="0"/>
                    <a:pt x="549" y="205"/>
                    <a:pt x="549" y="458"/>
                  </a:cubicBezTo>
                  <a:cubicBezTo>
                    <a:pt x="549" y="516"/>
                    <a:pt x="561" y="572"/>
                    <a:pt x="582" y="624"/>
                  </a:cubicBezTo>
                  <a:cubicBezTo>
                    <a:pt x="26" y="1179"/>
                    <a:pt x="26" y="1179"/>
                    <a:pt x="26" y="1179"/>
                  </a:cubicBezTo>
                  <a:cubicBezTo>
                    <a:pt x="10" y="1195"/>
                    <a:pt x="0" y="1211"/>
                    <a:pt x="0" y="1235"/>
                  </a:cubicBezTo>
                  <a:cubicBezTo>
                    <a:pt x="0" y="1373"/>
                    <a:pt x="0" y="1373"/>
                    <a:pt x="0" y="1373"/>
                  </a:cubicBezTo>
                  <a:cubicBezTo>
                    <a:pt x="0" y="1422"/>
                    <a:pt x="42" y="1464"/>
                    <a:pt x="91" y="1464"/>
                  </a:cubicBezTo>
                  <a:cubicBezTo>
                    <a:pt x="229" y="1464"/>
                    <a:pt x="229" y="1464"/>
                    <a:pt x="229" y="1464"/>
                  </a:cubicBezTo>
                  <a:cubicBezTo>
                    <a:pt x="253" y="1464"/>
                    <a:pt x="269" y="1454"/>
                    <a:pt x="285" y="1438"/>
                  </a:cubicBezTo>
                  <a:cubicBezTo>
                    <a:pt x="350" y="1373"/>
                    <a:pt x="350" y="1373"/>
                    <a:pt x="350" y="1373"/>
                  </a:cubicBezTo>
                  <a:cubicBezTo>
                    <a:pt x="458" y="1373"/>
                    <a:pt x="458" y="1373"/>
                    <a:pt x="458" y="1373"/>
                  </a:cubicBezTo>
                  <a:cubicBezTo>
                    <a:pt x="508" y="1373"/>
                    <a:pt x="549" y="1332"/>
                    <a:pt x="549" y="1281"/>
                  </a:cubicBezTo>
                  <a:cubicBezTo>
                    <a:pt x="549" y="1190"/>
                    <a:pt x="549" y="1190"/>
                    <a:pt x="549" y="1190"/>
                  </a:cubicBezTo>
                  <a:cubicBezTo>
                    <a:pt x="641" y="1190"/>
                    <a:pt x="641" y="1190"/>
                    <a:pt x="641" y="1190"/>
                  </a:cubicBezTo>
                  <a:cubicBezTo>
                    <a:pt x="691" y="1190"/>
                    <a:pt x="732" y="1149"/>
                    <a:pt x="732" y="1098"/>
                  </a:cubicBezTo>
                  <a:cubicBezTo>
                    <a:pt x="732" y="991"/>
                    <a:pt x="732" y="991"/>
                    <a:pt x="732" y="991"/>
                  </a:cubicBezTo>
                  <a:cubicBezTo>
                    <a:pt x="841" y="882"/>
                    <a:pt x="841" y="882"/>
                    <a:pt x="841" y="882"/>
                  </a:cubicBezTo>
                  <a:cubicBezTo>
                    <a:pt x="892" y="903"/>
                    <a:pt x="948" y="915"/>
                    <a:pt x="1007" y="915"/>
                  </a:cubicBezTo>
                  <a:cubicBezTo>
                    <a:pt x="1259" y="915"/>
                    <a:pt x="1464" y="710"/>
                    <a:pt x="1464" y="458"/>
                  </a:cubicBezTo>
                  <a:cubicBezTo>
                    <a:pt x="1464" y="205"/>
                    <a:pt x="1259" y="0"/>
                    <a:pt x="1007" y="0"/>
                  </a:cubicBezTo>
                  <a:close/>
                  <a:moveTo>
                    <a:pt x="1007" y="824"/>
                  </a:moveTo>
                  <a:cubicBezTo>
                    <a:pt x="939" y="824"/>
                    <a:pt x="876" y="804"/>
                    <a:pt x="822" y="772"/>
                  </a:cubicBezTo>
                  <a:cubicBezTo>
                    <a:pt x="806" y="787"/>
                    <a:pt x="806" y="787"/>
                    <a:pt x="806" y="787"/>
                  </a:cubicBezTo>
                  <a:cubicBezTo>
                    <a:pt x="755" y="839"/>
                    <a:pt x="755" y="839"/>
                    <a:pt x="755" y="839"/>
                  </a:cubicBezTo>
                  <a:cubicBezTo>
                    <a:pt x="667" y="926"/>
                    <a:pt x="667" y="926"/>
                    <a:pt x="667" y="926"/>
                  </a:cubicBezTo>
                  <a:cubicBezTo>
                    <a:pt x="650" y="943"/>
                    <a:pt x="641" y="967"/>
                    <a:pt x="641" y="991"/>
                  </a:cubicBezTo>
                  <a:cubicBezTo>
                    <a:pt x="641" y="1098"/>
                    <a:pt x="641" y="1098"/>
                    <a:pt x="641" y="1098"/>
                  </a:cubicBezTo>
                  <a:cubicBezTo>
                    <a:pt x="549" y="1098"/>
                    <a:pt x="549" y="1098"/>
                    <a:pt x="549" y="1098"/>
                  </a:cubicBezTo>
                  <a:cubicBezTo>
                    <a:pt x="499" y="1098"/>
                    <a:pt x="458" y="1139"/>
                    <a:pt x="458" y="1190"/>
                  </a:cubicBezTo>
                  <a:cubicBezTo>
                    <a:pt x="458" y="1281"/>
                    <a:pt x="458" y="1281"/>
                    <a:pt x="458" y="1281"/>
                  </a:cubicBezTo>
                  <a:cubicBezTo>
                    <a:pt x="350" y="1281"/>
                    <a:pt x="350" y="1281"/>
                    <a:pt x="350" y="1281"/>
                  </a:cubicBezTo>
                  <a:cubicBezTo>
                    <a:pt x="326" y="1281"/>
                    <a:pt x="303" y="1291"/>
                    <a:pt x="286" y="1308"/>
                  </a:cubicBezTo>
                  <a:cubicBezTo>
                    <a:pt x="221" y="1373"/>
                    <a:pt x="221" y="1373"/>
                    <a:pt x="221" y="1373"/>
                  </a:cubicBezTo>
                  <a:cubicBezTo>
                    <a:pt x="92" y="1373"/>
                    <a:pt x="92" y="1373"/>
                    <a:pt x="92" y="1373"/>
                  </a:cubicBezTo>
                  <a:cubicBezTo>
                    <a:pt x="92" y="1242"/>
                    <a:pt x="92" y="1242"/>
                    <a:pt x="92" y="1242"/>
                  </a:cubicBezTo>
                  <a:cubicBezTo>
                    <a:pt x="625" y="709"/>
                    <a:pt x="625" y="709"/>
                    <a:pt x="625" y="709"/>
                  </a:cubicBezTo>
                  <a:cubicBezTo>
                    <a:pt x="625" y="709"/>
                    <a:pt x="625" y="709"/>
                    <a:pt x="625" y="710"/>
                  </a:cubicBezTo>
                  <a:cubicBezTo>
                    <a:pt x="692" y="642"/>
                    <a:pt x="692" y="642"/>
                    <a:pt x="692" y="642"/>
                  </a:cubicBezTo>
                  <a:cubicBezTo>
                    <a:pt x="660" y="588"/>
                    <a:pt x="641" y="525"/>
                    <a:pt x="641" y="458"/>
                  </a:cubicBezTo>
                  <a:cubicBezTo>
                    <a:pt x="641" y="255"/>
                    <a:pt x="805" y="92"/>
                    <a:pt x="1007" y="92"/>
                  </a:cubicBezTo>
                  <a:cubicBezTo>
                    <a:pt x="1209" y="92"/>
                    <a:pt x="1373" y="255"/>
                    <a:pt x="1373" y="458"/>
                  </a:cubicBezTo>
                  <a:cubicBezTo>
                    <a:pt x="1373" y="660"/>
                    <a:pt x="1209" y="824"/>
                    <a:pt x="1007" y="8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mv="urn:schemas-microsoft-com:mac:vml" xmlns:mc="http://schemas.openxmlformats.org/markup-compatibility/2006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3436938" y="685801"/>
              <a:ext cx="1374775" cy="1390650"/>
            </a:xfrm>
            <a:custGeom>
              <a:avLst/>
              <a:gdLst>
                <a:gd name="T0" fmla="*/ 358 w 366"/>
                <a:gd name="T1" fmla="*/ 196 h 370"/>
                <a:gd name="T2" fmla="*/ 172 w 366"/>
                <a:gd name="T3" fmla="*/ 10 h 370"/>
                <a:gd name="T4" fmla="*/ 132 w 366"/>
                <a:gd name="T5" fmla="*/ 5 h 370"/>
                <a:gd name="T6" fmla="*/ 3 w 366"/>
                <a:gd name="T7" fmla="*/ 134 h 370"/>
                <a:gd name="T8" fmla="*/ 0 w 366"/>
                <a:gd name="T9" fmla="*/ 149 h 370"/>
                <a:gd name="T10" fmla="*/ 8 w 366"/>
                <a:gd name="T11" fmla="*/ 174 h 370"/>
                <a:gd name="T12" fmla="*/ 194 w 366"/>
                <a:gd name="T13" fmla="*/ 360 h 370"/>
                <a:gd name="T14" fmla="*/ 234 w 366"/>
                <a:gd name="T15" fmla="*/ 366 h 370"/>
                <a:gd name="T16" fmla="*/ 364 w 366"/>
                <a:gd name="T17" fmla="*/ 236 h 370"/>
                <a:gd name="T18" fmla="*/ 366 w 366"/>
                <a:gd name="T19" fmla="*/ 222 h 370"/>
                <a:gd name="T20" fmla="*/ 358 w 366"/>
                <a:gd name="T21" fmla="*/ 196 h 370"/>
                <a:gd name="T22" fmla="*/ 221 w 366"/>
                <a:gd name="T23" fmla="*/ 323 h 370"/>
                <a:gd name="T24" fmla="*/ 46 w 366"/>
                <a:gd name="T25" fmla="*/ 149 h 370"/>
                <a:gd name="T26" fmla="*/ 146 w 366"/>
                <a:gd name="T27" fmla="*/ 48 h 370"/>
                <a:gd name="T28" fmla="*/ 320 w 366"/>
                <a:gd name="T29" fmla="*/ 222 h 370"/>
                <a:gd name="T30" fmla="*/ 221 w 366"/>
                <a:gd name="T31" fmla="*/ 3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6" h="370">
                  <a:moveTo>
                    <a:pt x="358" y="196"/>
                  </a:moveTo>
                  <a:cubicBezTo>
                    <a:pt x="306" y="125"/>
                    <a:pt x="244" y="62"/>
                    <a:pt x="172" y="10"/>
                  </a:cubicBezTo>
                  <a:cubicBezTo>
                    <a:pt x="161" y="2"/>
                    <a:pt x="146" y="0"/>
                    <a:pt x="132" y="5"/>
                  </a:cubicBezTo>
                  <a:cubicBezTo>
                    <a:pt x="68" y="27"/>
                    <a:pt x="25" y="71"/>
                    <a:pt x="3" y="134"/>
                  </a:cubicBezTo>
                  <a:cubicBezTo>
                    <a:pt x="1" y="139"/>
                    <a:pt x="0" y="144"/>
                    <a:pt x="0" y="149"/>
                  </a:cubicBezTo>
                  <a:cubicBezTo>
                    <a:pt x="0" y="158"/>
                    <a:pt x="3" y="167"/>
                    <a:pt x="8" y="174"/>
                  </a:cubicBezTo>
                  <a:cubicBezTo>
                    <a:pt x="60" y="246"/>
                    <a:pt x="122" y="308"/>
                    <a:pt x="194" y="360"/>
                  </a:cubicBezTo>
                  <a:cubicBezTo>
                    <a:pt x="206" y="368"/>
                    <a:pt x="221" y="370"/>
                    <a:pt x="234" y="366"/>
                  </a:cubicBezTo>
                  <a:cubicBezTo>
                    <a:pt x="298" y="343"/>
                    <a:pt x="341" y="300"/>
                    <a:pt x="364" y="236"/>
                  </a:cubicBezTo>
                  <a:cubicBezTo>
                    <a:pt x="365" y="232"/>
                    <a:pt x="366" y="227"/>
                    <a:pt x="366" y="222"/>
                  </a:cubicBezTo>
                  <a:cubicBezTo>
                    <a:pt x="366" y="213"/>
                    <a:pt x="363" y="204"/>
                    <a:pt x="358" y="196"/>
                  </a:cubicBezTo>
                  <a:close/>
                  <a:moveTo>
                    <a:pt x="221" y="323"/>
                  </a:moveTo>
                  <a:cubicBezTo>
                    <a:pt x="153" y="274"/>
                    <a:pt x="94" y="215"/>
                    <a:pt x="46" y="149"/>
                  </a:cubicBezTo>
                  <a:cubicBezTo>
                    <a:pt x="63" y="99"/>
                    <a:pt x="97" y="66"/>
                    <a:pt x="146" y="48"/>
                  </a:cubicBezTo>
                  <a:cubicBezTo>
                    <a:pt x="213" y="96"/>
                    <a:pt x="272" y="155"/>
                    <a:pt x="320" y="222"/>
                  </a:cubicBezTo>
                  <a:cubicBezTo>
                    <a:pt x="302" y="272"/>
                    <a:pt x="269" y="305"/>
                    <a:pt x="221" y="3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mv="urn:schemas-microsoft-com:mac:vml" xmlns:mc="http://schemas.openxmlformats.org/markup-compatibility/2006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578634" y="439459"/>
            <a:ext cx="50888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 dirty="0">
                <a:solidFill>
                  <a:srgbClr val="44546A"/>
                </a:solidFill>
                <a:latin typeface="+mj-lt"/>
              </a:rPr>
              <a:t>Puntos clave</a:t>
            </a:r>
            <a:endParaRPr lang="en-US" sz="4400" cap="all" dirty="0">
              <a:solidFill>
                <a:srgbClr val="44546A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32000" y="1460500"/>
            <a:ext cx="8890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rtl="0">
              <a:spcAft>
                <a:spcPts val="18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Los andamios rodantes tienen </a:t>
            </a:r>
            <a:r>
              <a:rPr lang="es-us" sz="2400" cap="all" dirty="0">
                <a:solidFill>
                  <a:srgbClr val="595959"/>
                </a:solidFill>
              </a:rPr>
              <a:t>ruedas giratorias en lugar de placas base</a:t>
            </a:r>
            <a:r>
              <a:rPr lang="es-us" sz="2400" dirty="0">
                <a:solidFill>
                  <a:srgbClr val="595959"/>
                </a:solidFill>
              </a:rPr>
              <a:t> y requieren refuerzos horizontales diagonales (refuerzos de base).</a:t>
            </a:r>
          </a:p>
          <a:p>
            <a:pPr marL="180000" indent="-180000" rtl="0">
              <a:spcAft>
                <a:spcPts val="18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La base debe ser una </a:t>
            </a:r>
            <a:r>
              <a:rPr lang="es-us" sz="2400" cap="all" dirty="0">
                <a:solidFill>
                  <a:srgbClr val="595959"/>
                </a:solidFill>
              </a:rPr>
              <a:t>superficie plana y dura</a:t>
            </a:r>
            <a:r>
              <a:rPr lang="es-us" sz="2400" dirty="0">
                <a:solidFill>
                  <a:srgbClr val="595959"/>
                </a:solidFill>
              </a:rPr>
              <a:t> capaz de soportar las cargas previstas. </a:t>
            </a:r>
          </a:p>
          <a:p>
            <a:pPr marL="180000" indent="-180000" rtl="0">
              <a:spcAft>
                <a:spcPts val="18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El </a:t>
            </a:r>
            <a:r>
              <a:rPr lang="es-us" sz="2400" cap="all" dirty="0">
                <a:solidFill>
                  <a:srgbClr val="595959"/>
                </a:solidFill>
              </a:rPr>
              <a:t>freno de la rueda giratoria</a:t>
            </a:r>
            <a:r>
              <a:rPr lang="es-us" sz="2400" dirty="0">
                <a:solidFill>
                  <a:srgbClr val="595959"/>
                </a:solidFill>
              </a:rPr>
              <a:t> impide que estas </a:t>
            </a:r>
            <a:r>
              <a:rPr lang="es-us" sz="2400" cap="all" dirty="0">
                <a:solidFill>
                  <a:srgbClr val="595959"/>
                </a:solidFill>
              </a:rPr>
              <a:t>rueden</a:t>
            </a:r>
            <a:r>
              <a:rPr lang="es-us" sz="2400" dirty="0">
                <a:solidFill>
                  <a:srgbClr val="595959"/>
                </a:solidFill>
              </a:rPr>
              <a:t> y </a:t>
            </a:r>
            <a:r>
              <a:rPr lang="es-us" sz="2400" cap="all" dirty="0">
                <a:solidFill>
                  <a:srgbClr val="595959"/>
                </a:solidFill>
              </a:rPr>
              <a:t>giren</a:t>
            </a:r>
            <a:r>
              <a:rPr lang="es-us" sz="2400" dirty="0">
                <a:solidFill>
                  <a:srgbClr val="595959"/>
                </a:solidFill>
              </a:rPr>
              <a:t> (u </a:t>
            </a:r>
            <a:r>
              <a:rPr lang="es-us" sz="2400" cap="all" dirty="0">
                <a:solidFill>
                  <a:srgbClr val="595959"/>
                </a:solidFill>
              </a:rPr>
              <a:t>oscilen</a:t>
            </a:r>
            <a:r>
              <a:rPr lang="es-us" sz="2400" dirty="0">
                <a:solidFill>
                  <a:srgbClr val="595959"/>
                </a:solidFill>
              </a:rPr>
              <a:t>). </a:t>
            </a:r>
          </a:p>
          <a:p>
            <a:pPr marL="180000" indent="-180000" rtl="0">
              <a:spcAft>
                <a:spcPts val="1800"/>
              </a:spcAft>
              <a:buFont typeface="Arial"/>
              <a:buChar char="•"/>
            </a:pPr>
            <a:r>
              <a:rPr lang="es-us" sz="2400" cap="all" dirty="0">
                <a:solidFill>
                  <a:srgbClr val="595959"/>
                </a:solidFill>
              </a:rPr>
              <a:t>Por lo menos dos de las ruedas giratorias</a:t>
            </a:r>
            <a:r>
              <a:rPr lang="es-us" sz="2400" dirty="0">
                <a:solidFill>
                  <a:srgbClr val="595959"/>
                </a:solidFill>
              </a:rPr>
              <a:t> del andamio rodante deben ser </a:t>
            </a:r>
            <a:r>
              <a:rPr lang="es-us" sz="2400" cap="all" dirty="0">
                <a:solidFill>
                  <a:srgbClr val="595959"/>
                </a:solidFill>
              </a:rPr>
              <a:t>orientables</a:t>
            </a:r>
            <a:r>
              <a:rPr lang="es-us" sz="2400" dirty="0">
                <a:solidFill>
                  <a:srgbClr val="595959"/>
                </a:solidFill>
              </a:rPr>
              <a:t>. </a:t>
            </a:r>
          </a:p>
          <a:p>
            <a:pPr marL="180000" indent="-180000" rtl="0"/>
            <a:endParaRPr lang="en-US" sz="2400" dirty="0">
              <a:solidFill>
                <a:srgbClr val="7F7F7F"/>
              </a:solidFill>
            </a:endParaRPr>
          </a:p>
          <a:p>
            <a:pPr marL="180000" indent="-180000" rtl="0"/>
            <a:endParaRPr lang="en-US" sz="2400" dirty="0">
              <a:solidFill>
                <a:srgbClr val="7F7F7F"/>
              </a:solidFill>
            </a:endParaRPr>
          </a:p>
        </p:txBody>
      </p:sp>
      <p:pic>
        <p:nvPicPr>
          <p:cNvPr id="13" name="Picture 12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4" name="Straight Connector 13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57200" y="457200"/>
            <a:ext cx="1270000" cy="1231900"/>
          </a:xfrm>
          <a:prstGeom prst="roundRect">
            <a:avLst/>
          </a:prstGeom>
          <a:solidFill>
            <a:srgbClr val="2A767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07418" y="766864"/>
            <a:ext cx="617837" cy="618015"/>
            <a:chOff x="0" y="4763"/>
            <a:chExt cx="5500688" cy="5502275"/>
          </a:xfrm>
          <a:solidFill>
            <a:schemeClr val="bg1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auto">
            <a:xfrm>
              <a:off x="0" y="4763"/>
              <a:ext cx="5500688" cy="5502275"/>
            </a:xfrm>
            <a:custGeom>
              <a:avLst/>
              <a:gdLst>
                <a:gd name="T0" fmla="*/ 1007 w 1464"/>
                <a:gd name="T1" fmla="*/ 0 h 1464"/>
                <a:gd name="T2" fmla="*/ 549 w 1464"/>
                <a:gd name="T3" fmla="*/ 458 h 1464"/>
                <a:gd name="T4" fmla="*/ 582 w 1464"/>
                <a:gd name="T5" fmla="*/ 624 h 1464"/>
                <a:gd name="T6" fmla="*/ 26 w 1464"/>
                <a:gd name="T7" fmla="*/ 1179 h 1464"/>
                <a:gd name="T8" fmla="*/ 0 w 1464"/>
                <a:gd name="T9" fmla="*/ 1235 h 1464"/>
                <a:gd name="T10" fmla="*/ 0 w 1464"/>
                <a:gd name="T11" fmla="*/ 1373 h 1464"/>
                <a:gd name="T12" fmla="*/ 91 w 1464"/>
                <a:gd name="T13" fmla="*/ 1464 h 1464"/>
                <a:gd name="T14" fmla="*/ 229 w 1464"/>
                <a:gd name="T15" fmla="*/ 1464 h 1464"/>
                <a:gd name="T16" fmla="*/ 285 w 1464"/>
                <a:gd name="T17" fmla="*/ 1438 h 1464"/>
                <a:gd name="T18" fmla="*/ 350 w 1464"/>
                <a:gd name="T19" fmla="*/ 1373 h 1464"/>
                <a:gd name="T20" fmla="*/ 458 w 1464"/>
                <a:gd name="T21" fmla="*/ 1373 h 1464"/>
                <a:gd name="T22" fmla="*/ 549 w 1464"/>
                <a:gd name="T23" fmla="*/ 1281 h 1464"/>
                <a:gd name="T24" fmla="*/ 549 w 1464"/>
                <a:gd name="T25" fmla="*/ 1190 h 1464"/>
                <a:gd name="T26" fmla="*/ 641 w 1464"/>
                <a:gd name="T27" fmla="*/ 1190 h 1464"/>
                <a:gd name="T28" fmla="*/ 732 w 1464"/>
                <a:gd name="T29" fmla="*/ 1098 h 1464"/>
                <a:gd name="T30" fmla="*/ 732 w 1464"/>
                <a:gd name="T31" fmla="*/ 991 h 1464"/>
                <a:gd name="T32" fmla="*/ 841 w 1464"/>
                <a:gd name="T33" fmla="*/ 882 h 1464"/>
                <a:gd name="T34" fmla="*/ 1007 w 1464"/>
                <a:gd name="T35" fmla="*/ 915 h 1464"/>
                <a:gd name="T36" fmla="*/ 1464 w 1464"/>
                <a:gd name="T37" fmla="*/ 458 h 1464"/>
                <a:gd name="T38" fmla="*/ 1007 w 1464"/>
                <a:gd name="T39" fmla="*/ 0 h 1464"/>
                <a:gd name="T40" fmla="*/ 1007 w 1464"/>
                <a:gd name="T41" fmla="*/ 824 h 1464"/>
                <a:gd name="T42" fmla="*/ 822 w 1464"/>
                <a:gd name="T43" fmla="*/ 772 h 1464"/>
                <a:gd name="T44" fmla="*/ 806 w 1464"/>
                <a:gd name="T45" fmla="*/ 787 h 1464"/>
                <a:gd name="T46" fmla="*/ 755 w 1464"/>
                <a:gd name="T47" fmla="*/ 839 h 1464"/>
                <a:gd name="T48" fmla="*/ 667 w 1464"/>
                <a:gd name="T49" fmla="*/ 926 h 1464"/>
                <a:gd name="T50" fmla="*/ 641 w 1464"/>
                <a:gd name="T51" fmla="*/ 991 h 1464"/>
                <a:gd name="T52" fmla="*/ 641 w 1464"/>
                <a:gd name="T53" fmla="*/ 1098 h 1464"/>
                <a:gd name="T54" fmla="*/ 549 w 1464"/>
                <a:gd name="T55" fmla="*/ 1098 h 1464"/>
                <a:gd name="T56" fmla="*/ 458 w 1464"/>
                <a:gd name="T57" fmla="*/ 1190 h 1464"/>
                <a:gd name="T58" fmla="*/ 458 w 1464"/>
                <a:gd name="T59" fmla="*/ 1281 h 1464"/>
                <a:gd name="T60" fmla="*/ 350 w 1464"/>
                <a:gd name="T61" fmla="*/ 1281 h 1464"/>
                <a:gd name="T62" fmla="*/ 286 w 1464"/>
                <a:gd name="T63" fmla="*/ 1308 h 1464"/>
                <a:gd name="T64" fmla="*/ 221 w 1464"/>
                <a:gd name="T65" fmla="*/ 1373 h 1464"/>
                <a:gd name="T66" fmla="*/ 92 w 1464"/>
                <a:gd name="T67" fmla="*/ 1373 h 1464"/>
                <a:gd name="T68" fmla="*/ 92 w 1464"/>
                <a:gd name="T69" fmla="*/ 1242 h 1464"/>
                <a:gd name="T70" fmla="*/ 625 w 1464"/>
                <a:gd name="T71" fmla="*/ 709 h 1464"/>
                <a:gd name="T72" fmla="*/ 625 w 1464"/>
                <a:gd name="T73" fmla="*/ 710 h 1464"/>
                <a:gd name="T74" fmla="*/ 692 w 1464"/>
                <a:gd name="T75" fmla="*/ 642 h 1464"/>
                <a:gd name="T76" fmla="*/ 641 w 1464"/>
                <a:gd name="T77" fmla="*/ 458 h 1464"/>
                <a:gd name="T78" fmla="*/ 1007 w 1464"/>
                <a:gd name="T79" fmla="*/ 92 h 1464"/>
                <a:gd name="T80" fmla="*/ 1373 w 1464"/>
                <a:gd name="T81" fmla="*/ 458 h 1464"/>
                <a:gd name="T82" fmla="*/ 1007 w 1464"/>
                <a:gd name="T83" fmla="*/ 824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4" h="1464">
                  <a:moveTo>
                    <a:pt x="1007" y="0"/>
                  </a:moveTo>
                  <a:cubicBezTo>
                    <a:pt x="754" y="0"/>
                    <a:pt x="549" y="205"/>
                    <a:pt x="549" y="458"/>
                  </a:cubicBezTo>
                  <a:cubicBezTo>
                    <a:pt x="549" y="516"/>
                    <a:pt x="561" y="572"/>
                    <a:pt x="582" y="624"/>
                  </a:cubicBezTo>
                  <a:cubicBezTo>
                    <a:pt x="26" y="1179"/>
                    <a:pt x="26" y="1179"/>
                    <a:pt x="26" y="1179"/>
                  </a:cubicBezTo>
                  <a:cubicBezTo>
                    <a:pt x="10" y="1195"/>
                    <a:pt x="0" y="1211"/>
                    <a:pt x="0" y="1235"/>
                  </a:cubicBezTo>
                  <a:cubicBezTo>
                    <a:pt x="0" y="1373"/>
                    <a:pt x="0" y="1373"/>
                    <a:pt x="0" y="1373"/>
                  </a:cubicBezTo>
                  <a:cubicBezTo>
                    <a:pt x="0" y="1422"/>
                    <a:pt x="42" y="1464"/>
                    <a:pt x="91" y="1464"/>
                  </a:cubicBezTo>
                  <a:cubicBezTo>
                    <a:pt x="229" y="1464"/>
                    <a:pt x="229" y="1464"/>
                    <a:pt x="229" y="1464"/>
                  </a:cubicBezTo>
                  <a:cubicBezTo>
                    <a:pt x="253" y="1464"/>
                    <a:pt x="269" y="1454"/>
                    <a:pt x="285" y="1438"/>
                  </a:cubicBezTo>
                  <a:cubicBezTo>
                    <a:pt x="350" y="1373"/>
                    <a:pt x="350" y="1373"/>
                    <a:pt x="350" y="1373"/>
                  </a:cubicBezTo>
                  <a:cubicBezTo>
                    <a:pt x="458" y="1373"/>
                    <a:pt x="458" y="1373"/>
                    <a:pt x="458" y="1373"/>
                  </a:cubicBezTo>
                  <a:cubicBezTo>
                    <a:pt x="508" y="1373"/>
                    <a:pt x="549" y="1332"/>
                    <a:pt x="549" y="1281"/>
                  </a:cubicBezTo>
                  <a:cubicBezTo>
                    <a:pt x="549" y="1190"/>
                    <a:pt x="549" y="1190"/>
                    <a:pt x="549" y="1190"/>
                  </a:cubicBezTo>
                  <a:cubicBezTo>
                    <a:pt x="641" y="1190"/>
                    <a:pt x="641" y="1190"/>
                    <a:pt x="641" y="1190"/>
                  </a:cubicBezTo>
                  <a:cubicBezTo>
                    <a:pt x="691" y="1190"/>
                    <a:pt x="732" y="1149"/>
                    <a:pt x="732" y="1098"/>
                  </a:cubicBezTo>
                  <a:cubicBezTo>
                    <a:pt x="732" y="991"/>
                    <a:pt x="732" y="991"/>
                    <a:pt x="732" y="991"/>
                  </a:cubicBezTo>
                  <a:cubicBezTo>
                    <a:pt x="841" y="882"/>
                    <a:pt x="841" y="882"/>
                    <a:pt x="841" y="882"/>
                  </a:cubicBezTo>
                  <a:cubicBezTo>
                    <a:pt x="892" y="903"/>
                    <a:pt x="948" y="915"/>
                    <a:pt x="1007" y="915"/>
                  </a:cubicBezTo>
                  <a:cubicBezTo>
                    <a:pt x="1259" y="915"/>
                    <a:pt x="1464" y="710"/>
                    <a:pt x="1464" y="458"/>
                  </a:cubicBezTo>
                  <a:cubicBezTo>
                    <a:pt x="1464" y="205"/>
                    <a:pt x="1259" y="0"/>
                    <a:pt x="1007" y="0"/>
                  </a:cubicBezTo>
                  <a:close/>
                  <a:moveTo>
                    <a:pt x="1007" y="824"/>
                  </a:moveTo>
                  <a:cubicBezTo>
                    <a:pt x="939" y="824"/>
                    <a:pt x="876" y="804"/>
                    <a:pt x="822" y="772"/>
                  </a:cubicBezTo>
                  <a:cubicBezTo>
                    <a:pt x="806" y="787"/>
                    <a:pt x="806" y="787"/>
                    <a:pt x="806" y="787"/>
                  </a:cubicBezTo>
                  <a:cubicBezTo>
                    <a:pt x="755" y="839"/>
                    <a:pt x="755" y="839"/>
                    <a:pt x="755" y="839"/>
                  </a:cubicBezTo>
                  <a:cubicBezTo>
                    <a:pt x="667" y="926"/>
                    <a:pt x="667" y="926"/>
                    <a:pt x="667" y="926"/>
                  </a:cubicBezTo>
                  <a:cubicBezTo>
                    <a:pt x="650" y="943"/>
                    <a:pt x="641" y="967"/>
                    <a:pt x="641" y="991"/>
                  </a:cubicBezTo>
                  <a:cubicBezTo>
                    <a:pt x="641" y="1098"/>
                    <a:pt x="641" y="1098"/>
                    <a:pt x="641" y="1098"/>
                  </a:cubicBezTo>
                  <a:cubicBezTo>
                    <a:pt x="549" y="1098"/>
                    <a:pt x="549" y="1098"/>
                    <a:pt x="549" y="1098"/>
                  </a:cubicBezTo>
                  <a:cubicBezTo>
                    <a:pt x="499" y="1098"/>
                    <a:pt x="458" y="1139"/>
                    <a:pt x="458" y="1190"/>
                  </a:cubicBezTo>
                  <a:cubicBezTo>
                    <a:pt x="458" y="1281"/>
                    <a:pt x="458" y="1281"/>
                    <a:pt x="458" y="1281"/>
                  </a:cubicBezTo>
                  <a:cubicBezTo>
                    <a:pt x="350" y="1281"/>
                    <a:pt x="350" y="1281"/>
                    <a:pt x="350" y="1281"/>
                  </a:cubicBezTo>
                  <a:cubicBezTo>
                    <a:pt x="326" y="1281"/>
                    <a:pt x="303" y="1291"/>
                    <a:pt x="286" y="1308"/>
                  </a:cubicBezTo>
                  <a:cubicBezTo>
                    <a:pt x="221" y="1373"/>
                    <a:pt x="221" y="1373"/>
                    <a:pt x="221" y="1373"/>
                  </a:cubicBezTo>
                  <a:cubicBezTo>
                    <a:pt x="92" y="1373"/>
                    <a:pt x="92" y="1373"/>
                    <a:pt x="92" y="1373"/>
                  </a:cubicBezTo>
                  <a:cubicBezTo>
                    <a:pt x="92" y="1242"/>
                    <a:pt x="92" y="1242"/>
                    <a:pt x="92" y="1242"/>
                  </a:cubicBezTo>
                  <a:cubicBezTo>
                    <a:pt x="625" y="709"/>
                    <a:pt x="625" y="709"/>
                    <a:pt x="625" y="709"/>
                  </a:cubicBezTo>
                  <a:cubicBezTo>
                    <a:pt x="625" y="709"/>
                    <a:pt x="625" y="709"/>
                    <a:pt x="625" y="710"/>
                  </a:cubicBezTo>
                  <a:cubicBezTo>
                    <a:pt x="692" y="642"/>
                    <a:pt x="692" y="642"/>
                    <a:pt x="692" y="642"/>
                  </a:cubicBezTo>
                  <a:cubicBezTo>
                    <a:pt x="660" y="588"/>
                    <a:pt x="641" y="525"/>
                    <a:pt x="641" y="458"/>
                  </a:cubicBezTo>
                  <a:cubicBezTo>
                    <a:pt x="641" y="255"/>
                    <a:pt x="805" y="92"/>
                    <a:pt x="1007" y="92"/>
                  </a:cubicBezTo>
                  <a:cubicBezTo>
                    <a:pt x="1209" y="92"/>
                    <a:pt x="1373" y="255"/>
                    <a:pt x="1373" y="458"/>
                  </a:cubicBezTo>
                  <a:cubicBezTo>
                    <a:pt x="1373" y="660"/>
                    <a:pt x="1209" y="824"/>
                    <a:pt x="1007" y="8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mv="urn:schemas-microsoft-com:mac:vml" xmlns:mc="http://schemas.openxmlformats.org/markup-compatibility/2006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3436938" y="685801"/>
              <a:ext cx="1374775" cy="1390650"/>
            </a:xfrm>
            <a:custGeom>
              <a:avLst/>
              <a:gdLst>
                <a:gd name="T0" fmla="*/ 358 w 366"/>
                <a:gd name="T1" fmla="*/ 196 h 370"/>
                <a:gd name="T2" fmla="*/ 172 w 366"/>
                <a:gd name="T3" fmla="*/ 10 h 370"/>
                <a:gd name="T4" fmla="*/ 132 w 366"/>
                <a:gd name="T5" fmla="*/ 5 h 370"/>
                <a:gd name="T6" fmla="*/ 3 w 366"/>
                <a:gd name="T7" fmla="*/ 134 h 370"/>
                <a:gd name="T8" fmla="*/ 0 w 366"/>
                <a:gd name="T9" fmla="*/ 149 h 370"/>
                <a:gd name="T10" fmla="*/ 8 w 366"/>
                <a:gd name="T11" fmla="*/ 174 h 370"/>
                <a:gd name="T12" fmla="*/ 194 w 366"/>
                <a:gd name="T13" fmla="*/ 360 h 370"/>
                <a:gd name="T14" fmla="*/ 234 w 366"/>
                <a:gd name="T15" fmla="*/ 366 h 370"/>
                <a:gd name="T16" fmla="*/ 364 w 366"/>
                <a:gd name="T17" fmla="*/ 236 h 370"/>
                <a:gd name="T18" fmla="*/ 366 w 366"/>
                <a:gd name="T19" fmla="*/ 222 h 370"/>
                <a:gd name="T20" fmla="*/ 358 w 366"/>
                <a:gd name="T21" fmla="*/ 196 h 370"/>
                <a:gd name="T22" fmla="*/ 221 w 366"/>
                <a:gd name="T23" fmla="*/ 323 h 370"/>
                <a:gd name="T24" fmla="*/ 46 w 366"/>
                <a:gd name="T25" fmla="*/ 149 h 370"/>
                <a:gd name="T26" fmla="*/ 146 w 366"/>
                <a:gd name="T27" fmla="*/ 48 h 370"/>
                <a:gd name="T28" fmla="*/ 320 w 366"/>
                <a:gd name="T29" fmla="*/ 222 h 370"/>
                <a:gd name="T30" fmla="*/ 221 w 366"/>
                <a:gd name="T31" fmla="*/ 3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6" h="370">
                  <a:moveTo>
                    <a:pt x="358" y="196"/>
                  </a:moveTo>
                  <a:cubicBezTo>
                    <a:pt x="306" y="125"/>
                    <a:pt x="244" y="62"/>
                    <a:pt x="172" y="10"/>
                  </a:cubicBezTo>
                  <a:cubicBezTo>
                    <a:pt x="161" y="2"/>
                    <a:pt x="146" y="0"/>
                    <a:pt x="132" y="5"/>
                  </a:cubicBezTo>
                  <a:cubicBezTo>
                    <a:pt x="68" y="27"/>
                    <a:pt x="25" y="71"/>
                    <a:pt x="3" y="134"/>
                  </a:cubicBezTo>
                  <a:cubicBezTo>
                    <a:pt x="1" y="139"/>
                    <a:pt x="0" y="144"/>
                    <a:pt x="0" y="149"/>
                  </a:cubicBezTo>
                  <a:cubicBezTo>
                    <a:pt x="0" y="158"/>
                    <a:pt x="3" y="167"/>
                    <a:pt x="8" y="174"/>
                  </a:cubicBezTo>
                  <a:cubicBezTo>
                    <a:pt x="60" y="246"/>
                    <a:pt x="122" y="308"/>
                    <a:pt x="194" y="360"/>
                  </a:cubicBezTo>
                  <a:cubicBezTo>
                    <a:pt x="206" y="368"/>
                    <a:pt x="221" y="370"/>
                    <a:pt x="234" y="366"/>
                  </a:cubicBezTo>
                  <a:cubicBezTo>
                    <a:pt x="298" y="343"/>
                    <a:pt x="341" y="300"/>
                    <a:pt x="364" y="236"/>
                  </a:cubicBezTo>
                  <a:cubicBezTo>
                    <a:pt x="365" y="232"/>
                    <a:pt x="366" y="227"/>
                    <a:pt x="366" y="222"/>
                  </a:cubicBezTo>
                  <a:cubicBezTo>
                    <a:pt x="366" y="213"/>
                    <a:pt x="363" y="204"/>
                    <a:pt x="358" y="196"/>
                  </a:cubicBezTo>
                  <a:close/>
                  <a:moveTo>
                    <a:pt x="221" y="323"/>
                  </a:moveTo>
                  <a:cubicBezTo>
                    <a:pt x="153" y="274"/>
                    <a:pt x="94" y="215"/>
                    <a:pt x="46" y="149"/>
                  </a:cubicBezTo>
                  <a:cubicBezTo>
                    <a:pt x="63" y="99"/>
                    <a:pt x="97" y="66"/>
                    <a:pt x="146" y="48"/>
                  </a:cubicBezTo>
                  <a:cubicBezTo>
                    <a:pt x="213" y="96"/>
                    <a:pt x="272" y="155"/>
                    <a:pt x="320" y="222"/>
                  </a:cubicBezTo>
                  <a:cubicBezTo>
                    <a:pt x="302" y="272"/>
                    <a:pt x="269" y="305"/>
                    <a:pt x="221" y="3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mv="urn:schemas-microsoft-com:mac:vml" xmlns:mc="http://schemas.openxmlformats.org/markup-compatibility/2006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733906" y="439459"/>
            <a:ext cx="49335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 dirty="0">
                <a:solidFill>
                  <a:srgbClr val="44546A"/>
                </a:solidFill>
                <a:latin typeface="+mj-lt"/>
              </a:rPr>
              <a:t>Puntos clave</a:t>
            </a:r>
            <a:endParaRPr lang="en-US" sz="4400" cap="all" dirty="0">
              <a:solidFill>
                <a:srgbClr val="44546A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20900" y="1320800"/>
            <a:ext cx="8890000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200" cap="all" dirty="0">
                <a:solidFill>
                  <a:srgbClr val="595959"/>
                </a:solidFill>
              </a:rPr>
              <a:t>Un refuerzo horizontal diagonal proporciona rigidez</a:t>
            </a:r>
            <a:r>
              <a:rPr lang="es-us" sz="2200" dirty="0">
                <a:solidFill>
                  <a:srgbClr val="595959"/>
                </a:solidFill>
              </a:rPr>
              <a:t> a la torre, la </a:t>
            </a:r>
            <a:r>
              <a:rPr lang="es-us" sz="2200" cap="all" dirty="0">
                <a:solidFill>
                  <a:srgbClr val="595959"/>
                </a:solidFill>
              </a:rPr>
              <a:t>mantiene recta</a:t>
            </a:r>
            <a:r>
              <a:rPr lang="es-us" sz="2200" dirty="0">
                <a:solidFill>
                  <a:srgbClr val="595959"/>
                </a:solidFill>
              </a:rPr>
              <a:t> mientras es movilizada y </a:t>
            </a:r>
            <a:r>
              <a:rPr lang="es-us" sz="2200" cap="all" dirty="0">
                <a:solidFill>
                  <a:srgbClr val="595959"/>
                </a:solidFill>
              </a:rPr>
              <a:t>evita que se “pliegue” y se derrumbe</a:t>
            </a:r>
            <a:r>
              <a:rPr lang="es-us" sz="2200" dirty="0">
                <a:solidFill>
                  <a:srgbClr val="595959"/>
                </a:solidFill>
              </a:rPr>
              <a:t>. </a:t>
            </a: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Las crucetas horizontales diagonales </a:t>
            </a:r>
            <a:r>
              <a:rPr lang="es-us" sz="2200" cap="all" dirty="0">
                <a:solidFill>
                  <a:srgbClr val="595959"/>
                </a:solidFill>
              </a:rPr>
              <a:t>deben coincidir con el ancho del marco</a:t>
            </a:r>
            <a:r>
              <a:rPr lang="es-us" sz="2200" dirty="0">
                <a:solidFill>
                  <a:srgbClr val="595959"/>
                </a:solidFill>
              </a:rPr>
              <a:t> y la </a:t>
            </a:r>
            <a:r>
              <a:rPr lang="es-us" sz="2200" cap="all" dirty="0">
                <a:solidFill>
                  <a:srgbClr val="595959"/>
                </a:solidFill>
              </a:rPr>
              <a:t>longitud de la cruceta</a:t>
            </a:r>
            <a:r>
              <a:rPr lang="es-us" sz="2200" dirty="0">
                <a:solidFill>
                  <a:srgbClr val="595959"/>
                </a:solidFill>
              </a:rPr>
              <a:t>.</a:t>
            </a:r>
          </a:p>
          <a:p>
            <a:pPr marL="180000" indent="-180000" rtl="0">
              <a:spcAft>
                <a:spcPts val="1800"/>
              </a:spcAft>
              <a:buFont typeface="Arial"/>
              <a:buChar char="•"/>
            </a:pPr>
            <a:r>
              <a:rPr lang="es-us" sz="2200" cap="all" dirty="0">
                <a:solidFill>
                  <a:srgbClr val="595959"/>
                </a:solidFill>
              </a:rPr>
              <a:t>Los marcos</a:t>
            </a:r>
            <a:r>
              <a:rPr lang="es-us" sz="2200" dirty="0">
                <a:solidFill>
                  <a:srgbClr val="595959"/>
                </a:solidFill>
              </a:rPr>
              <a:t> se fabrican en </a:t>
            </a:r>
            <a:r>
              <a:rPr lang="es-us" sz="2200" cap="all" dirty="0">
                <a:solidFill>
                  <a:srgbClr val="595959"/>
                </a:solidFill>
              </a:rPr>
              <a:t>varios </a:t>
            </a:r>
            <a:r>
              <a:rPr lang="es-us" sz="2200" cap="all" dirty="0" err="1">
                <a:solidFill>
                  <a:srgbClr val="595959"/>
                </a:solidFill>
              </a:rPr>
              <a:t>anchos,alturas</a:t>
            </a:r>
            <a:r>
              <a:rPr lang="es-us" sz="2200" dirty="0">
                <a:solidFill>
                  <a:srgbClr val="595959"/>
                </a:solidFill>
              </a:rPr>
              <a:t> y para </a:t>
            </a:r>
            <a:r>
              <a:rPr lang="es-us" sz="2200" cap="all" dirty="0">
                <a:solidFill>
                  <a:srgbClr val="595959"/>
                </a:solidFill>
              </a:rPr>
              <a:t>diversas capacidades de carga. </a:t>
            </a:r>
            <a:endParaRPr lang="en-US" sz="2200" dirty="0">
              <a:solidFill>
                <a:srgbClr val="595959"/>
              </a:solidFill>
            </a:endParaRPr>
          </a:p>
          <a:p>
            <a:pPr marL="180000" indent="-180000" rtl="0">
              <a:buFont typeface="Arial"/>
              <a:buChar char="•"/>
            </a:pPr>
            <a:r>
              <a:rPr lang="es-us" sz="2200" cap="all" dirty="0">
                <a:solidFill>
                  <a:srgbClr val="595959"/>
                </a:solidFill>
              </a:rPr>
              <a:t>Los estabilizadores</a:t>
            </a:r>
            <a:r>
              <a:rPr lang="es-us" sz="2200" dirty="0">
                <a:solidFill>
                  <a:srgbClr val="595959"/>
                </a:solidFill>
              </a:rPr>
              <a:t> son un importante dispositivo de seguridad diseñado para </a:t>
            </a:r>
            <a:r>
              <a:rPr lang="es-us" sz="2200" cap="all" dirty="0">
                <a:solidFill>
                  <a:srgbClr val="595959"/>
                </a:solidFill>
              </a:rPr>
              <a:t>proporcionar estabilidad</a:t>
            </a:r>
            <a:r>
              <a:rPr lang="es-us" sz="2200" dirty="0">
                <a:solidFill>
                  <a:srgbClr val="595959"/>
                </a:solidFill>
              </a:rPr>
              <a:t> cuando la relación de ancho de base-altura de un andamio sea superior a 4:1 o 3.1 (según la normativa local).</a:t>
            </a:r>
          </a:p>
          <a:p>
            <a:pPr marL="180000" indent="-180000" rtl="0"/>
            <a:r>
              <a:rPr lang="es-us" sz="2200" dirty="0">
                <a:solidFill>
                  <a:srgbClr val="7F7F7F"/>
                </a:solidFill>
              </a:rPr>
              <a:t> </a:t>
            </a:r>
          </a:p>
        </p:txBody>
      </p:sp>
      <p:pic>
        <p:nvPicPr>
          <p:cNvPr id="13" name="Picture 12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4" name="Straight Connector 13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6200000">
            <a:off x="652462" y="5465762"/>
            <a:ext cx="752476" cy="2032000"/>
          </a:xfrm>
          <a:prstGeom prst="rect">
            <a:avLst/>
          </a:prstGeom>
          <a:solidFill>
            <a:srgbClr val="0050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sp>
        <p:nvSpPr>
          <p:cNvPr id="13" name="Rectangle 12"/>
          <p:cNvSpPr/>
          <p:nvPr/>
        </p:nvSpPr>
        <p:spPr>
          <a:xfrm rot="16200000">
            <a:off x="2684464" y="5478462"/>
            <a:ext cx="752475" cy="2032000"/>
          </a:xfrm>
          <a:prstGeom prst="rect">
            <a:avLst/>
          </a:prstGeom>
          <a:solidFill>
            <a:srgbClr val="0064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sp>
        <p:nvSpPr>
          <p:cNvPr id="14" name="Rectangle 13"/>
          <p:cNvSpPr/>
          <p:nvPr/>
        </p:nvSpPr>
        <p:spPr>
          <a:xfrm rot="16200000">
            <a:off x="4729701" y="5479000"/>
            <a:ext cx="726000" cy="2032000"/>
          </a:xfrm>
          <a:prstGeom prst="rect">
            <a:avLst/>
          </a:prstGeom>
          <a:solidFill>
            <a:srgbClr val="2A7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sp>
        <p:nvSpPr>
          <p:cNvPr id="15" name="Rectangle 14"/>
          <p:cNvSpPr/>
          <p:nvPr/>
        </p:nvSpPr>
        <p:spPr>
          <a:xfrm rot="16200000">
            <a:off x="6299201" y="5016500"/>
            <a:ext cx="1651000" cy="2032000"/>
          </a:xfrm>
          <a:prstGeom prst="rect">
            <a:avLst/>
          </a:prstGeom>
          <a:solidFill>
            <a:srgbClr val="518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sp>
        <p:nvSpPr>
          <p:cNvPr id="16" name="Rectangle 15"/>
          <p:cNvSpPr/>
          <p:nvPr/>
        </p:nvSpPr>
        <p:spPr>
          <a:xfrm rot="16200000">
            <a:off x="8767766" y="5465766"/>
            <a:ext cx="752468" cy="2032000"/>
          </a:xfrm>
          <a:prstGeom prst="rect">
            <a:avLst/>
          </a:prstGeom>
          <a:solidFill>
            <a:srgbClr val="7CA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sp>
        <p:nvSpPr>
          <p:cNvPr id="17" name="Rectangle 16"/>
          <p:cNvSpPr/>
          <p:nvPr/>
        </p:nvSpPr>
        <p:spPr>
          <a:xfrm rot="16200000">
            <a:off x="10799763" y="5465762"/>
            <a:ext cx="752475" cy="2032000"/>
          </a:xfrm>
          <a:prstGeom prst="rect">
            <a:avLst/>
          </a:prstGeom>
          <a:solidFill>
            <a:srgbClr val="97BA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6096001" y="4752582"/>
            <a:ext cx="1009486" cy="0"/>
          </a:xfrm>
          <a:prstGeom prst="line">
            <a:avLst/>
          </a:prstGeom>
          <a:ln w="15875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05487" y="4752975"/>
            <a:ext cx="0" cy="438149"/>
          </a:xfrm>
          <a:prstGeom prst="line">
            <a:avLst/>
          </a:prstGeom>
          <a:ln w="158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623102" y="2547659"/>
            <a:ext cx="6844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-us" sz="4800">
                <a:solidFill>
                  <a:schemeClr val="bg1"/>
                </a:solidFill>
              </a:rPr>
              <a:t>ANDAMIOS DE MÚLTIPLES SECCIONES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390778" y="3328929"/>
            <a:ext cx="103440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2200" cap="all">
                <a:solidFill>
                  <a:srgbClr val="93F300"/>
                </a:solidFill>
                <a:latin typeface="Source Sans Pro Light" panose="020B0403030403020204" pitchFamily="34" charset="0"/>
              </a:rPr>
              <a:t>Los andamios de marco se pueden CONSTRUIR de MUCHAS maneras diferentes </a:t>
            </a:r>
            <a:endParaRPr lang="id-ID" sz="2200" cap="all" dirty="0">
              <a:solidFill>
                <a:srgbClr val="93F300"/>
              </a:solidFill>
              <a:latin typeface="Source Sans Pro Light" panose="020B0403030403020204" pitchFamily="34" charset="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5723825" y="3802513"/>
            <a:ext cx="744351" cy="0"/>
          </a:xfrm>
          <a:prstGeom prst="line">
            <a:avLst/>
          </a:prstGeom>
          <a:ln w="158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096000" y="3952875"/>
            <a:ext cx="0" cy="809232"/>
          </a:xfrm>
          <a:prstGeom prst="line">
            <a:avLst/>
          </a:prstGeom>
          <a:ln w="15875">
            <a:solidFill>
              <a:schemeClr val="accent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794500" y="5715000"/>
            <a:ext cx="622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440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551328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40" grpId="0"/>
      <p:bldP spid="4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34156" y="680759"/>
            <a:ext cx="47237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-us" sz="4800" cap="all">
                <a:solidFill>
                  <a:schemeClr val="accent2"/>
                </a:solidFill>
                <a:latin typeface="+mj-lt"/>
              </a:rPr>
              <a:t>ANDAMIO DE TENDIDO CONTINUO</a:t>
            </a:r>
            <a:endParaRPr lang="en-US" sz="4800" cap="all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715433" y="1638300"/>
            <a:ext cx="4758267" cy="3568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74800" y="5410200"/>
            <a:ext cx="293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cap="all">
                <a:solidFill>
                  <a:srgbClr val="7F7F7F"/>
                </a:solidFill>
              </a:rPr>
              <a:t>Andamio de tendido continuo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42000" y="1828800"/>
            <a:ext cx="607970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000" dirty="0">
                <a:solidFill>
                  <a:srgbClr val="7F7F7F"/>
                </a:solidFill>
              </a:rPr>
              <a:t>Un andamio de tendido continuo se puede construir de cualquier longitud y altura. </a:t>
            </a: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000" dirty="0">
                <a:solidFill>
                  <a:srgbClr val="7F7F7F"/>
                </a:solidFill>
              </a:rPr>
              <a:t>El proceso de construcción de un andamio de tendido continuo implica unir las secciones a lo largo de una unidad de marco existente. </a:t>
            </a: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000" dirty="0">
                <a:solidFill>
                  <a:srgbClr val="7F7F7F"/>
                </a:solidFill>
              </a:rPr>
              <a:t>Una vez que se alcanza la longitud deseada, se pueden añadir elevaciones adicionales para alcanzar la altura necesaria. </a:t>
            </a: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000" dirty="0">
                <a:solidFill>
                  <a:srgbClr val="7F7F7F"/>
                </a:solidFill>
              </a:rPr>
              <a:t>Los andamios de tendido continuo pueden contar con plataformas de trabajo en varios niveles. </a:t>
            </a:r>
          </a:p>
        </p:txBody>
      </p:sp>
      <p:pic>
        <p:nvPicPr>
          <p:cNvPr id="6" name="Picture 5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5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6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8" name="Straight Connector 7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7200900" y="1359024"/>
            <a:ext cx="3479800" cy="37527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89704" y="680759"/>
            <a:ext cx="54126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-us" sz="4800" cap="all">
                <a:solidFill>
                  <a:schemeClr val="accent2"/>
                </a:solidFill>
                <a:latin typeface="+mj-lt"/>
              </a:rPr>
              <a:t>ANDAMIOS DE ÁREA</a:t>
            </a:r>
            <a:endParaRPr lang="en-US" sz="4800" cap="all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905766" y="5092679"/>
            <a:ext cx="4969744" cy="990621"/>
          </a:xfrm>
          <a:prstGeom prst="rect">
            <a:avLst/>
          </a:prstGeom>
          <a:solidFill>
            <a:schemeClr val="accent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sp>
        <p:nvSpPr>
          <p:cNvPr id="48" name="Rectangle 47"/>
          <p:cNvSpPr/>
          <p:nvPr/>
        </p:nvSpPr>
        <p:spPr>
          <a:xfrm>
            <a:off x="6516763" y="5045725"/>
            <a:ext cx="4969744" cy="990621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pic>
        <p:nvPicPr>
          <p:cNvPr id="24" name="Picture 23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104900" y="1631950"/>
            <a:ext cx="4241800" cy="34163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087170" y="5168444"/>
            <a:ext cx="475315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2600" dirty="0">
                <a:solidFill>
                  <a:srgbClr val="FFFFFF"/>
                </a:solidFill>
              </a:rPr>
              <a:t>VIGA PUENTE </a:t>
            </a:r>
            <a:br>
              <a:rPr lang="es-us" sz="2600" dirty="0">
                <a:solidFill>
                  <a:srgbClr val="FFFFFF"/>
                </a:solidFill>
              </a:rPr>
            </a:br>
            <a:r>
              <a:rPr lang="es-us" sz="2600" dirty="0">
                <a:solidFill>
                  <a:srgbClr val="FFFFFF"/>
                </a:solidFill>
              </a:rPr>
              <a:t>(VIGAS RETICULADAS)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327900" y="5308600"/>
            <a:ext cx="43815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2600">
                <a:solidFill>
                  <a:srgbClr val="FFFFFF"/>
                </a:solidFill>
              </a:rPr>
              <a:t>LARGUEROS Y VIGAS</a:t>
            </a:r>
          </a:p>
        </p:txBody>
      </p:sp>
    </p:spTree>
    <p:extLst>
      <p:ext uri="{BB962C8B-B14F-4D97-AF65-F5344CB8AC3E}">
        <p14:creationId xmlns:p14="http://schemas.microsoft.com/office/powerpoint/2010/main" val="41535745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7" grpId="0" animBg="1"/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71183" y="337859"/>
            <a:ext cx="53516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-us" sz="4400">
                <a:solidFill>
                  <a:schemeClr val="tx2"/>
                </a:solidFill>
                <a:latin typeface="+mj-lt"/>
              </a:rPr>
              <a:t>ANDAMIOS DE MARCO</a:t>
            </a:r>
            <a:endParaRPr lang="en-US" sz="44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6" name="Picture 5" descr="image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14900" y="1231900"/>
            <a:ext cx="693779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 Los andamios de marco se utilizan en todo tipo de estructura imaginable, lo que incluye:</a:t>
            </a:r>
          </a:p>
          <a:p>
            <a:pPr lvl="1" rtl="0"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 edificios de gran altura; </a:t>
            </a:r>
          </a:p>
          <a:p>
            <a:pPr lvl="1" rtl="0"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 fábricas;</a:t>
            </a:r>
          </a:p>
          <a:p>
            <a:pPr lvl="1" rtl="0"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 almacenes;</a:t>
            </a:r>
          </a:p>
          <a:p>
            <a:pPr lvl="1" rtl="0"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 tanques de agua;</a:t>
            </a:r>
          </a:p>
          <a:p>
            <a:pPr lvl="1" rtl="0"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 puentes;</a:t>
            </a:r>
          </a:p>
          <a:p>
            <a:pPr lvl="1" rtl="0"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 refinerías;</a:t>
            </a:r>
          </a:p>
          <a:p>
            <a:pPr lvl="1" rtl="0"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 buques;  </a:t>
            </a:r>
          </a:p>
          <a:p>
            <a:pPr lvl="1" rtl="0"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 torres </a:t>
            </a:r>
          </a:p>
          <a:p>
            <a:pPr rtl="0"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 Los andamios de marco se ensamblan a partir de varios componentes diseñados </a:t>
            </a:r>
            <a:br>
              <a:rPr lang="es-us" sz="2400" dirty="0">
                <a:solidFill>
                  <a:srgbClr val="595959"/>
                </a:solidFill>
              </a:rPr>
            </a:br>
            <a:r>
              <a:rPr lang="es-us" sz="2400" dirty="0">
                <a:solidFill>
                  <a:srgbClr val="595959"/>
                </a:solidFill>
              </a:rPr>
              <a:t>para soportar una plataforma elevada </a:t>
            </a:r>
            <a:br>
              <a:rPr lang="es-us" sz="2400" dirty="0">
                <a:solidFill>
                  <a:srgbClr val="595959"/>
                </a:solidFill>
              </a:rPr>
            </a:br>
            <a:r>
              <a:rPr lang="es-us" sz="2400" dirty="0">
                <a:solidFill>
                  <a:srgbClr val="595959"/>
                </a:solidFill>
              </a:rPr>
              <a:t>(o plataformas) y una carga.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66" y="723899"/>
            <a:ext cx="6082834" cy="53895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869950" y="1955799"/>
            <a:ext cx="3511550" cy="39678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91859"/>
            <a:ext cx="4635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>
                <a:solidFill>
                  <a:schemeClr val="accent2"/>
                </a:solidFill>
                <a:latin typeface="+mj-lt"/>
              </a:rPr>
              <a:t>BOCETAR</a:t>
            </a:r>
            <a:endParaRPr lang="en-US" sz="4400" cap="all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5" name="Picture 4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6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7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6" name="Straight Connector 5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150" y="460214"/>
            <a:ext cx="3616248" cy="724221"/>
          </a:xfrm>
          <a:prstGeom prst="rect">
            <a:avLst/>
          </a:prstGeom>
        </p:spPr>
      </p:pic>
      <p:pic>
        <p:nvPicPr>
          <p:cNvPr id="5" name="Picture 4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4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5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6" name="Straight Connector 5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0750" y="1075247"/>
            <a:ext cx="7067550" cy="4834012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150" y="460214"/>
            <a:ext cx="3616248" cy="724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8500" y="1019881"/>
            <a:ext cx="7988300" cy="5001408"/>
          </a:xfrm>
          <a:prstGeom prst="rect">
            <a:avLst/>
          </a:prstGeom>
        </p:spPr>
      </p:pic>
      <p:pic>
        <p:nvPicPr>
          <p:cNvPr id="5" name="Picture 4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5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6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6" name="Straight Connector 5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57200" y="457200"/>
            <a:ext cx="1270000" cy="1231900"/>
          </a:xfrm>
          <a:prstGeom prst="roundRect">
            <a:avLst/>
          </a:prstGeom>
          <a:solidFill>
            <a:srgbClr val="518C9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07418" y="766864"/>
            <a:ext cx="617837" cy="618015"/>
            <a:chOff x="0" y="4763"/>
            <a:chExt cx="5500688" cy="5502275"/>
          </a:xfrm>
          <a:solidFill>
            <a:schemeClr val="bg1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auto">
            <a:xfrm>
              <a:off x="0" y="4763"/>
              <a:ext cx="5500688" cy="5502275"/>
            </a:xfrm>
            <a:custGeom>
              <a:avLst/>
              <a:gdLst>
                <a:gd name="T0" fmla="*/ 1007 w 1464"/>
                <a:gd name="T1" fmla="*/ 0 h 1464"/>
                <a:gd name="T2" fmla="*/ 549 w 1464"/>
                <a:gd name="T3" fmla="*/ 458 h 1464"/>
                <a:gd name="T4" fmla="*/ 582 w 1464"/>
                <a:gd name="T5" fmla="*/ 624 h 1464"/>
                <a:gd name="T6" fmla="*/ 26 w 1464"/>
                <a:gd name="T7" fmla="*/ 1179 h 1464"/>
                <a:gd name="T8" fmla="*/ 0 w 1464"/>
                <a:gd name="T9" fmla="*/ 1235 h 1464"/>
                <a:gd name="T10" fmla="*/ 0 w 1464"/>
                <a:gd name="T11" fmla="*/ 1373 h 1464"/>
                <a:gd name="T12" fmla="*/ 91 w 1464"/>
                <a:gd name="T13" fmla="*/ 1464 h 1464"/>
                <a:gd name="T14" fmla="*/ 229 w 1464"/>
                <a:gd name="T15" fmla="*/ 1464 h 1464"/>
                <a:gd name="T16" fmla="*/ 285 w 1464"/>
                <a:gd name="T17" fmla="*/ 1438 h 1464"/>
                <a:gd name="T18" fmla="*/ 350 w 1464"/>
                <a:gd name="T19" fmla="*/ 1373 h 1464"/>
                <a:gd name="T20" fmla="*/ 458 w 1464"/>
                <a:gd name="T21" fmla="*/ 1373 h 1464"/>
                <a:gd name="T22" fmla="*/ 549 w 1464"/>
                <a:gd name="T23" fmla="*/ 1281 h 1464"/>
                <a:gd name="T24" fmla="*/ 549 w 1464"/>
                <a:gd name="T25" fmla="*/ 1190 h 1464"/>
                <a:gd name="T26" fmla="*/ 641 w 1464"/>
                <a:gd name="T27" fmla="*/ 1190 h 1464"/>
                <a:gd name="T28" fmla="*/ 732 w 1464"/>
                <a:gd name="T29" fmla="*/ 1098 h 1464"/>
                <a:gd name="T30" fmla="*/ 732 w 1464"/>
                <a:gd name="T31" fmla="*/ 991 h 1464"/>
                <a:gd name="T32" fmla="*/ 841 w 1464"/>
                <a:gd name="T33" fmla="*/ 882 h 1464"/>
                <a:gd name="T34" fmla="*/ 1007 w 1464"/>
                <a:gd name="T35" fmla="*/ 915 h 1464"/>
                <a:gd name="T36" fmla="*/ 1464 w 1464"/>
                <a:gd name="T37" fmla="*/ 458 h 1464"/>
                <a:gd name="T38" fmla="*/ 1007 w 1464"/>
                <a:gd name="T39" fmla="*/ 0 h 1464"/>
                <a:gd name="T40" fmla="*/ 1007 w 1464"/>
                <a:gd name="T41" fmla="*/ 824 h 1464"/>
                <a:gd name="T42" fmla="*/ 822 w 1464"/>
                <a:gd name="T43" fmla="*/ 772 h 1464"/>
                <a:gd name="T44" fmla="*/ 806 w 1464"/>
                <a:gd name="T45" fmla="*/ 787 h 1464"/>
                <a:gd name="T46" fmla="*/ 755 w 1464"/>
                <a:gd name="T47" fmla="*/ 839 h 1464"/>
                <a:gd name="T48" fmla="*/ 667 w 1464"/>
                <a:gd name="T49" fmla="*/ 926 h 1464"/>
                <a:gd name="T50" fmla="*/ 641 w 1464"/>
                <a:gd name="T51" fmla="*/ 991 h 1464"/>
                <a:gd name="T52" fmla="*/ 641 w 1464"/>
                <a:gd name="T53" fmla="*/ 1098 h 1464"/>
                <a:gd name="T54" fmla="*/ 549 w 1464"/>
                <a:gd name="T55" fmla="*/ 1098 h 1464"/>
                <a:gd name="T56" fmla="*/ 458 w 1464"/>
                <a:gd name="T57" fmla="*/ 1190 h 1464"/>
                <a:gd name="T58" fmla="*/ 458 w 1464"/>
                <a:gd name="T59" fmla="*/ 1281 h 1464"/>
                <a:gd name="T60" fmla="*/ 350 w 1464"/>
                <a:gd name="T61" fmla="*/ 1281 h 1464"/>
                <a:gd name="T62" fmla="*/ 286 w 1464"/>
                <a:gd name="T63" fmla="*/ 1308 h 1464"/>
                <a:gd name="T64" fmla="*/ 221 w 1464"/>
                <a:gd name="T65" fmla="*/ 1373 h 1464"/>
                <a:gd name="T66" fmla="*/ 92 w 1464"/>
                <a:gd name="T67" fmla="*/ 1373 h 1464"/>
                <a:gd name="T68" fmla="*/ 92 w 1464"/>
                <a:gd name="T69" fmla="*/ 1242 h 1464"/>
                <a:gd name="T70" fmla="*/ 625 w 1464"/>
                <a:gd name="T71" fmla="*/ 709 h 1464"/>
                <a:gd name="T72" fmla="*/ 625 w 1464"/>
                <a:gd name="T73" fmla="*/ 710 h 1464"/>
                <a:gd name="T74" fmla="*/ 692 w 1464"/>
                <a:gd name="T75" fmla="*/ 642 h 1464"/>
                <a:gd name="T76" fmla="*/ 641 w 1464"/>
                <a:gd name="T77" fmla="*/ 458 h 1464"/>
                <a:gd name="T78" fmla="*/ 1007 w 1464"/>
                <a:gd name="T79" fmla="*/ 92 h 1464"/>
                <a:gd name="T80" fmla="*/ 1373 w 1464"/>
                <a:gd name="T81" fmla="*/ 458 h 1464"/>
                <a:gd name="T82" fmla="*/ 1007 w 1464"/>
                <a:gd name="T83" fmla="*/ 824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4" h="1464">
                  <a:moveTo>
                    <a:pt x="1007" y="0"/>
                  </a:moveTo>
                  <a:cubicBezTo>
                    <a:pt x="754" y="0"/>
                    <a:pt x="549" y="205"/>
                    <a:pt x="549" y="458"/>
                  </a:cubicBezTo>
                  <a:cubicBezTo>
                    <a:pt x="549" y="516"/>
                    <a:pt x="561" y="572"/>
                    <a:pt x="582" y="624"/>
                  </a:cubicBezTo>
                  <a:cubicBezTo>
                    <a:pt x="26" y="1179"/>
                    <a:pt x="26" y="1179"/>
                    <a:pt x="26" y="1179"/>
                  </a:cubicBezTo>
                  <a:cubicBezTo>
                    <a:pt x="10" y="1195"/>
                    <a:pt x="0" y="1211"/>
                    <a:pt x="0" y="1235"/>
                  </a:cubicBezTo>
                  <a:cubicBezTo>
                    <a:pt x="0" y="1373"/>
                    <a:pt x="0" y="1373"/>
                    <a:pt x="0" y="1373"/>
                  </a:cubicBezTo>
                  <a:cubicBezTo>
                    <a:pt x="0" y="1422"/>
                    <a:pt x="42" y="1464"/>
                    <a:pt x="91" y="1464"/>
                  </a:cubicBezTo>
                  <a:cubicBezTo>
                    <a:pt x="229" y="1464"/>
                    <a:pt x="229" y="1464"/>
                    <a:pt x="229" y="1464"/>
                  </a:cubicBezTo>
                  <a:cubicBezTo>
                    <a:pt x="253" y="1464"/>
                    <a:pt x="269" y="1454"/>
                    <a:pt x="285" y="1438"/>
                  </a:cubicBezTo>
                  <a:cubicBezTo>
                    <a:pt x="350" y="1373"/>
                    <a:pt x="350" y="1373"/>
                    <a:pt x="350" y="1373"/>
                  </a:cubicBezTo>
                  <a:cubicBezTo>
                    <a:pt x="458" y="1373"/>
                    <a:pt x="458" y="1373"/>
                    <a:pt x="458" y="1373"/>
                  </a:cubicBezTo>
                  <a:cubicBezTo>
                    <a:pt x="508" y="1373"/>
                    <a:pt x="549" y="1332"/>
                    <a:pt x="549" y="1281"/>
                  </a:cubicBezTo>
                  <a:cubicBezTo>
                    <a:pt x="549" y="1190"/>
                    <a:pt x="549" y="1190"/>
                    <a:pt x="549" y="1190"/>
                  </a:cubicBezTo>
                  <a:cubicBezTo>
                    <a:pt x="641" y="1190"/>
                    <a:pt x="641" y="1190"/>
                    <a:pt x="641" y="1190"/>
                  </a:cubicBezTo>
                  <a:cubicBezTo>
                    <a:pt x="691" y="1190"/>
                    <a:pt x="732" y="1149"/>
                    <a:pt x="732" y="1098"/>
                  </a:cubicBezTo>
                  <a:cubicBezTo>
                    <a:pt x="732" y="991"/>
                    <a:pt x="732" y="991"/>
                    <a:pt x="732" y="991"/>
                  </a:cubicBezTo>
                  <a:cubicBezTo>
                    <a:pt x="841" y="882"/>
                    <a:pt x="841" y="882"/>
                    <a:pt x="841" y="882"/>
                  </a:cubicBezTo>
                  <a:cubicBezTo>
                    <a:pt x="892" y="903"/>
                    <a:pt x="948" y="915"/>
                    <a:pt x="1007" y="915"/>
                  </a:cubicBezTo>
                  <a:cubicBezTo>
                    <a:pt x="1259" y="915"/>
                    <a:pt x="1464" y="710"/>
                    <a:pt x="1464" y="458"/>
                  </a:cubicBezTo>
                  <a:cubicBezTo>
                    <a:pt x="1464" y="205"/>
                    <a:pt x="1259" y="0"/>
                    <a:pt x="1007" y="0"/>
                  </a:cubicBezTo>
                  <a:close/>
                  <a:moveTo>
                    <a:pt x="1007" y="824"/>
                  </a:moveTo>
                  <a:cubicBezTo>
                    <a:pt x="939" y="824"/>
                    <a:pt x="876" y="804"/>
                    <a:pt x="822" y="772"/>
                  </a:cubicBezTo>
                  <a:cubicBezTo>
                    <a:pt x="806" y="787"/>
                    <a:pt x="806" y="787"/>
                    <a:pt x="806" y="787"/>
                  </a:cubicBezTo>
                  <a:cubicBezTo>
                    <a:pt x="755" y="839"/>
                    <a:pt x="755" y="839"/>
                    <a:pt x="755" y="839"/>
                  </a:cubicBezTo>
                  <a:cubicBezTo>
                    <a:pt x="667" y="926"/>
                    <a:pt x="667" y="926"/>
                    <a:pt x="667" y="926"/>
                  </a:cubicBezTo>
                  <a:cubicBezTo>
                    <a:pt x="650" y="943"/>
                    <a:pt x="641" y="967"/>
                    <a:pt x="641" y="991"/>
                  </a:cubicBezTo>
                  <a:cubicBezTo>
                    <a:pt x="641" y="1098"/>
                    <a:pt x="641" y="1098"/>
                    <a:pt x="641" y="1098"/>
                  </a:cubicBezTo>
                  <a:cubicBezTo>
                    <a:pt x="549" y="1098"/>
                    <a:pt x="549" y="1098"/>
                    <a:pt x="549" y="1098"/>
                  </a:cubicBezTo>
                  <a:cubicBezTo>
                    <a:pt x="499" y="1098"/>
                    <a:pt x="458" y="1139"/>
                    <a:pt x="458" y="1190"/>
                  </a:cubicBezTo>
                  <a:cubicBezTo>
                    <a:pt x="458" y="1281"/>
                    <a:pt x="458" y="1281"/>
                    <a:pt x="458" y="1281"/>
                  </a:cubicBezTo>
                  <a:cubicBezTo>
                    <a:pt x="350" y="1281"/>
                    <a:pt x="350" y="1281"/>
                    <a:pt x="350" y="1281"/>
                  </a:cubicBezTo>
                  <a:cubicBezTo>
                    <a:pt x="326" y="1281"/>
                    <a:pt x="303" y="1291"/>
                    <a:pt x="286" y="1308"/>
                  </a:cubicBezTo>
                  <a:cubicBezTo>
                    <a:pt x="221" y="1373"/>
                    <a:pt x="221" y="1373"/>
                    <a:pt x="221" y="1373"/>
                  </a:cubicBezTo>
                  <a:cubicBezTo>
                    <a:pt x="92" y="1373"/>
                    <a:pt x="92" y="1373"/>
                    <a:pt x="92" y="1373"/>
                  </a:cubicBezTo>
                  <a:cubicBezTo>
                    <a:pt x="92" y="1242"/>
                    <a:pt x="92" y="1242"/>
                    <a:pt x="92" y="1242"/>
                  </a:cubicBezTo>
                  <a:cubicBezTo>
                    <a:pt x="625" y="709"/>
                    <a:pt x="625" y="709"/>
                    <a:pt x="625" y="709"/>
                  </a:cubicBezTo>
                  <a:cubicBezTo>
                    <a:pt x="625" y="709"/>
                    <a:pt x="625" y="709"/>
                    <a:pt x="625" y="710"/>
                  </a:cubicBezTo>
                  <a:cubicBezTo>
                    <a:pt x="692" y="642"/>
                    <a:pt x="692" y="642"/>
                    <a:pt x="692" y="642"/>
                  </a:cubicBezTo>
                  <a:cubicBezTo>
                    <a:pt x="660" y="588"/>
                    <a:pt x="641" y="525"/>
                    <a:pt x="641" y="458"/>
                  </a:cubicBezTo>
                  <a:cubicBezTo>
                    <a:pt x="641" y="255"/>
                    <a:pt x="805" y="92"/>
                    <a:pt x="1007" y="92"/>
                  </a:cubicBezTo>
                  <a:cubicBezTo>
                    <a:pt x="1209" y="92"/>
                    <a:pt x="1373" y="255"/>
                    <a:pt x="1373" y="458"/>
                  </a:cubicBezTo>
                  <a:cubicBezTo>
                    <a:pt x="1373" y="660"/>
                    <a:pt x="1209" y="824"/>
                    <a:pt x="1007" y="8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mv="urn:schemas-microsoft-com:mac:vml" xmlns:mc="http://schemas.openxmlformats.org/markup-compatibility/2006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3436938" y="685801"/>
              <a:ext cx="1374775" cy="1390650"/>
            </a:xfrm>
            <a:custGeom>
              <a:avLst/>
              <a:gdLst>
                <a:gd name="T0" fmla="*/ 358 w 366"/>
                <a:gd name="T1" fmla="*/ 196 h 370"/>
                <a:gd name="T2" fmla="*/ 172 w 366"/>
                <a:gd name="T3" fmla="*/ 10 h 370"/>
                <a:gd name="T4" fmla="*/ 132 w 366"/>
                <a:gd name="T5" fmla="*/ 5 h 370"/>
                <a:gd name="T6" fmla="*/ 3 w 366"/>
                <a:gd name="T7" fmla="*/ 134 h 370"/>
                <a:gd name="T8" fmla="*/ 0 w 366"/>
                <a:gd name="T9" fmla="*/ 149 h 370"/>
                <a:gd name="T10" fmla="*/ 8 w 366"/>
                <a:gd name="T11" fmla="*/ 174 h 370"/>
                <a:gd name="T12" fmla="*/ 194 w 366"/>
                <a:gd name="T13" fmla="*/ 360 h 370"/>
                <a:gd name="T14" fmla="*/ 234 w 366"/>
                <a:gd name="T15" fmla="*/ 366 h 370"/>
                <a:gd name="T16" fmla="*/ 364 w 366"/>
                <a:gd name="T17" fmla="*/ 236 h 370"/>
                <a:gd name="T18" fmla="*/ 366 w 366"/>
                <a:gd name="T19" fmla="*/ 222 h 370"/>
                <a:gd name="T20" fmla="*/ 358 w 366"/>
                <a:gd name="T21" fmla="*/ 196 h 370"/>
                <a:gd name="T22" fmla="*/ 221 w 366"/>
                <a:gd name="T23" fmla="*/ 323 h 370"/>
                <a:gd name="T24" fmla="*/ 46 w 366"/>
                <a:gd name="T25" fmla="*/ 149 h 370"/>
                <a:gd name="T26" fmla="*/ 146 w 366"/>
                <a:gd name="T27" fmla="*/ 48 h 370"/>
                <a:gd name="T28" fmla="*/ 320 w 366"/>
                <a:gd name="T29" fmla="*/ 222 h 370"/>
                <a:gd name="T30" fmla="*/ 221 w 366"/>
                <a:gd name="T31" fmla="*/ 3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6" h="370">
                  <a:moveTo>
                    <a:pt x="358" y="196"/>
                  </a:moveTo>
                  <a:cubicBezTo>
                    <a:pt x="306" y="125"/>
                    <a:pt x="244" y="62"/>
                    <a:pt x="172" y="10"/>
                  </a:cubicBezTo>
                  <a:cubicBezTo>
                    <a:pt x="161" y="2"/>
                    <a:pt x="146" y="0"/>
                    <a:pt x="132" y="5"/>
                  </a:cubicBezTo>
                  <a:cubicBezTo>
                    <a:pt x="68" y="27"/>
                    <a:pt x="25" y="71"/>
                    <a:pt x="3" y="134"/>
                  </a:cubicBezTo>
                  <a:cubicBezTo>
                    <a:pt x="1" y="139"/>
                    <a:pt x="0" y="144"/>
                    <a:pt x="0" y="149"/>
                  </a:cubicBezTo>
                  <a:cubicBezTo>
                    <a:pt x="0" y="158"/>
                    <a:pt x="3" y="167"/>
                    <a:pt x="8" y="174"/>
                  </a:cubicBezTo>
                  <a:cubicBezTo>
                    <a:pt x="60" y="246"/>
                    <a:pt x="122" y="308"/>
                    <a:pt x="194" y="360"/>
                  </a:cubicBezTo>
                  <a:cubicBezTo>
                    <a:pt x="206" y="368"/>
                    <a:pt x="221" y="370"/>
                    <a:pt x="234" y="366"/>
                  </a:cubicBezTo>
                  <a:cubicBezTo>
                    <a:pt x="298" y="343"/>
                    <a:pt x="341" y="300"/>
                    <a:pt x="364" y="236"/>
                  </a:cubicBezTo>
                  <a:cubicBezTo>
                    <a:pt x="365" y="232"/>
                    <a:pt x="366" y="227"/>
                    <a:pt x="366" y="222"/>
                  </a:cubicBezTo>
                  <a:cubicBezTo>
                    <a:pt x="366" y="213"/>
                    <a:pt x="363" y="204"/>
                    <a:pt x="358" y="196"/>
                  </a:cubicBezTo>
                  <a:close/>
                  <a:moveTo>
                    <a:pt x="221" y="323"/>
                  </a:moveTo>
                  <a:cubicBezTo>
                    <a:pt x="153" y="274"/>
                    <a:pt x="94" y="215"/>
                    <a:pt x="46" y="149"/>
                  </a:cubicBezTo>
                  <a:cubicBezTo>
                    <a:pt x="63" y="99"/>
                    <a:pt x="97" y="66"/>
                    <a:pt x="146" y="48"/>
                  </a:cubicBezTo>
                  <a:cubicBezTo>
                    <a:pt x="213" y="96"/>
                    <a:pt x="272" y="155"/>
                    <a:pt x="320" y="222"/>
                  </a:cubicBezTo>
                  <a:cubicBezTo>
                    <a:pt x="302" y="272"/>
                    <a:pt x="269" y="305"/>
                    <a:pt x="221" y="3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mv="urn:schemas-microsoft-com:mac:vml" xmlns:mc="http://schemas.openxmlformats.org/markup-compatibility/2006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500996" y="439459"/>
            <a:ext cx="5166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 dirty="0">
                <a:solidFill>
                  <a:schemeClr val="tx2"/>
                </a:solidFill>
                <a:latin typeface="+mj-lt"/>
              </a:rPr>
              <a:t>Puntos clave</a:t>
            </a:r>
            <a:endParaRPr lang="en-US" sz="4400" cap="all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32000" y="1251090"/>
            <a:ext cx="992979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Los andamios de marco se pueden construir de tres maneras fundamentales: como una </a:t>
            </a:r>
            <a:r>
              <a:rPr lang="es-us" sz="2400" cap="all" dirty="0">
                <a:solidFill>
                  <a:srgbClr val="595959"/>
                </a:solidFill>
              </a:rPr>
              <a:t>sección única</a:t>
            </a:r>
            <a:r>
              <a:rPr lang="es-us" sz="2400" dirty="0">
                <a:solidFill>
                  <a:srgbClr val="595959"/>
                </a:solidFill>
              </a:rPr>
              <a:t> (torre), un </a:t>
            </a:r>
            <a:r>
              <a:rPr lang="es-us" sz="2400" cap="all" dirty="0">
                <a:solidFill>
                  <a:srgbClr val="595959"/>
                </a:solidFill>
              </a:rPr>
              <a:t>andamio de tendido continuo</a:t>
            </a:r>
            <a:r>
              <a:rPr lang="es-us" sz="2400" dirty="0">
                <a:solidFill>
                  <a:srgbClr val="595959"/>
                </a:solidFill>
              </a:rPr>
              <a:t> o un </a:t>
            </a:r>
            <a:r>
              <a:rPr lang="es-us" sz="2400" cap="all" dirty="0">
                <a:solidFill>
                  <a:srgbClr val="595959"/>
                </a:solidFill>
              </a:rPr>
              <a:t>andamio de área</a:t>
            </a:r>
            <a:r>
              <a:rPr lang="es-us" sz="2400" dirty="0">
                <a:solidFill>
                  <a:srgbClr val="595959"/>
                </a:solidFill>
              </a:rPr>
              <a:t>.</a:t>
            </a: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400" cap="all" dirty="0">
                <a:solidFill>
                  <a:srgbClr val="595959"/>
                </a:solidFill>
              </a:rPr>
              <a:t>Un boceto</a:t>
            </a:r>
            <a:r>
              <a:rPr lang="es-us" sz="2400" dirty="0">
                <a:solidFill>
                  <a:srgbClr val="595959"/>
                </a:solidFill>
              </a:rPr>
              <a:t> o dibujo le permite </a:t>
            </a:r>
            <a:r>
              <a:rPr lang="es-us" sz="2400" cap="all" dirty="0">
                <a:solidFill>
                  <a:srgbClr val="595959"/>
                </a:solidFill>
              </a:rPr>
              <a:t>calcular el diseño del andamio</a:t>
            </a:r>
            <a:r>
              <a:rPr lang="es-us" sz="2400" dirty="0">
                <a:solidFill>
                  <a:srgbClr val="595959"/>
                </a:solidFill>
              </a:rPr>
              <a:t> en papel.</a:t>
            </a: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Puede </a:t>
            </a:r>
            <a:r>
              <a:rPr lang="es-us" sz="2400" cap="all" dirty="0">
                <a:solidFill>
                  <a:srgbClr val="595959"/>
                </a:solidFill>
              </a:rPr>
              <a:t>desarrollar su lista de equipos a partir de un boceto</a:t>
            </a:r>
            <a:r>
              <a:rPr lang="es-us" sz="2400" dirty="0">
                <a:solidFill>
                  <a:srgbClr val="595959"/>
                </a:solidFill>
              </a:rPr>
              <a:t> o dibujo de la configuración del andamio.</a:t>
            </a: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Su boceto debe mostrar diferentes vistas del andamio, tales como: la </a:t>
            </a:r>
            <a:r>
              <a:rPr lang="es-us" sz="2400" cap="all" dirty="0">
                <a:solidFill>
                  <a:srgbClr val="595959"/>
                </a:solidFill>
              </a:rPr>
              <a:t>vista en planta</a:t>
            </a:r>
            <a:r>
              <a:rPr lang="es-us" sz="2400" dirty="0">
                <a:solidFill>
                  <a:srgbClr val="595959"/>
                </a:solidFill>
              </a:rPr>
              <a:t> y las </a:t>
            </a:r>
            <a:r>
              <a:rPr lang="es-us" sz="2400" cap="all" dirty="0">
                <a:solidFill>
                  <a:srgbClr val="595959"/>
                </a:solidFill>
              </a:rPr>
              <a:t>elevaciones</a:t>
            </a:r>
            <a:r>
              <a:rPr lang="es-us" sz="2400" dirty="0">
                <a:solidFill>
                  <a:srgbClr val="595959"/>
                </a:solidFill>
              </a:rPr>
              <a:t> (frontal y lateral). También debe incluir detalles importantes, como el diseño y la colocación del amarre (de ser necesario)</a:t>
            </a:r>
          </a:p>
        </p:txBody>
      </p:sp>
      <p:pic>
        <p:nvPicPr>
          <p:cNvPr id="13" name="Picture 12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4" name="Straight Connector 13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57200" y="457200"/>
            <a:ext cx="1270000" cy="1231900"/>
          </a:xfrm>
          <a:prstGeom prst="roundRect">
            <a:avLst/>
          </a:prstGeom>
          <a:solidFill>
            <a:srgbClr val="518C9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07418" y="766864"/>
            <a:ext cx="617837" cy="618015"/>
            <a:chOff x="0" y="4763"/>
            <a:chExt cx="5500688" cy="5502275"/>
          </a:xfrm>
          <a:solidFill>
            <a:schemeClr val="bg1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auto">
            <a:xfrm>
              <a:off x="0" y="4763"/>
              <a:ext cx="5500688" cy="5502275"/>
            </a:xfrm>
            <a:custGeom>
              <a:avLst/>
              <a:gdLst>
                <a:gd name="T0" fmla="*/ 1007 w 1464"/>
                <a:gd name="T1" fmla="*/ 0 h 1464"/>
                <a:gd name="T2" fmla="*/ 549 w 1464"/>
                <a:gd name="T3" fmla="*/ 458 h 1464"/>
                <a:gd name="T4" fmla="*/ 582 w 1464"/>
                <a:gd name="T5" fmla="*/ 624 h 1464"/>
                <a:gd name="T6" fmla="*/ 26 w 1464"/>
                <a:gd name="T7" fmla="*/ 1179 h 1464"/>
                <a:gd name="T8" fmla="*/ 0 w 1464"/>
                <a:gd name="T9" fmla="*/ 1235 h 1464"/>
                <a:gd name="T10" fmla="*/ 0 w 1464"/>
                <a:gd name="T11" fmla="*/ 1373 h 1464"/>
                <a:gd name="T12" fmla="*/ 91 w 1464"/>
                <a:gd name="T13" fmla="*/ 1464 h 1464"/>
                <a:gd name="T14" fmla="*/ 229 w 1464"/>
                <a:gd name="T15" fmla="*/ 1464 h 1464"/>
                <a:gd name="T16" fmla="*/ 285 w 1464"/>
                <a:gd name="T17" fmla="*/ 1438 h 1464"/>
                <a:gd name="T18" fmla="*/ 350 w 1464"/>
                <a:gd name="T19" fmla="*/ 1373 h 1464"/>
                <a:gd name="T20" fmla="*/ 458 w 1464"/>
                <a:gd name="T21" fmla="*/ 1373 h 1464"/>
                <a:gd name="T22" fmla="*/ 549 w 1464"/>
                <a:gd name="T23" fmla="*/ 1281 h 1464"/>
                <a:gd name="T24" fmla="*/ 549 w 1464"/>
                <a:gd name="T25" fmla="*/ 1190 h 1464"/>
                <a:gd name="T26" fmla="*/ 641 w 1464"/>
                <a:gd name="T27" fmla="*/ 1190 h 1464"/>
                <a:gd name="T28" fmla="*/ 732 w 1464"/>
                <a:gd name="T29" fmla="*/ 1098 h 1464"/>
                <a:gd name="T30" fmla="*/ 732 w 1464"/>
                <a:gd name="T31" fmla="*/ 991 h 1464"/>
                <a:gd name="T32" fmla="*/ 841 w 1464"/>
                <a:gd name="T33" fmla="*/ 882 h 1464"/>
                <a:gd name="T34" fmla="*/ 1007 w 1464"/>
                <a:gd name="T35" fmla="*/ 915 h 1464"/>
                <a:gd name="T36" fmla="*/ 1464 w 1464"/>
                <a:gd name="T37" fmla="*/ 458 h 1464"/>
                <a:gd name="T38" fmla="*/ 1007 w 1464"/>
                <a:gd name="T39" fmla="*/ 0 h 1464"/>
                <a:gd name="T40" fmla="*/ 1007 w 1464"/>
                <a:gd name="T41" fmla="*/ 824 h 1464"/>
                <a:gd name="T42" fmla="*/ 822 w 1464"/>
                <a:gd name="T43" fmla="*/ 772 h 1464"/>
                <a:gd name="T44" fmla="*/ 806 w 1464"/>
                <a:gd name="T45" fmla="*/ 787 h 1464"/>
                <a:gd name="T46" fmla="*/ 755 w 1464"/>
                <a:gd name="T47" fmla="*/ 839 h 1464"/>
                <a:gd name="T48" fmla="*/ 667 w 1464"/>
                <a:gd name="T49" fmla="*/ 926 h 1464"/>
                <a:gd name="T50" fmla="*/ 641 w 1464"/>
                <a:gd name="T51" fmla="*/ 991 h 1464"/>
                <a:gd name="T52" fmla="*/ 641 w 1464"/>
                <a:gd name="T53" fmla="*/ 1098 h 1464"/>
                <a:gd name="T54" fmla="*/ 549 w 1464"/>
                <a:gd name="T55" fmla="*/ 1098 h 1464"/>
                <a:gd name="T56" fmla="*/ 458 w 1464"/>
                <a:gd name="T57" fmla="*/ 1190 h 1464"/>
                <a:gd name="T58" fmla="*/ 458 w 1464"/>
                <a:gd name="T59" fmla="*/ 1281 h 1464"/>
                <a:gd name="T60" fmla="*/ 350 w 1464"/>
                <a:gd name="T61" fmla="*/ 1281 h 1464"/>
                <a:gd name="T62" fmla="*/ 286 w 1464"/>
                <a:gd name="T63" fmla="*/ 1308 h 1464"/>
                <a:gd name="T64" fmla="*/ 221 w 1464"/>
                <a:gd name="T65" fmla="*/ 1373 h 1464"/>
                <a:gd name="T66" fmla="*/ 92 w 1464"/>
                <a:gd name="T67" fmla="*/ 1373 h 1464"/>
                <a:gd name="T68" fmla="*/ 92 w 1464"/>
                <a:gd name="T69" fmla="*/ 1242 h 1464"/>
                <a:gd name="T70" fmla="*/ 625 w 1464"/>
                <a:gd name="T71" fmla="*/ 709 h 1464"/>
                <a:gd name="T72" fmla="*/ 625 w 1464"/>
                <a:gd name="T73" fmla="*/ 710 h 1464"/>
                <a:gd name="T74" fmla="*/ 692 w 1464"/>
                <a:gd name="T75" fmla="*/ 642 h 1464"/>
                <a:gd name="T76" fmla="*/ 641 w 1464"/>
                <a:gd name="T77" fmla="*/ 458 h 1464"/>
                <a:gd name="T78" fmla="*/ 1007 w 1464"/>
                <a:gd name="T79" fmla="*/ 92 h 1464"/>
                <a:gd name="T80" fmla="*/ 1373 w 1464"/>
                <a:gd name="T81" fmla="*/ 458 h 1464"/>
                <a:gd name="T82" fmla="*/ 1007 w 1464"/>
                <a:gd name="T83" fmla="*/ 824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4" h="1464">
                  <a:moveTo>
                    <a:pt x="1007" y="0"/>
                  </a:moveTo>
                  <a:cubicBezTo>
                    <a:pt x="754" y="0"/>
                    <a:pt x="549" y="205"/>
                    <a:pt x="549" y="458"/>
                  </a:cubicBezTo>
                  <a:cubicBezTo>
                    <a:pt x="549" y="516"/>
                    <a:pt x="561" y="572"/>
                    <a:pt x="582" y="624"/>
                  </a:cubicBezTo>
                  <a:cubicBezTo>
                    <a:pt x="26" y="1179"/>
                    <a:pt x="26" y="1179"/>
                    <a:pt x="26" y="1179"/>
                  </a:cubicBezTo>
                  <a:cubicBezTo>
                    <a:pt x="10" y="1195"/>
                    <a:pt x="0" y="1211"/>
                    <a:pt x="0" y="1235"/>
                  </a:cubicBezTo>
                  <a:cubicBezTo>
                    <a:pt x="0" y="1373"/>
                    <a:pt x="0" y="1373"/>
                    <a:pt x="0" y="1373"/>
                  </a:cubicBezTo>
                  <a:cubicBezTo>
                    <a:pt x="0" y="1422"/>
                    <a:pt x="42" y="1464"/>
                    <a:pt x="91" y="1464"/>
                  </a:cubicBezTo>
                  <a:cubicBezTo>
                    <a:pt x="229" y="1464"/>
                    <a:pt x="229" y="1464"/>
                    <a:pt x="229" y="1464"/>
                  </a:cubicBezTo>
                  <a:cubicBezTo>
                    <a:pt x="253" y="1464"/>
                    <a:pt x="269" y="1454"/>
                    <a:pt x="285" y="1438"/>
                  </a:cubicBezTo>
                  <a:cubicBezTo>
                    <a:pt x="350" y="1373"/>
                    <a:pt x="350" y="1373"/>
                    <a:pt x="350" y="1373"/>
                  </a:cubicBezTo>
                  <a:cubicBezTo>
                    <a:pt x="458" y="1373"/>
                    <a:pt x="458" y="1373"/>
                    <a:pt x="458" y="1373"/>
                  </a:cubicBezTo>
                  <a:cubicBezTo>
                    <a:pt x="508" y="1373"/>
                    <a:pt x="549" y="1332"/>
                    <a:pt x="549" y="1281"/>
                  </a:cubicBezTo>
                  <a:cubicBezTo>
                    <a:pt x="549" y="1190"/>
                    <a:pt x="549" y="1190"/>
                    <a:pt x="549" y="1190"/>
                  </a:cubicBezTo>
                  <a:cubicBezTo>
                    <a:pt x="641" y="1190"/>
                    <a:pt x="641" y="1190"/>
                    <a:pt x="641" y="1190"/>
                  </a:cubicBezTo>
                  <a:cubicBezTo>
                    <a:pt x="691" y="1190"/>
                    <a:pt x="732" y="1149"/>
                    <a:pt x="732" y="1098"/>
                  </a:cubicBezTo>
                  <a:cubicBezTo>
                    <a:pt x="732" y="991"/>
                    <a:pt x="732" y="991"/>
                    <a:pt x="732" y="991"/>
                  </a:cubicBezTo>
                  <a:cubicBezTo>
                    <a:pt x="841" y="882"/>
                    <a:pt x="841" y="882"/>
                    <a:pt x="841" y="882"/>
                  </a:cubicBezTo>
                  <a:cubicBezTo>
                    <a:pt x="892" y="903"/>
                    <a:pt x="948" y="915"/>
                    <a:pt x="1007" y="915"/>
                  </a:cubicBezTo>
                  <a:cubicBezTo>
                    <a:pt x="1259" y="915"/>
                    <a:pt x="1464" y="710"/>
                    <a:pt x="1464" y="458"/>
                  </a:cubicBezTo>
                  <a:cubicBezTo>
                    <a:pt x="1464" y="205"/>
                    <a:pt x="1259" y="0"/>
                    <a:pt x="1007" y="0"/>
                  </a:cubicBezTo>
                  <a:close/>
                  <a:moveTo>
                    <a:pt x="1007" y="824"/>
                  </a:moveTo>
                  <a:cubicBezTo>
                    <a:pt x="939" y="824"/>
                    <a:pt x="876" y="804"/>
                    <a:pt x="822" y="772"/>
                  </a:cubicBezTo>
                  <a:cubicBezTo>
                    <a:pt x="806" y="787"/>
                    <a:pt x="806" y="787"/>
                    <a:pt x="806" y="787"/>
                  </a:cubicBezTo>
                  <a:cubicBezTo>
                    <a:pt x="755" y="839"/>
                    <a:pt x="755" y="839"/>
                    <a:pt x="755" y="839"/>
                  </a:cubicBezTo>
                  <a:cubicBezTo>
                    <a:pt x="667" y="926"/>
                    <a:pt x="667" y="926"/>
                    <a:pt x="667" y="926"/>
                  </a:cubicBezTo>
                  <a:cubicBezTo>
                    <a:pt x="650" y="943"/>
                    <a:pt x="641" y="967"/>
                    <a:pt x="641" y="991"/>
                  </a:cubicBezTo>
                  <a:cubicBezTo>
                    <a:pt x="641" y="1098"/>
                    <a:pt x="641" y="1098"/>
                    <a:pt x="641" y="1098"/>
                  </a:cubicBezTo>
                  <a:cubicBezTo>
                    <a:pt x="549" y="1098"/>
                    <a:pt x="549" y="1098"/>
                    <a:pt x="549" y="1098"/>
                  </a:cubicBezTo>
                  <a:cubicBezTo>
                    <a:pt x="499" y="1098"/>
                    <a:pt x="458" y="1139"/>
                    <a:pt x="458" y="1190"/>
                  </a:cubicBezTo>
                  <a:cubicBezTo>
                    <a:pt x="458" y="1281"/>
                    <a:pt x="458" y="1281"/>
                    <a:pt x="458" y="1281"/>
                  </a:cubicBezTo>
                  <a:cubicBezTo>
                    <a:pt x="350" y="1281"/>
                    <a:pt x="350" y="1281"/>
                    <a:pt x="350" y="1281"/>
                  </a:cubicBezTo>
                  <a:cubicBezTo>
                    <a:pt x="326" y="1281"/>
                    <a:pt x="303" y="1291"/>
                    <a:pt x="286" y="1308"/>
                  </a:cubicBezTo>
                  <a:cubicBezTo>
                    <a:pt x="221" y="1373"/>
                    <a:pt x="221" y="1373"/>
                    <a:pt x="221" y="1373"/>
                  </a:cubicBezTo>
                  <a:cubicBezTo>
                    <a:pt x="92" y="1373"/>
                    <a:pt x="92" y="1373"/>
                    <a:pt x="92" y="1373"/>
                  </a:cubicBezTo>
                  <a:cubicBezTo>
                    <a:pt x="92" y="1242"/>
                    <a:pt x="92" y="1242"/>
                    <a:pt x="92" y="1242"/>
                  </a:cubicBezTo>
                  <a:cubicBezTo>
                    <a:pt x="625" y="709"/>
                    <a:pt x="625" y="709"/>
                    <a:pt x="625" y="709"/>
                  </a:cubicBezTo>
                  <a:cubicBezTo>
                    <a:pt x="625" y="709"/>
                    <a:pt x="625" y="709"/>
                    <a:pt x="625" y="710"/>
                  </a:cubicBezTo>
                  <a:cubicBezTo>
                    <a:pt x="692" y="642"/>
                    <a:pt x="692" y="642"/>
                    <a:pt x="692" y="642"/>
                  </a:cubicBezTo>
                  <a:cubicBezTo>
                    <a:pt x="660" y="588"/>
                    <a:pt x="641" y="525"/>
                    <a:pt x="641" y="458"/>
                  </a:cubicBezTo>
                  <a:cubicBezTo>
                    <a:pt x="641" y="255"/>
                    <a:pt x="805" y="92"/>
                    <a:pt x="1007" y="92"/>
                  </a:cubicBezTo>
                  <a:cubicBezTo>
                    <a:pt x="1209" y="92"/>
                    <a:pt x="1373" y="255"/>
                    <a:pt x="1373" y="458"/>
                  </a:cubicBezTo>
                  <a:cubicBezTo>
                    <a:pt x="1373" y="660"/>
                    <a:pt x="1209" y="824"/>
                    <a:pt x="1007" y="8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mv="urn:schemas-microsoft-com:mac:vml" xmlns:mc="http://schemas.openxmlformats.org/markup-compatibility/2006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3436938" y="685801"/>
              <a:ext cx="1374775" cy="1390650"/>
            </a:xfrm>
            <a:custGeom>
              <a:avLst/>
              <a:gdLst>
                <a:gd name="T0" fmla="*/ 358 w 366"/>
                <a:gd name="T1" fmla="*/ 196 h 370"/>
                <a:gd name="T2" fmla="*/ 172 w 366"/>
                <a:gd name="T3" fmla="*/ 10 h 370"/>
                <a:gd name="T4" fmla="*/ 132 w 366"/>
                <a:gd name="T5" fmla="*/ 5 h 370"/>
                <a:gd name="T6" fmla="*/ 3 w 366"/>
                <a:gd name="T7" fmla="*/ 134 h 370"/>
                <a:gd name="T8" fmla="*/ 0 w 366"/>
                <a:gd name="T9" fmla="*/ 149 h 370"/>
                <a:gd name="T10" fmla="*/ 8 w 366"/>
                <a:gd name="T11" fmla="*/ 174 h 370"/>
                <a:gd name="T12" fmla="*/ 194 w 366"/>
                <a:gd name="T13" fmla="*/ 360 h 370"/>
                <a:gd name="T14" fmla="*/ 234 w 366"/>
                <a:gd name="T15" fmla="*/ 366 h 370"/>
                <a:gd name="T16" fmla="*/ 364 w 366"/>
                <a:gd name="T17" fmla="*/ 236 h 370"/>
                <a:gd name="T18" fmla="*/ 366 w 366"/>
                <a:gd name="T19" fmla="*/ 222 h 370"/>
                <a:gd name="T20" fmla="*/ 358 w 366"/>
                <a:gd name="T21" fmla="*/ 196 h 370"/>
                <a:gd name="T22" fmla="*/ 221 w 366"/>
                <a:gd name="T23" fmla="*/ 323 h 370"/>
                <a:gd name="T24" fmla="*/ 46 w 366"/>
                <a:gd name="T25" fmla="*/ 149 h 370"/>
                <a:gd name="T26" fmla="*/ 146 w 366"/>
                <a:gd name="T27" fmla="*/ 48 h 370"/>
                <a:gd name="T28" fmla="*/ 320 w 366"/>
                <a:gd name="T29" fmla="*/ 222 h 370"/>
                <a:gd name="T30" fmla="*/ 221 w 366"/>
                <a:gd name="T31" fmla="*/ 3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6" h="370">
                  <a:moveTo>
                    <a:pt x="358" y="196"/>
                  </a:moveTo>
                  <a:cubicBezTo>
                    <a:pt x="306" y="125"/>
                    <a:pt x="244" y="62"/>
                    <a:pt x="172" y="10"/>
                  </a:cubicBezTo>
                  <a:cubicBezTo>
                    <a:pt x="161" y="2"/>
                    <a:pt x="146" y="0"/>
                    <a:pt x="132" y="5"/>
                  </a:cubicBezTo>
                  <a:cubicBezTo>
                    <a:pt x="68" y="27"/>
                    <a:pt x="25" y="71"/>
                    <a:pt x="3" y="134"/>
                  </a:cubicBezTo>
                  <a:cubicBezTo>
                    <a:pt x="1" y="139"/>
                    <a:pt x="0" y="144"/>
                    <a:pt x="0" y="149"/>
                  </a:cubicBezTo>
                  <a:cubicBezTo>
                    <a:pt x="0" y="158"/>
                    <a:pt x="3" y="167"/>
                    <a:pt x="8" y="174"/>
                  </a:cubicBezTo>
                  <a:cubicBezTo>
                    <a:pt x="60" y="246"/>
                    <a:pt x="122" y="308"/>
                    <a:pt x="194" y="360"/>
                  </a:cubicBezTo>
                  <a:cubicBezTo>
                    <a:pt x="206" y="368"/>
                    <a:pt x="221" y="370"/>
                    <a:pt x="234" y="366"/>
                  </a:cubicBezTo>
                  <a:cubicBezTo>
                    <a:pt x="298" y="343"/>
                    <a:pt x="341" y="300"/>
                    <a:pt x="364" y="236"/>
                  </a:cubicBezTo>
                  <a:cubicBezTo>
                    <a:pt x="365" y="232"/>
                    <a:pt x="366" y="227"/>
                    <a:pt x="366" y="222"/>
                  </a:cubicBezTo>
                  <a:cubicBezTo>
                    <a:pt x="366" y="213"/>
                    <a:pt x="363" y="204"/>
                    <a:pt x="358" y="196"/>
                  </a:cubicBezTo>
                  <a:close/>
                  <a:moveTo>
                    <a:pt x="221" y="323"/>
                  </a:moveTo>
                  <a:cubicBezTo>
                    <a:pt x="153" y="274"/>
                    <a:pt x="94" y="215"/>
                    <a:pt x="46" y="149"/>
                  </a:cubicBezTo>
                  <a:cubicBezTo>
                    <a:pt x="63" y="99"/>
                    <a:pt x="97" y="66"/>
                    <a:pt x="146" y="48"/>
                  </a:cubicBezTo>
                  <a:cubicBezTo>
                    <a:pt x="213" y="96"/>
                    <a:pt x="272" y="155"/>
                    <a:pt x="320" y="222"/>
                  </a:cubicBezTo>
                  <a:cubicBezTo>
                    <a:pt x="302" y="272"/>
                    <a:pt x="269" y="305"/>
                    <a:pt x="221" y="3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mv="urn:schemas-microsoft-com:mac:vml" xmlns:mc="http://schemas.openxmlformats.org/markup-compatibility/2006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552754" y="439459"/>
            <a:ext cx="5114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 dirty="0">
                <a:solidFill>
                  <a:srgbClr val="44546A"/>
                </a:solidFill>
                <a:latin typeface="+mj-lt"/>
              </a:rPr>
              <a:t>Puntos clave</a:t>
            </a:r>
            <a:endParaRPr lang="en-US" sz="4400" cap="all" dirty="0">
              <a:solidFill>
                <a:srgbClr val="44546A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32000" y="1251090"/>
            <a:ext cx="9441132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rtl="0">
              <a:spcAft>
                <a:spcPts val="18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Puede </a:t>
            </a:r>
            <a:r>
              <a:rPr lang="es-us" sz="2400" cap="all" dirty="0">
                <a:solidFill>
                  <a:srgbClr val="595959"/>
                </a:solidFill>
              </a:rPr>
              <a:t>añadir más elevaciones y secciones</a:t>
            </a:r>
            <a:r>
              <a:rPr lang="es-us" sz="2400" dirty="0">
                <a:solidFill>
                  <a:srgbClr val="595959"/>
                </a:solidFill>
              </a:rPr>
              <a:t> a una unidad de andamio de marco básico. </a:t>
            </a:r>
          </a:p>
          <a:p>
            <a:pPr marL="180000" indent="-180000" rtl="0">
              <a:spcAft>
                <a:spcPts val="18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La </a:t>
            </a:r>
            <a:r>
              <a:rPr lang="es-us" sz="2400" cap="all" dirty="0">
                <a:solidFill>
                  <a:srgbClr val="595959"/>
                </a:solidFill>
              </a:rPr>
              <a:t>primera elevación</a:t>
            </a:r>
            <a:r>
              <a:rPr lang="es-us" sz="2400" dirty="0">
                <a:solidFill>
                  <a:srgbClr val="595959"/>
                </a:solidFill>
              </a:rPr>
              <a:t> del andamio es la </a:t>
            </a:r>
            <a:r>
              <a:rPr lang="es-us" sz="2400" cap="all" dirty="0">
                <a:solidFill>
                  <a:srgbClr val="595959"/>
                </a:solidFill>
              </a:rPr>
              <a:t>más crítica</a:t>
            </a:r>
            <a:r>
              <a:rPr lang="es-us" sz="2400" dirty="0">
                <a:solidFill>
                  <a:srgbClr val="595959"/>
                </a:solidFill>
              </a:rPr>
              <a:t>, porque determinará si el andamio estará a </a:t>
            </a:r>
            <a:r>
              <a:rPr lang="es-us" sz="2400" cap="all" dirty="0">
                <a:solidFill>
                  <a:srgbClr val="595959"/>
                </a:solidFill>
              </a:rPr>
              <a:t>plomado, nivelado</a:t>
            </a:r>
            <a:r>
              <a:rPr lang="es-us" sz="2400" dirty="0">
                <a:solidFill>
                  <a:srgbClr val="595959"/>
                </a:solidFill>
              </a:rPr>
              <a:t> y en </a:t>
            </a:r>
            <a:r>
              <a:rPr lang="es-us" sz="2400" cap="all" dirty="0">
                <a:solidFill>
                  <a:srgbClr val="595959"/>
                </a:solidFill>
              </a:rPr>
              <a:t>ángulo</a:t>
            </a:r>
            <a:r>
              <a:rPr lang="es-us" sz="2400" dirty="0">
                <a:solidFill>
                  <a:srgbClr val="595959"/>
                </a:solidFill>
              </a:rPr>
              <a:t>. </a:t>
            </a:r>
          </a:p>
          <a:p>
            <a:pPr marL="180000" indent="-180000" rtl="0">
              <a:spcAft>
                <a:spcPts val="1800"/>
              </a:spcAft>
              <a:buFont typeface="Arial"/>
              <a:buChar char="•"/>
            </a:pPr>
            <a:r>
              <a:rPr lang="es-us" sz="2400" cap="all" dirty="0">
                <a:solidFill>
                  <a:srgbClr val="595959"/>
                </a:solidFill>
              </a:rPr>
              <a:t>Cada marco debe estar sujeto a, por lo menos, otro marco</a:t>
            </a:r>
            <a:r>
              <a:rPr lang="es-us" sz="2400" dirty="0">
                <a:solidFill>
                  <a:srgbClr val="595959"/>
                </a:solidFill>
              </a:rPr>
              <a:t>. Esto significa que se deben instalar tanto las diagonales "</a:t>
            </a:r>
            <a:r>
              <a:rPr lang="es-us" sz="2400" cap="all" dirty="0">
                <a:solidFill>
                  <a:srgbClr val="595959"/>
                </a:solidFill>
              </a:rPr>
              <a:t>delanteras</a:t>
            </a:r>
            <a:r>
              <a:rPr lang="es-us" sz="2400" dirty="0">
                <a:solidFill>
                  <a:srgbClr val="595959"/>
                </a:solidFill>
              </a:rPr>
              <a:t>" como las "</a:t>
            </a:r>
            <a:r>
              <a:rPr lang="es-us" sz="2400" cap="all" dirty="0">
                <a:solidFill>
                  <a:srgbClr val="595959"/>
                </a:solidFill>
              </a:rPr>
              <a:t>traseras</a:t>
            </a:r>
            <a:r>
              <a:rPr lang="es-us" sz="2400" dirty="0">
                <a:solidFill>
                  <a:srgbClr val="595959"/>
                </a:solidFill>
              </a:rPr>
              <a:t>".</a:t>
            </a:r>
          </a:p>
          <a:p>
            <a:pPr marL="180000" indent="-180000" rtl="0">
              <a:spcAft>
                <a:spcPts val="18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Los andamios de área se pueden construir de dos maneras: Con </a:t>
            </a:r>
            <a:r>
              <a:rPr lang="es-us" sz="2400" cap="all" dirty="0">
                <a:solidFill>
                  <a:srgbClr val="595959"/>
                </a:solidFill>
              </a:rPr>
              <a:t>vigas puente (vigas reticuladas)</a:t>
            </a:r>
            <a:r>
              <a:rPr lang="es-us" sz="2400" dirty="0">
                <a:solidFill>
                  <a:srgbClr val="595959"/>
                </a:solidFill>
              </a:rPr>
              <a:t> o con </a:t>
            </a:r>
            <a:r>
              <a:rPr lang="es-us" sz="2400" cap="all" dirty="0">
                <a:solidFill>
                  <a:srgbClr val="595959"/>
                </a:solidFill>
              </a:rPr>
              <a:t>largueros y vigas.</a:t>
            </a:r>
          </a:p>
        </p:txBody>
      </p:sp>
      <p:pic>
        <p:nvPicPr>
          <p:cNvPr id="13" name="Picture 12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4" name="Straight Connector 13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6200000">
            <a:off x="639762" y="5465762"/>
            <a:ext cx="752476" cy="2032000"/>
          </a:xfrm>
          <a:prstGeom prst="rect">
            <a:avLst/>
          </a:prstGeom>
          <a:solidFill>
            <a:srgbClr val="0050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sp>
        <p:nvSpPr>
          <p:cNvPr id="13" name="Rectangle 12"/>
          <p:cNvSpPr/>
          <p:nvPr/>
        </p:nvSpPr>
        <p:spPr>
          <a:xfrm rot="16200000">
            <a:off x="2671764" y="5465762"/>
            <a:ext cx="752475" cy="2032000"/>
          </a:xfrm>
          <a:prstGeom prst="rect">
            <a:avLst/>
          </a:prstGeom>
          <a:solidFill>
            <a:srgbClr val="0064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sp>
        <p:nvSpPr>
          <p:cNvPr id="14" name="Rectangle 13"/>
          <p:cNvSpPr/>
          <p:nvPr/>
        </p:nvSpPr>
        <p:spPr>
          <a:xfrm rot="16200000">
            <a:off x="4703764" y="5465761"/>
            <a:ext cx="752477" cy="2032000"/>
          </a:xfrm>
          <a:prstGeom prst="rect">
            <a:avLst/>
          </a:prstGeom>
          <a:solidFill>
            <a:srgbClr val="2A7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sp>
        <p:nvSpPr>
          <p:cNvPr id="15" name="Rectangle 14"/>
          <p:cNvSpPr/>
          <p:nvPr/>
        </p:nvSpPr>
        <p:spPr>
          <a:xfrm rot="16200000">
            <a:off x="6737351" y="5467350"/>
            <a:ext cx="749300" cy="2032000"/>
          </a:xfrm>
          <a:prstGeom prst="rect">
            <a:avLst/>
          </a:prstGeom>
          <a:solidFill>
            <a:srgbClr val="518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sp>
        <p:nvSpPr>
          <p:cNvPr id="17" name="Rectangle 16"/>
          <p:cNvSpPr/>
          <p:nvPr/>
        </p:nvSpPr>
        <p:spPr>
          <a:xfrm rot="16200000">
            <a:off x="10799762" y="5465762"/>
            <a:ext cx="752475" cy="2032000"/>
          </a:xfrm>
          <a:prstGeom prst="rect">
            <a:avLst/>
          </a:prstGeom>
          <a:solidFill>
            <a:srgbClr val="97BA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6096001" y="4752582"/>
            <a:ext cx="3040824" cy="0"/>
          </a:xfrm>
          <a:prstGeom prst="line">
            <a:avLst/>
          </a:prstGeom>
          <a:ln w="15875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9136825" y="4752975"/>
            <a:ext cx="0" cy="438149"/>
          </a:xfrm>
          <a:prstGeom prst="line">
            <a:avLst/>
          </a:prstGeom>
          <a:ln w="158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913513" y="1789578"/>
            <a:ext cx="83904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-us" sz="4800" dirty="0">
                <a:solidFill>
                  <a:schemeClr val="bg1"/>
                </a:solidFill>
              </a:rPr>
              <a:t>ANDAMIOS DE MÚLTIPLES </a:t>
            </a:r>
            <a:br>
              <a:rPr lang="es-us" sz="4800" dirty="0">
                <a:solidFill>
                  <a:schemeClr val="bg1"/>
                </a:solidFill>
              </a:rPr>
            </a:br>
            <a:r>
              <a:rPr lang="es-us" sz="4800" dirty="0">
                <a:solidFill>
                  <a:schemeClr val="bg1"/>
                </a:solidFill>
              </a:rPr>
              <a:t>ELEVACIONES Y SECCIONES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041400" y="3367029"/>
            <a:ext cx="1041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2200" cap="all">
                <a:solidFill>
                  <a:srgbClr val="93F300"/>
                </a:solidFill>
                <a:latin typeface="Source Sans Pro Light" panose="020B0403030403020204" pitchFamily="34" charset="0"/>
              </a:rPr>
              <a:t>Los andamios de marco se pueden construir a cualquier altura, longitud o ancho. 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5723825" y="3802513"/>
            <a:ext cx="744351" cy="0"/>
          </a:xfrm>
          <a:prstGeom prst="line">
            <a:avLst/>
          </a:prstGeom>
          <a:ln w="158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096000" y="3952875"/>
            <a:ext cx="0" cy="809232"/>
          </a:xfrm>
          <a:prstGeom prst="line">
            <a:avLst/>
          </a:prstGeom>
          <a:ln w="15875">
            <a:solidFill>
              <a:schemeClr val="accent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8128000" y="5181600"/>
            <a:ext cx="2032000" cy="1676400"/>
            <a:chOff x="8128000" y="5181600"/>
            <a:chExt cx="2032000" cy="1676400"/>
          </a:xfrm>
          <a:solidFill>
            <a:srgbClr val="7CA9AD"/>
          </a:solidFill>
        </p:grpSpPr>
        <p:sp>
          <p:nvSpPr>
            <p:cNvPr id="16" name="Rectangle 15"/>
            <p:cNvSpPr/>
            <p:nvPr/>
          </p:nvSpPr>
          <p:spPr>
            <a:xfrm rot="16200000">
              <a:off x="8305800" y="5003800"/>
              <a:ext cx="1676400" cy="20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877300" y="5651500"/>
              <a:ext cx="571500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440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9354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 animBg="1"/>
      <p:bldP spid="40" grpId="0"/>
      <p:bldP spid="4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3819" y="72695"/>
            <a:ext cx="1102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 dirty="0">
                <a:solidFill>
                  <a:schemeClr val="accent2"/>
                </a:solidFill>
                <a:latin typeface="+mj-lt"/>
              </a:rPr>
              <a:t>ANDAMIOS DE MÚLTIPLES ELEVACIONES DE MAYOR ALTURA</a:t>
            </a:r>
            <a:endParaRPr lang="en-US" sz="4400" cap="all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94200" y="1689100"/>
            <a:ext cx="70612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rtl="0">
              <a:spcAft>
                <a:spcPts val="18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Las sujeciones aseguran la estabilidad del andamio. </a:t>
            </a:r>
          </a:p>
          <a:p>
            <a:pPr marL="180000" indent="-180000" rtl="0">
              <a:spcAft>
                <a:spcPts val="18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Las sujeciones se deben utilizar cuando el andamio excede la relación permitida entre la altura y la base. </a:t>
            </a:r>
          </a:p>
          <a:p>
            <a:pPr marL="180000" indent="-180000" rtl="0">
              <a:spcAft>
                <a:spcPts val="18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Un amarre debe ser capaz de evitar que el andamio se caiga o se </a:t>
            </a:r>
            <a:r>
              <a:rPr lang="es-us" sz="2400" cap="all" dirty="0">
                <a:solidFill>
                  <a:srgbClr val="595959"/>
                </a:solidFill>
              </a:rPr>
              <a:t>aleje</a:t>
            </a:r>
            <a:r>
              <a:rPr lang="es-us" sz="2400" dirty="0">
                <a:solidFill>
                  <a:srgbClr val="595959"/>
                </a:solidFill>
              </a:rPr>
              <a:t> de la pared, o se incline </a:t>
            </a:r>
            <a:r>
              <a:rPr lang="es-us" sz="2400" cap="all" dirty="0">
                <a:solidFill>
                  <a:srgbClr val="595959"/>
                </a:solidFill>
              </a:rPr>
              <a:t>hacia</a:t>
            </a:r>
            <a:r>
              <a:rPr lang="es-us" sz="2400" dirty="0">
                <a:solidFill>
                  <a:srgbClr val="595959"/>
                </a:solidFill>
              </a:rPr>
              <a:t> la misma. </a:t>
            </a:r>
          </a:p>
        </p:txBody>
      </p:sp>
      <p:pic>
        <p:nvPicPr>
          <p:cNvPr id="6" name="Picture 5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7" name="Straight Connector 6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009650" y="1365249"/>
            <a:ext cx="2851150" cy="479967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6400" y="439459"/>
            <a:ext cx="1102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>
                <a:solidFill>
                  <a:schemeClr val="accent2"/>
                </a:solidFill>
                <a:latin typeface="+mj-lt"/>
              </a:rPr>
              <a:t>ANDAMIOS CERRADOS</a:t>
            </a:r>
            <a:endParaRPr lang="en-US" sz="4400" cap="all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/>
              <a:srcRect b="4054"/>
              <a:stretch>
                <a:fillRect/>
              </a:stretch>
            </p:blipFill>
          </mc:Choice>
          <mc:Fallback>
            <p:blipFill>
              <a:blip r:embed="rId4"/>
              <a:srcRect b="4054"/>
              <a:stretch>
                <a:fillRect/>
              </a:stretch>
            </p:blipFill>
          </mc:Fallback>
        </mc:AlternateContent>
        <p:spPr>
          <a:xfrm>
            <a:off x="304800" y="1257300"/>
            <a:ext cx="3175000" cy="5410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97300" y="1244600"/>
            <a:ext cx="7891492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Los andamios cerrados suelen estar cubiertos con redes, lonas, láminas plásticas o madera contrachapada.</a:t>
            </a: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Los andamios cerrados se utilizan para: protegerse de las inclemencias del clima, evitar la propagación de los materiales, o evitar la caída de escombros.</a:t>
            </a: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Los andamios cerrados están expuestos a cargas mucho mayores que los andamios estándar. </a:t>
            </a: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Cuando el equipo de andamiaje se utiliza para la reducción de materiales peligrosos, toda la estructura del andamiaje debe estar bien cerrada para mantener el material peligroso adentro. </a:t>
            </a:r>
          </a:p>
          <a:p>
            <a:pPr marL="180000" indent="-180000" rtl="0"/>
            <a:endParaRPr lang="en-US" sz="2400" dirty="0">
              <a:solidFill>
                <a:srgbClr val="7F7F7F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67643" y="4165601"/>
            <a:ext cx="2599196" cy="2374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464859"/>
            <a:ext cx="120252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 dirty="0">
                <a:solidFill>
                  <a:schemeClr val="accent2"/>
                </a:solidFill>
                <a:latin typeface="+mj-lt"/>
              </a:rPr>
              <a:t>INSPECCIÓN DE ANDAMIOS COMPLETOS</a:t>
            </a:r>
            <a:endParaRPr lang="en-US" sz="4400" cap="all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84200" y="1409700"/>
            <a:ext cx="2540000" cy="254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98900" y="1291666"/>
            <a:ext cx="8126322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rtl="0">
              <a:spcAft>
                <a:spcPts val="30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La persona competente debe inspeccionar el andamio completo para asegurarse de que sea seguro. </a:t>
            </a:r>
          </a:p>
          <a:p>
            <a:pPr marL="180000" indent="-180000" rtl="0">
              <a:spcAft>
                <a:spcPts val="30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Las inspecciones del andamio deben realizarse </a:t>
            </a:r>
            <a:r>
              <a:rPr lang="es-us" sz="2400" cap="all" dirty="0">
                <a:solidFill>
                  <a:srgbClr val="595959"/>
                </a:solidFill>
              </a:rPr>
              <a:t>después de que el andamio se construya</a:t>
            </a:r>
            <a:r>
              <a:rPr lang="es-us" sz="2400" dirty="0">
                <a:solidFill>
                  <a:srgbClr val="595959"/>
                </a:solidFill>
              </a:rPr>
              <a:t>, </a:t>
            </a:r>
            <a:r>
              <a:rPr lang="es-us" sz="2400" cap="all" dirty="0">
                <a:solidFill>
                  <a:srgbClr val="595959"/>
                </a:solidFill>
              </a:rPr>
              <a:t>antes de ser usado</a:t>
            </a:r>
            <a:r>
              <a:rPr lang="es-us" sz="2400" dirty="0">
                <a:solidFill>
                  <a:srgbClr val="595959"/>
                </a:solidFill>
              </a:rPr>
              <a:t>, al </a:t>
            </a:r>
            <a:r>
              <a:rPr lang="es-us" sz="2400" cap="all" dirty="0">
                <a:solidFill>
                  <a:srgbClr val="595959"/>
                </a:solidFill>
              </a:rPr>
              <a:t>cambiar cada turno</a:t>
            </a:r>
            <a:r>
              <a:rPr lang="es-us" sz="2400" dirty="0">
                <a:solidFill>
                  <a:srgbClr val="595959"/>
                </a:solidFill>
              </a:rPr>
              <a:t> y, como mínimo, </a:t>
            </a:r>
            <a:r>
              <a:rPr lang="es-us" sz="2400" cap="all" dirty="0">
                <a:solidFill>
                  <a:srgbClr val="595959"/>
                </a:solidFill>
              </a:rPr>
              <a:t>una vez al día</a:t>
            </a:r>
            <a:r>
              <a:rPr lang="es-us" sz="2400" dirty="0">
                <a:solidFill>
                  <a:srgbClr val="595959"/>
                </a:solidFill>
              </a:rPr>
              <a:t> o </a:t>
            </a:r>
            <a:r>
              <a:rPr lang="es-us" sz="2400" cap="all" dirty="0">
                <a:solidFill>
                  <a:srgbClr val="595959"/>
                </a:solidFill>
              </a:rPr>
              <a:t>después de</a:t>
            </a:r>
            <a:r>
              <a:rPr lang="es-us" sz="2400" dirty="0">
                <a:solidFill>
                  <a:srgbClr val="595959"/>
                </a:solidFill>
              </a:rPr>
              <a:t> que ocurra algo que pueda haber alterado el andamio.</a:t>
            </a:r>
          </a:p>
          <a:p>
            <a:pPr marL="180000" indent="-180000" rtl="0">
              <a:spcAft>
                <a:spcPts val="30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El sistema de etiquetas de tres colores notifica a los trabajadores sobre el estado de construcción o modificación del andamio, para maximizar la seguridad.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07418" y="766864"/>
            <a:ext cx="617837" cy="618015"/>
            <a:chOff x="0" y="4763"/>
            <a:chExt cx="5500688" cy="5502275"/>
          </a:xfrm>
          <a:solidFill>
            <a:schemeClr val="bg1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auto">
            <a:xfrm>
              <a:off x="0" y="4763"/>
              <a:ext cx="5500688" cy="5502275"/>
            </a:xfrm>
            <a:custGeom>
              <a:avLst/>
              <a:gdLst>
                <a:gd name="T0" fmla="*/ 1007 w 1464"/>
                <a:gd name="T1" fmla="*/ 0 h 1464"/>
                <a:gd name="T2" fmla="*/ 549 w 1464"/>
                <a:gd name="T3" fmla="*/ 458 h 1464"/>
                <a:gd name="T4" fmla="*/ 582 w 1464"/>
                <a:gd name="T5" fmla="*/ 624 h 1464"/>
                <a:gd name="T6" fmla="*/ 26 w 1464"/>
                <a:gd name="T7" fmla="*/ 1179 h 1464"/>
                <a:gd name="T8" fmla="*/ 0 w 1464"/>
                <a:gd name="T9" fmla="*/ 1235 h 1464"/>
                <a:gd name="T10" fmla="*/ 0 w 1464"/>
                <a:gd name="T11" fmla="*/ 1373 h 1464"/>
                <a:gd name="T12" fmla="*/ 91 w 1464"/>
                <a:gd name="T13" fmla="*/ 1464 h 1464"/>
                <a:gd name="T14" fmla="*/ 229 w 1464"/>
                <a:gd name="T15" fmla="*/ 1464 h 1464"/>
                <a:gd name="T16" fmla="*/ 285 w 1464"/>
                <a:gd name="T17" fmla="*/ 1438 h 1464"/>
                <a:gd name="T18" fmla="*/ 350 w 1464"/>
                <a:gd name="T19" fmla="*/ 1373 h 1464"/>
                <a:gd name="T20" fmla="*/ 458 w 1464"/>
                <a:gd name="T21" fmla="*/ 1373 h 1464"/>
                <a:gd name="T22" fmla="*/ 549 w 1464"/>
                <a:gd name="T23" fmla="*/ 1281 h 1464"/>
                <a:gd name="T24" fmla="*/ 549 w 1464"/>
                <a:gd name="T25" fmla="*/ 1190 h 1464"/>
                <a:gd name="T26" fmla="*/ 641 w 1464"/>
                <a:gd name="T27" fmla="*/ 1190 h 1464"/>
                <a:gd name="T28" fmla="*/ 732 w 1464"/>
                <a:gd name="T29" fmla="*/ 1098 h 1464"/>
                <a:gd name="T30" fmla="*/ 732 w 1464"/>
                <a:gd name="T31" fmla="*/ 991 h 1464"/>
                <a:gd name="T32" fmla="*/ 841 w 1464"/>
                <a:gd name="T33" fmla="*/ 882 h 1464"/>
                <a:gd name="T34" fmla="*/ 1007 w 1464"/>
                <a:gd name="T35" fmla="*/ 915 h 1464"/>
                <a:gd name="T36" fmla="*/ 1464 w 1464"/>
                <a:gd name="T37" fmla="*/ 458 h 1464"/>
                <a:gd name="T38" fmla="*/ 1007 w 1464"/>
                <a:gd name="T39" fmla="*/ 0 h 1464"/>
                <a:gd name="T40" fmla="*/ 1007 w 1464"/>
                <a:gd name="T41" fmla="*/ 824 h 1464"/>
                <a:gd name="T42" fmla="*/ 822 w 1464"/>
                <a:gd name="T43" fmla="*/ 772 h 1464"/>
                <a:gd name="T44" fmla="*/ 806 w 1464"/>
                <a:gd name="T45" fmla="*/ 787 h 1464"/>
                <a:gd name="T46" fmla="*/ 755 w 1464"/>
                <a:gd name="T47" fmla="*/ 839 h 1464"/>
                <a:gd name="T48" fmla="*/ 667 w 1464"/>
                <a:gd name="T49" fmla="*/ 926 h 1464"/>
                <a:gd name="T50" fmla="*/ 641 w 1464"/>
                <a:gd name="T51" fmla="*/ 991 h 1464"/>
                <a:gd name="T52" fmla="*/ 641 w 1464"/>
                <a:gd name="T53" fmla="*/ 1098 h 1464"/>
                <a:gd name="T54" fmla="*/ 549 w 1464"/>
                <a:gd name="T55" fmla="*/ 1098 h 1464"/>
                <a:gd name="T56" fmla="*/ 458 w 1464"/>
                <a:gd name="T57" fmla="*/ 1190 h 1464"/>
                <a:gd name="T58" fmla="*/ 458 w 1464"/>
                <a:gd name="T59" fmla="*/ 1281 h 1464"/>
                <a:gd name="T60" fmla="*/ 350 w 1464"/>
                <a:gd name="T61" fmla="*/ 1281 h 1464"/>
                <a:gd name="T62" fmla="*/ 286 w 1464"/>
                <a:gd name="T63" fmla="*/ 1308 h 1464"/>
                <a:gd name="T64" fmla="*/ 221 w 1464"/>
                <a:gd name="T65" fmla="*/ 1373 h 1464"/>
                <a:gd name="T66" fmla="*/ 92 w 1464"/>
                <a:gd name="T67" fmla="*/ 1373 h 1464"/>
                <a:gd name="T68" fmla="*/ 92 w 1464"/>
                <a:gd name="T69" fmla="*/ 1242 h 1464"/>
                <a:gd name="T70" fmla="*/ 625 w 1464"/>
                <a:gd name="T71" fmla="*/ 709 h 1464"/>
                <a:gd name="T72" fmla="*/ 625 w 1464"/>
                <a:gd name="T73" fmla="*/ 710 h 1464"/>
                <a:gd name="T74" fmla="*/ 692 w 1464"/>
                <a:gd name="T75" fmla="*/ 642 h 1464"/>
                <a:gd name="T76" fmla="*/ 641 w 1464"/>
                <a:gd name="T77" fmla="*/ 458 h 1464"/>
                <a:gd name="T78" fmla="*/ 1007 w 1464"/>
                <a:gd name="T79" fmla="*/ 92 h 1464"/>
                <a:gd name="T80" fmla="*/ 1373 w 1464"/>
                <a:gd name="T81" fmla="*/ 458 h 1464"/>
                <a:gd name="T82" fmla="*/ 1007 w 1464"/>
                <a:gd name="T83" fmla="*/ 824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4" h="1464">
                  <a:moveTo>
                    <a:pt x="1007" y="0"/>
                  </a:moveTo>
                  <a:cubicBezTo>
                    <a:pt x="754" y="0"/>
                    <a:pt x="549" y="205"/>
                    <a:pt x="549" y="458"/>
                  </a:cubicBezTo>
                  <a:cubicBezTo>
                    <a:pt x="549" y="516"/>
                    <a:pt x="561" y="572"/>
                    <a:pt x="582" y="624"/>
                  </a:cubicBezTo>
                  <a:cubicBezTo>
                    <a:pt x="26" y="1179"/>
                    <a:pt x="26" y="1179"/>
                    <a:pt x="26" y="1179"/>
                  </a:cubicBezTo>
                  <a:cubicBezTo>
                    <a:pt x="10" y="1195"/>
                    <a:pt x="0" y="1211"/>
                    <a:pt x="0" y="1235"/>
                  </a:cubicBezTo>
                  <a:cubicBezTo>
                    <a:pt x="0" y="1373"/>
                    <a:pt x="0" y="1373"/>
                    <a:pt x="0" y="1373"/>
                  </a:cubicBezTo>
                  <a:cubicBezTo>
                    <a:pt x="0" y="1422"/>
                    <a:pt x="42" y="1464"/>
                    <a:pt x="91" y="1464"/>
                  </a:cubicBezTo>
                  <a:cubicBezTo>
                    <a:pt x="229" y="1464"/>
                    <a:pt x="229" y="1464"/>
                    <a:pt x="229" y="1464"/>
                  </a:cubicBezTo>
                  <a:cubicBezTo>
                    <a:pt x="253" y="1464"/>
                    <a:pt x="269" y="1454"/>
                    <a:pt x="285" y="1438"/>
                  </a:cubicBezTo>
                  <a:cubicBezTo>
                    <a:pt x="350" y="1373"/>
                    <a:pt x="350" y="1373"/>
                    <a:pt x="350" y="1373"/>
                  </a:cubicBezTo>
                  <a:cubicBezTo>
                    <a:pt x="458" y="1373"/>
                    <a:pt x="458" y="1373"/>
                    <a:pt x="458" y="1373"/>
                  </a:cubicBezTo>
                  <a:cubicBezTo>
                    <a:pt x="508" y="1373"/>
                    <a:pt x="549" y="1332"/>
                    <a:pt x="549" y="1281"/>
                  </a:cubicBezTo>
                  <a:cubicBezTo>
                    <a:pt x="549" y="1190"/>
                    <a:pt x="549" y="1190"/>
                    <a:pt x="549" y="1190"/>
                  </a:cubicBezTo>
                  <a:cubicBezTo>
                    <a:pt x="641" y="1190"/>
                    <a:pt x="641" y="1190"/>
                    <a:pt x="641" y="1190"/>
                  </a:cubicBezTo>
                  <a:cubicBezTo>
                    <a:pt x="691" y="1190"/>
                    <a:pt x="732" y="1149"/>
                    <a:pt x="732" y="1098"/>
                  </a:cubicBezTo>
                  <a:cubicBezTo>
                    <a:pt x="732" y="991"/>
                    <a:pt x="732" y="991"/>
                    <a:pt x="732" y="991"/>
                  </a:cubicBezTo>
                  <a:cubicBezTo>
                    <a:pt x="841" y="882"/>
                    <a:pt x="841" y="882"/>
                    <a:pt x="841" y="882"/>
                  </a:cubicBezTo>
                  <a:cubicBezTo>
                    <a:pt x="892" y="903"/>
                    <a:pt x="948" y="915"/>
                    <a:pt x="1007" y="915"/>
                  </a:cubicBezTo>
                  <a:cubicBezTo>
                    <a:pt x="1259" y="915"/>
                    <a:pt x="1464" y="710"/>
                    <a:pt x="1464" y="458"/>
                  </a:cubicBezTo>
                  <a:cubicBezTo>
                    <a:pt x="1464" y="205"/>
                    <a:pt x="1259" y="0"/>
                    <a:pt x="1007" y="0"/>
                  </a:cubicBezTo>
                  <a:close/>
                  <a:moveTo>
                    <a:pt x="1007" y="824"/>
                  </a:moveTo>
                  <a:cubicBezTo>
                    <a:pt x="939" y="824"/>
                    <a:pt x="876" y="804"/>
                    <a:pt x="822" y="772"/>
                  </a:cubicBezTo>
                  <a:cubicBezTo>
                    <a:pt x="806" y="787"/>
                    <a:pt x="806" y="787"/>
                    <a:pt x="806" y="787"/>
                  </a:cubicBezTo>
                  <a:cubicBezTo>
                    <a:pt x="755" y="839"/>
                    <a:pt x="755" y="839"/>
                    <a:pt x="755" y="839"/>
                  </a:cubicBezTo>
                  <a:cubicBezTo>
                    <a:pt x="667" y="926"/>
                    <a:pt x="667" y="926"/>
                    <a:pt x="667" y="926"/>
                  </a:cubicBezTo>
                  <a:cubicBezTo>
                    <a:pt x="650" y="943"/>
                    <a:pt x="641" y="967"/>
                    <a:pt x="641" y="991"/>
                  </a:cubicBezTo>
                  <a:cubicBezTo>
                    <a:pt x="641" y="1098"/>
                    <a:pt x="641" y="1098"/>
                    <a:pt x="641" y="1098"/>
                  </a:cubicBezTo>
                  <a:cubicBezTo>
                    <a:pt x="549" y="1098"/>
                    <a:pt x="549" y="1098"/>
                    <a:pt x="549" y="1098"/>
                  </a:cubicBezTo>
                  <a:cubicBezTo>
                    <a:pt x="499" y="1098"/>
                    <a:pt x="458" y="1139"/>
                    <a:pt x="458" y="1190"/>
                  </a:cubicBezTo>
                  <a:cubicBezTo>
                    <a:pt x="458" y="1281"/>
                    <a:pt x="458" y="1281"/>
                    <a:pt x="458" y="1281"/>
                  </a:cubicBezTo>
                  <a:cubicBezTo>
                    <a:pt x="350" y="1281"/>
                    <a:pt x="350" y="1281"/>
                    <a:pt x="350" y="1281"/>
                  </a:cubicBezTo>
                  <a:cubicBezTo>
                    <a:pt x="326" y="1281"/>
                    <a:pt x="303" y="1291"/>
                    <a:pt x="286" y="1308"/>
                  </a:cubicBezTo>
                  <a:cubicBezTo>
                    <a:pt x="221" y="1373"/>
                    <a:pt x="221" y="1373"/>
                    <a:pt x="221" y="1373"/>
                  </a:cubicBezTo>
                  <a:cubicBezTo>
                    <a:pt x="92" y="1373"/>
                    <a:pt x="92" y="1373"/>
                    <a:pt x="92" y="1373"/>
                  </a:cubicBezTo>
                  <a:cubicBezTo>
                    <a:pt x="92" y="1242"/>
                    <a:pt x="92" y="1242"/>
                    <a:pt x="92" y="1242"/>
                  </a:cubicBezTo>
                  <a:cubicBezTo>
                    <a:pt x="625" y="709"/>
                    <a:pt x="625" y="709"/>
                    <a:pt x="625" y="709"/>
                  </a:cubicBezTo>
                  <a:cubicBezTo>
                    <a:pt x="625" y="709"/>
                    <a:pt x="625" y="709"/>
                    <a:pt x="625" y="710"/>
                  </a:cubicBezTo>
                  <a:cubicBezTo>
                    <a:pt x="692" y="642"/>
                    <a:pt x="692" y="642"/>
                    <a:pt x="692" y="642"/>
                  </a:cubicBezTo>
                  <a:cubicBezTo>
                    <a:pt x="660" y="588"/>
                    <a:pt x="641" y="525"/>
                    <a:pt x="641" y="458"/>
                  </a:cubicBezTo>
                  <a:cubicBezTo>
                    <a:pt x="641" y="255"/>
                    <a:pt x="805" y="92"/>
                    <a:pt x="1007" y="92"/>
                  </a:cubicBezTo>
                  <a:cubicBezTo>
                    <a:pt x="1209" y="92"/>
                    <a:pt x="1373" y="255"/>
                    <a:pt x="1373" y="458"/>
                  </a:cubicBezTo>
                  <a:cubicBezTo>
                    <a:pt x="1373" y="660"/>
                    <a:pt x="1209" y="824"/>
                    <a:pt x="1007" y="8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mv="urn:schemas-microsoft-com:mac:vml" xmlns:mc="http://schemas.openxmlformats.org/markup-compatibility/2006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3436938" y="685801"/>
              <a:ext cx="1374775" cy="1390650"/>
            </a:xfrm>
            <a:custGeom>
              <a:avLst/>
              <a:gdLst>
                <a:gd name="T0" fmla="*/ 358 w 366"/>
                <a:gd name="T1" fmla="*/ 196 h 370"/>
                <a:gd name="T2" fmla="*/ 172 w 366"/>
                <a:gd name="T3" fmla="*/ 10 h 370"/>
                <a:gd name="T4" fmla="*/ 132 w 366"/>
                <a:gd name="T5" fmla="*/ 5 h 370"/>
                <a:gd name="T6" fmla="*/ 3 w 366"/>
                <a:gd name="T7" fmla="*/ 134 h 370"/>
                <a:gd name="T8" fmla="*/ 0 w 366"/>
                <a:gd name="T9" fmla="*/ 149 h 370"/>
                <a:gd name="T10" fmla="*/ 8 w 366"/>
                <a:gd name="T11" fmla="*/ 174 h 370"/>
                <a:gd name="T12" fmla="*/ 194 w 366"/>
                <a:gd name="T13" fmla="*/ 360 h 370"/>
                <a:gd name="T14" fmla="*/ 234 w 366"/>
                <a:gd name="T15" fmla="*/ 366 h 370"/>
                <a:gd name="T16" fmla="*/ 364 w 366"/>
                <a:gd name="T17" fmla="*/ 236 h 370"/>
                <a:gd name="T18" fmla="*/ 366 w 366"/>
                <a:gd name="T19" fmla="*/ 222 h 370"/>
                <a:gd name="T20" fmla="*/ 358 w 366"/>
                <a:gd name="T21" fmla="*/ 196 h 370"/>
                <a:gd name="T22" fmla="*/ 221 w 366"/>
                <a:gd name="T23" fmla="*/ 323 h 370"/>
                <a:gd name="T24" fmla="*/ 46 w 366"/>
                <a:gd name="T25" fmla="*/ 149 h 370"/>
                <a:gd name="T26" fmla="*/ 146 w 366"/>
                <a:gd name="T27" fmla="*/ 48 h 370"/>
                <a:gd name="T28" fmla="*/ 320 w 366"/>
                <a:gd name="T29" fmla="*/ 222 h 370"/>
                <a:gd name="T30" fmla="*/ 221 w 366"/>
                <a:gd name="T31" fmla="*/ 3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6" h="370">
                  <a:moveTo>
                    <a:pt x="358" y="196"/>
                  </a:moveTo>
                  <a:cubicBezTo>
                    <a:pt x="306" y="125"/>
                    <a:pt x="244" y="62"/>
                    <a:pt x="172" y="10"/>
                  </a:cubicBezTo>
                  <a:cubicBezTo>
                    <a:pt x="161" y="2"/>
                    <a:pt x="146" y="0"/>
                    <a:pt x="132" y="5"/>
                  </a:cubicBezTo>
                  <a:cubicBezTo>
                    <a:pt x="68" y="27"/>
                    <a:pt x="25" y="71"/>
                    <a:pt x="3" y="134"/>
                  </a:cubicBezTo>
                  <a:cubicBezTo>
                    <a:pt x="1" y="139"/>
                    <a:pt x="0" y="144"/>
                    <a:pt x="0" y="149"/>
                  </a:cubicBezTo>
                  <a:cubicBezTo>
                    <a:pt x="0" y="158"/>
                    <a:pt x="3" y="167"/>
                    <a:pt x="8" y="174"/>
                  </a:cubicBezTo>
                  <a:cubicBezTo>
                    <a:pt x="60" y="246"/>
                    <a:pt x="122" y="308"/>
                    <a:pt x="194" y="360"/>
                  </a:cubicBezTo>
                  <a:cubicBezTo>
                    <a:pt x="206" y="368"/>
                    <a:pt x="221" y="370"/>
                    <a:pt x="234" y="366"/>
                  </a:cubicBezTo>
                  <a:cubicBezTo>
                    <a:pt x="298" y="343"/>
                    <a:pt x="341" y="300"/>
                    <a:pt x="364" y="236"/>
                  </a:cubicBezTo>
                  <a:cubicBezTo>
                    <a:pt x="365" y="232"/>
                    <a:pt x="366" y="227"/>
                    <a:pt x="366" y="222"/>
                  </a:cubicBezTo>
                  <a:cubicBezTo>
                    <a:pt x="366" y="213"/>
                    <a:pt x="363" y="204"/>
                    <a:pt x="358" y="196"/>
                  </a:cubicBezTo>
                  <a:close/>
                  <a:moveTo>
                    <a:pt x="221" y="323"/>
                  </a:moveTo>
                  <a:cubicBezTo>
                    <a:pt x="153" y="274"/>
                    <a:pt x="94" y="215"/>
                    <a:pt x="46" y="149"/>
                  </a:cubicBezTo>
                  <a:cubicBezTo>
                    <a:pt x="63" y="99"/>
                    <a:pt x="97" y="66"/>
                    <a:pt x="146" y="48"/>
                  </a:cubicBezTo>
                  <a:cubicBezTo>
                    <a:pt x="213" y="96"/>
                    <a:pt x="272" y="155"/>
                    <a:pt x="320" y="222"/>
                  </a:cubicBezTo>
                  <a:cubicBezTo>
                    <a:pt x="302" y="272"/>
                    <a:pt x="269" y="305"/>
                    <a:pt x="221" y="3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mv="urn:schemas-microsoft-com:mac:vml" xmlns:mc="http://schemas.openxmlformats.org/markup-compatibility/2006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</p:grpSp>
      <p:pic>
        <p:nvPicPr>
          <p:cNvPr id="13" name="Picture 12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5" name="Straight Connector 14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3417" y="1295480"/>
            <a:ext cx="7220517" cy="42670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150" y="460214"/>
            <a:ext cx="3616248" cy="72422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30" y="846663"/>
            <a:ext cx="5842000" cy="54284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12900" y="77222"/>
            <a:ext cx="79026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-us" sz="4400" dirty="0">
                <a:solidFill>
                  <a:srgbClr val="44546A"/>
                </a:solidFill>
                <a:latin typeface="+mj-lt"/>
              </a:rPr>
              <a:t>INCOMPATIBILIDAD DE EQUIPOS</a:t>
            </a:r>
            <a:endParaRPr lang="en-US" sz="4400" dirty="0">
              <a:solidFill>
                <a:srgbClr val="44546A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03983" y="822569"/>
            <a:ext cx="6459415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Aft>
                <a:spcPts val="1200"/>
              </a:spcAft>
            </a:pPr>
            <a:r>
              <a:rPr lang="es-us" sz="2200" dirty="0">
                <a:solidFill>
                  <a:srgbClr val="595959"/>
                </a:solidFill>
              </a:rPr>
              <a:t>La incompatibilidad de los equipos de andamios de marco, por lo general, ocurre en las siguientes áreas: </a:t>
            </a:r>
          </a:p>
          <a:p>
            <a:pPr lvl="1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 altura y/o ancho del marco; </a:t>
            </a:r>
          </a:p>
          <a:p>
            <a:pPr lvl="1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 tipo o resistencia del material; </a:t>
            </a:r>
          </a:p>
          <a:p>
            <a:pPr lvl="1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 diámetro o espesor de la pared del tubo; </a:t>
            </a:r>
          </a:p>
          <a:p>
            <a:pPr lvl="1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 </a:t>
            </a:r>
            <a:r>
              <a:rPr lang="es-us" sz="2200" dirty="0" err="1">
                <a:solidFill>
                  <a:srgbClr val="595959"/>
                </a:solidFill>
              </a:rPr>
              <a:t>pins</a:t>
            </a:r>
            <a:r>
              <a:rPr lang="es-us" sz="2200" dirty="0">
                <a:solidFill>
                  <a:srgbClr val="595959"/>
                </a:solidFill>
              </a:rPr>
              <a:t> de retención; </a:t>
            </a:r>
          </a:p>
          <a:p>
            <a:pPr lvl="1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 conexiones de pernos de cruceta; </a:t>
            </a:r>
          </a:p>
          <a:p>
            <a:pPr lvl="1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 espaciamiento y ubicación de los pernos; </a:t>
            </a:r>
          </a:p>
          <a:p>
            <a:pPr lvl="1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 bases y otros componentes.</a:t>
            </a:r>
          </a:p>
          <a:p>
            <a:pPr rtl="0"/>
            <a:endParaRPr lang="en-US" sz="2200" dirty="0"/>
          </a:p>
        </p:txBody>
      </p:sp>
      <p:pic>
        <p:nvPicPr>
          <p:cNvPr id="8" name="Picture 7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5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6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9" name="Straight Connector 8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81054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57200" y="457200"/>
            <a:ext cx="1270000" cy="1231900"/>
          </a:xfrm>
          <a:prstGeom prst="roundRect">
            <a:avLst/>
          </a:prstGeom>
          <a:solidFill>
            <a:srgbClr val="7CA9A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>
            <a:off x="807418" y="766864"/>
            <a:ext cx="617837" cy="618015"/>
            <a:chOff x="0" y="4763"/>
            <a:chExt cx="5500688" cy="5502275"/>
          </a:xfrm>
          <a:solidFill>
            <a:schemeClr val="bg1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auto">
            <a:xfrm>
              <a:off x="0" y="4763"/>
              <a:ext cx="5500688" cy="5502275"/>
            </a:xfrm>
            <a:custGeom>
              <a:avLst/>
              <a:gdLst>
                <a:gd name="T0" fmla="*/ 1007 w 1464"/>
                <a:gd name="T1" fmla="*/ 0 h 1464"/>
                <a:gd name="T2" fmla="*/ 549 w 1464"/>
                <a:gd name="T3" fmla="*/ 458 h 1464"/>
                <a:gd name="T4" fmla="*/ 582 w 1464"/>
                <a:gd name="T5" fmla="*/ 624 h 1464"/>
                <a:gd name="T6" fmla="*/ 26 w 1464"/>
                <a:gd name="T7" fmla="*/ 1179 h 1464"/>
                <a:gd name="T8" fmla="*/ 0 w 1464"/>
                <a:gd name="T9" fmla="*/ 1235 h 1464"/>
                <a:gd name="T10" fmla="*/ 0 w 1464"/>
                <a:gd name="T11" fmla="*/ 1373 h 1464"/>
                <a:gd name="T12" fmla="*/ 91 w 1464"/>
                <a:gd name="T13" fmla="*/ 1464 h 1464"/>
                <a:gd name="T14" fmla="*/ 229 w 1464"/>
                <a:gd name="T15" fmla="*/ 1464 h 1464"/>
                <a:gd name="T16" fmla="*/ 285 w 1464"/>
                <a:gd name="T17" fmla="*/ 1438 h 1464"/>
                <a:gd name="T18" fmla="*/ 350 w 1464"/>
                <a:gd name="T19" fmla="*/ 1373 h 1464"/>
                <a:gd name="T20" fmla="*/ 458 w 1464"/>
                <a:gd name="T21" fmla="*/ 1373 h 1464"/>
                <a:gd name="T22" fmla="*/ 549 w 1464"/>
                <a:gd name="T23" fmla="*/ 1281 h 1464"/>
                <a:gd name="T24" fmla="*/ 549 w 1464"/>
                <a:gd name="T25" fmla="*/ 1190 h 1464"/>
                <a:gd name="T26" fmla="*/ 641 w 1464"/>
                <a:gd name="T27" fmla="*/ 1190 h 1464"/>
                <a:gd name="T28" fmla="*/ 732 w 1464"/>
                <a:gd name="T29" fmla="*/ 1098 h 1464"/>
                <a:gd name="T30" fmla="*/ 732 w 1464"/>
                <a:gd name="T31" fmla="*/ 991 h 1464"/>
                <a:gd name="T32" fmla="*/ 841 w 1464"/>
                <a:gd name="T33" fmla="*/ 882 h 1464"/>
                <a:gd name="T34" fmla="*/ 1007 w 1464"/>
                <a:gd name="T35" fmla="*/ 915 h 1464"/>
                <a:gd name="T36" fmla="*/ 1464 w 1464"/>
                <a:gd name="T37" fmla="*/ 458 h 1464"/>
                <a:gd name="T38" fmla="*/ 1007 w 1464"/>
                <a:gd name="T39" fmla="*/ 0 h 1464"/>
                <a:gd name="T40" fmla="*/ 1007 w 1464"/>
                <a:gd name="T41" fmla="*/ 824 h 1464"/>
                <a:gd name="T42" fmla="*/ 822 w 1464"/>
                <a:gd name="T43" fmla="*/ 772 h 1464"/>
                <a:gd name="T44" fmla="*/ 806 w 1464"/>
                <a:gd name="T45" fmla="*/ 787 h 1464"/>
                <a:gd name="T46" fmla="*/ 755 w 1464"/>
                <a:gd name="T47" fmla="*/ 839 h 1464"/>
                <a:gd name="T48" fmla="*/ 667 w 1464"/>
                <a:gd name="T49" fmla="*/ 926 h 1464"/>
                <a:gd name="T50" fmla="*/ 641 w 1464"/>
                <a:gd name="T51" fmla="*/ 991 h 1464"/>
                <a:gd name="T52" fmla="*/ 641 w 1464"/>
                <a:gd name="T53" fmla="*/ 1098 h 1464"/>
                <a:gd name="T54" fmla="*/ 549 w 1464"/>
                <a:gd name="T55" fmla="*/ 1098 h 1464"/>
                <a:gd name="T56" fmla="*/ 458 w 1464"/>
                <a:gd name="T57" fmla="*/ 1190 h 1464"/>
                <a:gd name="T58" fmla="*/ 458 w 1464"/>
                <a:gd name="T59" fmla="*/ 1281 h 1464"/>
                <a:gd name="T60" fmla="*/ 350 w 1464"/>
                <a:gd name="T61" fmla="*/ 1281 h 1464"/>
                <a:gd name="T62" fmla="*/ 286 w 1464"/>
                <a:gd name="T63" fmla="*/ 1308 h 1464"/>
                <a:gd name="T64" fmla="*/ 221 w 1464"/>
                <a:gd name="T65" fmla="*/ 1373 h 1464"/>
                <a:gd name="T66" fmla="*/ 92 w 1464"/>
                <a:gd name="T67" fmla="*/ 1373 h 1464"/>
                <a:gd name="T68" fmla="*/ 92 w 1464"/>
                <a:gd name="T69" fmla="*/ 1242 h 1464"/>
                <a:gd name="T70" fmla="*/ 625 w 1464"/>
                <a:gd name="T71" fmla="*/ 709 h 1464"/>
                <a:gd name="T72" fmla="*/ 625 w 1464"/>
                <a:gd name="T73" fmla="*/ 710 h 1464"/>
                <a:gd name="T74" fmla="*/ 692 w 1464"/>
                <a:gd name="T75" fmla="*/ 642 h 1464"/>
                <a:gd name="T76" fmla="*/ 641 w 1464"/>
                <a:gd name="T77" fmla="*/ 458 h 1464"/>
                <a:gd name="T78" fmla="*/ 1007 w 1464"/>
                <a:gd name="T79" fmla="*/ 92 h 1464"/>
                <a:gd name="T80" fmla="*/ 1373 w 1464"/>
                <a:gd name="T81" fmla="*/ 458 h 1464"/>
                <a:gd name="T82" fmla="*/ 1007 w 1464"/>
                <a:gd name="T83" fmla="*/ 824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4" h="1464">
                  <a:moveTo>
                    <a:pt x="1007" y="0"/>
                  </a:moveTo>
                  <a:cubicBezTo>
                    <a:pt x="754" y="0"/>
                    <a:pt x="549" y="205"/>
                    <a:pt x="549" y="458"/>
                  </a:cubicBezTo>
                  <a:cubicBezTo>
                    <a:pt x="549" y="516"/>
                    <a:pt x="561" y="572"/>
                    <a:pt x="582" y="624"/>
                  </a:cubicBezTo>
                  <a:cubicBezTo>
                    <a:pt x="26" y="1179"/>
                    <a:pt x="26" y="1179"/>
                    <a:pt x="26" y="1179"/>
                  </a:cubicBezTo>
                  <a:cubicBezTo>
                    <a:pt x="10" y="1195"/>
                    <a:pt x="0" y="1211"/>
                    <a:pt x="0" y="1235"/>
                  </a:cubicBezTo>
                  <a:cubicBezTo>
                    <a:pt x="0" y="1373"/>
                    <a:pt x="0" y="1373"/>
                    <a:pt x="0" y="1373"/>
                  </a:cubicBezTo>
                  <a:cubicBezTo>
                    <a:pt x="0" y="1422"/>
                    <a:pt x="42" y="1464"/>
                    <a:pt x="91" y="1464"/>
                  </a:cubicBezTo>
                  <a:cubicBezTo>
                    <a:pt x="229" y="1464"/>
                    <a:pt x="229" y="1464"/>
                    <a:pt x="229" y="1464"/>
                  </a:cubicBezTo>
                  <a:cubicBezTo>
                    <a:pt x="253" y="1464"/>
                    <a:pt x="269" y="1454"/>
                    <a:pt x="285" y="1438"/>
                  </a:cubicBezTo>
                  <a:cubicBezTo>
                    <a:pt x="350" y="1373"/>
                    <a:pt x="350" y="1373"/>
                    <a:pt x="350" y="1373"/>
                  </a:cubicBezTo>
                  <a:cubicBezTo>
                    <a:pt x="458" y="1373"/>
                    <a:pt x="458" y="1373"/>
                    <a:pt x="458" y="1373"/>
                  </a:cubicBezTo>
                  <a:cubicBezTo>
                    <a:pt x="508" y="1373"/>
                    <a:pt x="549" y="1332"/>
                    <a:pt x="549" y="1281"/>
                  </a:cubicBezTo>
                  <a:cubicBezTo>
                    <a:pt x="549" y="1190"/>
                    <a:pt x="549" y="1190"/>
                    <a:pt x="549" y="1190"/>
                  </a:cubicBezTo>
                  <a:cubicBezTo>
                    <a:pt x="641" y="1190"/>
                    <a:pt x="641" y="1190"/>
                    <a:pt x="641" y="1190"/>
                  </a:cubicBezTo>
                  <a:cubicBezTo>
                    <a:pt x="691" y="1190"/>
                    <a:pt x="732" y="1149"/>
                    <a:pt x="732" y="1098"/>
                  </a:cubicBezTo>
                  <a:cubicBezTo>
                    <a:pt x="732" y="991"/>
                    <a:pt x="732" y="991"/>
                    <a:pt x="732" y="991"/>
                  </a:cubicBezTo>
                  <a:cubicBezTo>
                    <a:pt x="841" y="882"/>
                    <a:pt x="841" y="882"/>
                    <a:pt x="841" y="882"/>
                  </a:cubicBezTo>
                  <a:cubicBezTo>
                    <a:pt x="892" y="903"/>
                    <a:pt x="948" y="915"/>
                    <a:pt x="1007" y="915"/>
                  </a:cubicBezTo>
                  <a:cubicBezTo>
                    <a:pt x="1259" y="915"/>
                    <a:pt x="1464" y="710"/>
                    <a:pt x="1464" y="458"/>
                  </a:cubicBezTo>
                  <a:cubicBezTo>
                    <a:pt x="1464" y="205"/>
                    <a:pt x="1259" y="0"/>
                    <a:pt x="1007" y="0"/>
                  </a:cubicBezTo>
                  <a:close/>
                  <a:moveTo>
                    <a:pt x="1007" y="824"/>
                  </a:moveTo>
                  <a:cubicBezTo>
                    <a:pt x="939" y="824"/>
                    <a:pt x="876" y="804"/>
                    <a:pt x="822" y="772"/>
                  </a:cubicBezTo>
                  <a:cubicBezTo>
                    <a:pt x="806" y="787"/>
                    <a:pt x="806" y="787"/>
                    <a:pt x="806" y="787"/>
                  </a:cubicBezTo>
                  <a:cubicBezTo>
                    <a:pt x="755" y="839"/>
                    <a:pt x="755" y="839"/>
                    <a:pt x="755" y="839"/>
                  </a:cubicBezTo>
                  <a:cubicBezTo>
                    <a:pt x="667" y="926"/>
                    <a:pt x="667" y="926"/>
                    <a:pt x="667" y="926"/>
                  </a:cubicBezTo>
                  <a:cubicBezTo>
                    <a:pt x="650" y="943"/>
                    <a:pt x="641" y="967"/>
                    <a:pt x="641" y="991"/>
                  </a:cubicBezTo>
                  <a:cubicBezTo>
                    <a:pt x="641" y="1098"/>
                    <a:pt x="641" y="1098"/>
                    <a:pt x="641" y="1098"/>
                  </a:cubicBezTo>
                  <a:cubicBezTo>
                    <a:pt x="549" y="1098"/>
                    <a:pt x="549" y="1098"/>
                    <a:pt x="549" y="1098"/>
                  </a:cubicBezTo>
                  <a:cubicBezTo>
                    <a:pt x="499" y="1098"/>
                    <a:pt x="458" y="1139"/>
                    <a:pt x="458" y="1190"/>
                  </a:cubicBezTo>
                  <a:cubicBezTo>
                    <a:pt x="458" y="1281"/>
                    <a:pt x="458" y="1281"/>
                    <a:pt x="458" y="1281"/>
                  </a:cubicBezTo>
                  <a:cubicBezTo>
                    <a:pt x="350" y="1281"/>
                    <a:pt x="350" y="1281"/>
                    <a:pt x="350" y="1281"/>
                  </a:cubicBezTo>
                  <a:cubicBezTo>
                    <a:pt x="326" y="1281"/>
                    <a:pt x="303" y="1291"/>
                    <a:pt x="286" y="1308"/>
                  </a:cubicBezTo>
                  <a:cubicBezTo>
                    <a:pt x="221" y="1373"/>
                    <a:pt x="221" y="1373"/>
                    <a:pt x="221" y="1373"/>
                  </a:cubicBezTo>
                  <a:cubicBezTo>
                    <a:pt x="92" y="1373"/>
                    <a:pt x="92" y="1373"/>
                    <a:pt x="92" y="1373"/>
                  </a:cubicBezTo>
                  <a:cubicBezTo>
                    <a:pt x="92" y="1242"/>
                    <a:pt x="92" y="1242"/>
                    <a:pt x="92" y="1242"/>
                  </a:cubicBezTo>
                  <a:cubicBezTo>
                    <a:pt x="625" y="709"/>
                    <a:pt x="625" y="709"/>
                    <a:pt x="625" y="709"/>
                  </a:cubicBezTo>
                  <a:cubicBezTo>
                    <a:pt x="625" y="709"/>
                    <a:pt x="625" y="709"/>
                    <a:pt x="625" y="710"/>
                  </a:cubicBezTo>
                  <a:cubicBezTo>
                    <a:pt x="692" y="642"/>
                    <a:pt x="692" y="642"/>
                    <a:pt x="692" y="642"/>
                  </a:cubicBezTo>
                  <a:cubicBezTo>
                    <a:pt x="660" y="588"/>
                    <a:pt x="641" y="525"/>
                    <a:pt x="641" y="458"/>
                  </a:cubicBezTo>
                  <a:cubicBezTo>
                    <a:pt x="641" y="255"/>
                    <a:pt x="805" y="92"/>
                    <a:pt x="1007" y="92"/>
                  </a:cubicBezTo>
                  <a:cubicBezTo>
                    <a:pt x="1209" y="92"/>
                    <a:pt x="1373" y="255"/>
                    <a:pt x="1373" y="458"/>
                  </a:cubicBezTo>
                  <a:cubicBezTo>
                    <a:pt x="1373" y="660"/>
                    <a:pt x="1209" y="824"/>
                    <a:pt x="1007" y="8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mv="urn:schemas-microsoft-com:mac:vml" xmlns:mc="http://schemas.openxmlformats.org/markup-compatibility/2006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3436938" y="685801"/>
              <a:ext cx="1374775" cy="1390650"/>
            </a:xfrm>
            <a:custGeom>
              <a:avLst/>
              <a:gdLst>
                <a:gd name="T0" fmla="*/ 358 w 366"/>
                <a:gd name="T1" fmla="*/ 196 h 370"/>
                <a:gd name="T2" fmla="*/ 172 w 366"/>
                <a:gd name="T3" fmla="*/ 10 h 370"/>
                <a:gd name="T4" fmla="*/ 132 w 366"/>
                <a:gd name="T5" fmla="*/ 5 h 370"/>
                <a:gd name="T6" fmla="*/ 3 w 366"/>
                <a:gd name="T7" fmla="*/ 134 h 370"/>
                <a:gd name="T8" fmla="*/ 0 w 366"/>
                <a:gd name="T9" fmla="*/ 149 h 370"/>
                <a:gd name="T10" fmla="*/ 8 w 366"/>
                <a:gd name="T11" fmla="*/ 174 h 370"/>
                <a:gd name="T12" fmla="*/ 194 w 366"/>
                <a:gd name="T13" fmla="*/ 360 h 370"/>
                <a:gd name="T14" fmla="*/ 234 w 366"/>
                <a:gd name="T15" fmla="*/ 366 h 370"/>
                <a:gd name="T16" fmla="*/ 364 w 366"/>
                <a:gd name="T17" fmla="*/ 236 h 370"/>
                <a:gd name="T18" fmla="*/ 366 w 366"/>
                <a:gd name="T19" fmla="*/ 222 h 370"/>
                <a:gd name="T20" fmla="*/ 358 w 366"/>
                <a:gd name="T21" fmla="*/ 196 h 370"/>
                <a:gd name="T22" fmla="*/ 221 w 366"/>
                <a:gd name="T23" fmla="*/ 323 h 370"/>
                <a:gd name="T24" fmla="*/ 46 w 366"/>
                <a:gd name="T25" fmla="*/ 149 h 370"/>
                <a:gd name="T26" fmla="*/ 146 w 366"/>
                <a:gd name="T27" fmla="*/ 48 h 370"/>
                <a:gd name="T28" fmla="*/ 320 w 366"/>
                <a:gd name="T29" fmla="*/ 222 h 370"/>
                <a:gd name="T30" fmla="*/ 221 w 366"/>
                <a:gd name="T31" fmla="*/ 3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6" h="370">
                  <a:moveTo>
                    <a:pt x="358" y="196"/>
                  </a:moveTo>
                  <a:cubicBezTo>
                    <a:pt x="306" y="125"/>
                    <a:pt x="244" y="62"/>
                    <a:pt x="172" y="10"/>
                  </a:cubicBezTo>
                  <a:cubicBezTo>
                    <a:pt x="161" y="2"/>
                    <a:pt x="146" y="0"/>
                    <a:pt x="132" y="5"/>
                  </a:cubicBezTo>
                  <a:cubicBezTo>
                    <a:pt x="68" y="27"/>
                    <a:pt x="25" y="71"/>
                    <a:pt x="3" y="134"/>
                  </a:cubicBezTo>
                  <a:cubicBezTo>
                    <a:pt x="1" y="139"/>
                    <a:pt x="0" y="144"/>
                    <a:pt x="0" y="149"/>
                  </a:cubicBezTo>
                  <a:cubicBezTo>
                    <a:pt x="0" y="158"/>
                    <a:pt x="3" y="167"/>
                    <a:pt x="8" y="174"/>
                  </a:cubicBezTo>
                  <a:cubicBezTo>
                    <a:pt x="60" y="246"/>
                    <a:pt x="122" y="308"/>
                    <a:pt x="194" y="360"/>
                  </a:cubicBezTo>
                  <a:cubicBezTo>
                    <a:pt x="206" y="368"/>
                    <a:pt x="221" y="370"/>
                    <a:pt x="234" y="366"/>
                  </a:cubicBezTo>
                  <a:cubicBezTo>
                    <a:pt x="298" y="343"/>
                    <a:pt x="341" y="300"/>
                    <a:pt x="364" y="236"/>
                  </a:cubicBezTo>
                  <a:cubicBezTo>
                    <a:pt x="365" y="232"/>
                    <a:pt x="366" y="227"/>
                    <a:pt x="366" y="222"/>
                  </a:cubicBezTo>
                  <a:cubicBezTo>
                    <a:pt x="366" y="213"/>
                    <a:pt x="363" y="204"/>
                    <a:pt x="358" y="196"/>
                  </a:cubicBezTo>
                  <a:close/>
                  <a:moveTo>
                    <a:pt x="221" y="323"/>
                  </a:moveTo>
                  <a:cubicBezTo>
                    <a:pt x="153" y="274"/>
                    <a:pt x="94" y="215"/>
                    <a:pt x="46" y="149"/>
                  </a:cubicBezTo>
                  <a:cubicBezTo>
                    <a:pt x="63" y="99"/>
                    <a:pt x="97" y="66"/>
                    <a:pt x="146" y="48"/>
                  </a:cubicBezTo>
                  <a:cubicBezTo>
                    <a:pt x="213" y="96"/>
                    <a:pt x="272" y="155"/>
                    <a:pt x="320" y="222"/>
                  </a:cubicBezTo>
                  <a:cubicBezTo>
                    <a:pt x="302" y="272"/>
                    <a:pt x="269" y="305"/>
                    <a:pt x="221" y="3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mv="urn:schemas-microsoft-com:mac:vml" xmlns:mc="http://schemas.openxmlformats.org/markup-compatibility/2006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500996" y="439459"/>
            <a:ext cx="5166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 dirty="0">
                <a:solidFill>
                  <a:srgbClr val="44546A"/>
                </a:solidFill>
                <a:latin typeface="+mj-lt"/>
              </a:rPr>
              <a:t>Puntos clave</a:t>
            </a:r>
            <a:endParaRPr lang="en-US" sz="4400" cap="all" dirty="0">
              <a:solidFill>
                <a:srgbClr val="44546A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57400" y="1270000"/>
            <a:ext cx="97917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200" cap="all" dirty="0">
                <a:solidFill>
                  <a:srgbClr val="595959"/>
                </a:solidFill>
              </a:rPr>
              <a:t>Los andamios cerrados</a:t>
            </a:r>
            <a:r>
              <a:rPr lang="es-us" sz="2200" dirty="0">
                <a:solidFill>
                  <a:srgbClr val="595959"/>
                </a:solidFill>
              </a:rPr>
              <a:t> se utilizan para: </a:t>
            </a:r>
            <a:r>
              <a:rPr lang="es-us" sz="2200" cap="all" dirty="0">
                <a:solidFill>
                  <a:srgbClr val="595959"/>
                </a:solidFill>
              </a:rPr>
              <a:t>protegerse de las inclemencias del clima</a:t>
            </a:r>
            <a:r>
              <a:rPr lang="es-us" sz="2200" dirty="0">
                <a:solidFill>
                  <a:srgbClr val="595959"/>
                </a:solidFill>
              </a:rPr>
              <a:t>, evitar los PELIGROS </a:t>
            </a:r>
            <a:r>
              <a:rPr lang="es-us" sz="2200" dirty="0"/>
              <a:t>DE LA CAÍDA DE MATERIALES.</a:t>
            </a:r>
            <a:r>
              <a:rPr lang="es-us" sz="2200" dirty="0">
                <a:solidFill>
                  <a:srgbClr val="595959"/>
                </a:solidFill>
              </a:rPr>
              <a:t> </a:t>
            </a: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Los andamios cerrados están </a:t>
            </a:r>
            <a:r>
              <a:rPr lang="es-us" sz="2200" cap="all" dirty="0">
                <a:solidFill>
                  <a:srgbClr val="595959"/>
                </a:solidFill>
              </a:rPr>
              <a:t>expuestos a cargas mucho mayores</a:t>
            </a:r>
            <a:r>
              <a:rPr lang="es-us" sz="2200" dirty="0">
                <a:solidFill>
                  <a:srgbClr val="595959"/>
                </a:solidFill>
              </a:rPr>
              <a:t>.</a:t>
            </a: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Antes de que el andamio pueda ser utilizado, la persona competente debe revisar las regulaciones e inspeccionarlo para asegurarse de que sea seguro y pueda soportar las cargas previstas.</a:t>
            </a: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200" cap="all" dirty="0">
                <a:solidFill>
                  <a:srgbClr val="595959"/>
                </a:solidFill>
              </a:rPr>
              <a:t>Los códigos de prácticas seguras</a:t>
            </a:r>
            <a:r>
              <a:rPr lang="es-us" sz="2200" dirty="0">
                <a:solidFill>
                  <a:srgbClr val="595959"/>
                </a:solidFill>
              </a:rPr>
              <a:t> son buenas referencias para construir andamios seguros. </a:t>
            </a: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Una </a:t>
            </a:r>
            <a:r>
              <a:rPr lang="es-us" sz="2200" cap="all" dirty="0">
                <a:solidFill>
                  <a:srgbClr val="595959"/>
                </a:solidFill>
              </a:rPr>
              <a:t>lista de verificación de inspección de andamios</a:t>
            </a:r>
            <a:r>
              <a:rPr lang="es-us" sz="2200" dirty="0">
                <a:solidFill>
                  <a:srgbClr val="595959"/>
                </a:solidFill>
              </a:rPr>
              <a:t> puede ser una herramienta útil.</a:t>
            </a:r>
          </a:p>
        </p:txBody>
      </p:sp>
      <p:pic>
        <p:nvPicPr>
          <p:cNvPr id="13" name="Picture 12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5" name="Straight Connector 14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44500" y="482600"/>
            <a:ext cx="1270000" cy="1231900"/>
          </a:xfrm>
          <a:prstGeom prst="roundRect">
            <a:avLst/>
          </a:prstGeom>
          <a:solidFill>
            <a:srgbClr val="7CA9A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07418" y="766864"/>
            <a:ext cx="617837" cy="618015"/>
            <a:chOff x="0" y="4763"/>
            <a:chExt cx="5500688" cy="5502275"/>
          </a:xfrm>
          <a:solidFill>
            <a:schemeClr val="bg1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auto">
            <a:xfrm>
              <a:off x="0" y="4763"/>
              <a:ext cx="5500688" cy="5502275"/>
            </a:xfrm>
            <a:custGeom>
              <a:avLst/>
              <a:gdLst>
                <a:gd name="T0" fmla="*/ 1007 w 1464"/>
                <a:gd name="T1" fmla="*/ 0 h 1464"/>
                <a:gd name="T2" fmla="*/ 549 w 1464"/>
                <a:gd name="T3" fmla="*/ 458 h 1464"/>
                <a:gd name="T4" fmla="*/ 582 w 1464"/>
                <a:gd name="T5" fmla="*/ 624 h 1464"/>
                <a:gd name="T6" fmla="*/ 26 w 1464"/>
                <a:gd name="T7" fmla="*/ 1179 h 1464"/>
                <a:gd name="T8" fmla="*/ 0 w 1464"/>
                <a:gd name="T9" fmla="*/ 1235 h 1464"/>
                <a:gd name="T10" fmla="*/ 0 w 1464"/>
                <a:gd name="T11" fmla="*/ 1373 h 1464"/>
                <a:gd name="T12" fmla="*/ 91 w 1464"/>
                <a:gd name="T13" fmla="*/ 1464 h 1464"/>
                <a:gd name="T14" fmla="*/ 229 w 1464"/>
                <a:gd name="T15" fmla="*/ 1464 h 1464"/>
                <a:gd name="T16" fmla="*/ 285 w 1464"/>
                <a:gd name="T17" fmla="*/ 1438 h 1464"/>
                <a:gd name="T18" fmla="*/ 350 w 1464"/>
                <a:gd name="T19" fmla="*/ 1373 h 1464"/>
                <a:gd name="T20" fmla="*/ 458 w 1464"/>
                <a:gd name="T21" fmla="*/ 1373 h 1464"/>
                <a:gd name="T22" fmla="*/ 549 w 1464"/>
                <a:gd name="T23" fmla="*/ 1281 h 1464"/>
                <a:gd name="T24" fmla="*/ 549 w 1464"/>
                <a:gd name="T25" fmla="*/ 1190 h 1464"/>
                <a:gd name="T26" fmla="*/ 641 w 1464"/>
                <a:gd name="T27" fmla="*/ 1190 h 1464"/>
                <a:gd name="T28" fmla="*/ 732 w 1464"/>
                <a:gd name="T29" fmla="*/ 1098 h 1464"/>
                <a:gd name="T30" fmla="*/ 732 w 1464"/>
                <a:gd name="T31" fmla="*/ 991 h 1464"/>
                <a:gd name="T32" fmla="*/ 841 w 1464"/>
                <a:gd name="T33" fmla="*/ 882 h 1464"/>
                <a:gd name="T34" fmla="*/ 1007 w 1464"/>
                <a:gd name="T35" fmla="*/ 915 h 1464"/>
                <a:gd name="T36" fmla="*/ 1464 w 1464"/>
                <a:gd name="T37" fmla="*/ 458 h 1464"/>
                <a:gd name="T38" fmla="*/ 1007 w 1464"/>
                <a:gd name="T39" fmla="*/ 0 h 1464"/>
                <a:gd name="T40" fmla="*/ 1007 w 1464"/>
                <a:gd name="T41" fmla="*/ 824 h 1464"/>
                <a:gd name="T42" fmla="*/ 822 w 1464"/>
                <a:gd name="T43" fmla="*/ 772 h 1464"/>
                <a:gd name="T44" fmla="*/ 806 w 1464"/>
                <a:gd name="T45" fmla="*/ 787 h 1464"/>
                <a:gd name="T46" fmla="*/ 755 w 1464"/>
                <a:gd name="T47" fmla="*/ 839 h 1464"/>
                <a:gd name="T48" fmla="*/ 667 w 1464"/>
                <a:gd name="T49" fmla="*/ 926 h 1464"/>
                <a:gd name="T50" fmla="*/ 641 w 1464"/>
                <a:gd name="T51" fmla="*/ 991 h 1464"/>
                <a:gd name="T52" fmla="*/ 641 w 1464"/>
                <a:gd name="T53" fmla="*/ 1098 h 1464"/>
                <a:gd name="T54" fmla="*/ 549 w 1464"/>
                <a:gd name="T55" fmla="*/ 1098 h 1464"/>
                <a:gd name="T56" fmla="*/ 458 w 1464"/>
                <a:gd name="T57" fmla="*/ 1190 h 1464"/>
                <a:gd name="T58" fmla="*/ 458 w 1464"/>
                <a:gd name="T59" fmla="*/ 1281 h 1464"/>
                <a:gd name="T60" fmla="*/ 350 w 1464"/>
                <a:gd name="T61" fmla="*/ 1281 h 1464"/>
                <a:gd name="T62" fmla="*/ 286 w 1464"/>
                <a:gd name="T63" fmla="*/ 1308 h 1464"/>
                <a:gd name="T64" fmla="*/ 221 w 1464"/>
                <a:gd name="T65" fmla="*/ 1373 h 1464"/>
                <a:gd name="T66" fmla="*/ 92 w 1464"/>
                <a:gd name="T67" fmla="*/ 1373 h 1464"/>
                <a:gd name="T68" fmla="*/ 92 w 1464"/>
                <a:gd name="T69" fmla="*/ 1242 h 1464"/>
                <a:gd name="T70" fmla="*/ 625 w 1464"/>
                <a:gd name="T71" fmla="*/ 709 h 1464"/>
                <a:gd name="T72" fmla="*/ 625 w 1464"/>
                <a:gd name="T73" fmla="*/ 710 h 1464"/>
                <a:gd name="T74" fmla="*/ 692 w 1464"/>
                <a:gd name="T75" fmla="*/ 642 h 1464"/>
                <a:gd name="T76" fmla="*/ 641 w 1464"/>
                <a:gd name="T77" fmla="*/ 458 h 1464"/>
                <a:gd name="T78" fmla="*/ 1007 w 1464"/>
                <a:gd name="T79" fmla="*/ 92 h 1464"/>
                <a:gd name="T80" fmla="*/ 1373 w 1464"/>
                <a:gd name="T81" fmla="*/ 458 h 1464"/>
                <a:gd name="T82" fmla="*/ 1007 w 1464"/>
                <a:gd name="T83" fmla="*/ 824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4" h="1464">
                  <a:moveTo>
                    <a:pt x="1007" y="0"/>
                  </a:moveTo>
                  <a:cubicBezTo>
                    <a:pt x="754" y="0"/>
                    <a:pt x="549" y="205"/>
                    <a:pt x="549" y="458"/>
                  </a:cubicBezTo>
                  <a:cubicBezTo>
                    <a:pt x="549" y="516"/>
                    <a:pt x="561" y="572"/>
                    <a:pt x="582" y="624"/>
                  </a:cubicBezTo>
                  <a:cubicBezTo>
                    <a:pt x="26" y="1179"/>
                    <a:pt x="26" y="1179"/>
                    <a:pt x="26" y="1179"/>
                  </a:cubicBezTo>
                  <a:cubicBezTo>
                    <a:pt x="10" y="1195"/>
                    <a:pt x="0" y="1211"/>
                    <a:pt x="0" y="1235"/>
                  </a:cubicBezTo>
                  <a:cubicBezTo>
                    <a:pt x="0" y="1373"/>
                    <a:pt x="0" y="1373"/>
                    <a:pt x="0" y="1373"/>
                  </a:cubicBezTo>
                  <a:cubicBezTo>
                    <a:pt x="0" y="1422"/>
                    <a:pt x="42" y="1464"/>
                    <a:pt x="91" y="1464"/>
                  </a:cubicBezTo>
                  <a:cubicBezTo>
                    <a:pt x="229" y="1464"/>
                    <a:pt x="229" y="1464"/>
                    <a:pt x="229" y="1464"/>
                  </a:cubicBezTo>
                  <a:cubicBezTo>
                    <a:pt x="253" y="1464"/>
                    <a:pt x="269" y="1454"/>
                    <a:pt x="285" y="1438"/>
                  </a:cubicBezTo>
                  <a:cubicBezTo>
                    <a:pt x="350" y="1373"/>
                    <a:pt x="350" y="1373"/>
                    <a:pt x="350" y="1373"/>
                  </a:cubicBezTo>
                  <a:cubicBezTo>
                    <a:pt x="458" y="1373"/>
                    <a:pt x="458" y="1373"/>
                    <a:pt x="458" y="1373"/>
                  </a:cubicBezTo>
                  <a:cubicBezTo>
                    <a:pt x="508" y="1373"/>
                    <a:pt x="549" y="1332"/>
                    <a:pt x="549" y="1281"/>
                  </a:cubicBezTo>
                  <a:cubicBezTo>
                    <a:pt x="549" y="1190"/>
                    <a:pt x="549" y="1190"/>
                    <a:pt x="549" y="1190"/>
                  </a:cubicBezTo>
                  <a:cubicBezTo>
                    <a:pt x="641" y="1190"/>
                    <a:pt x="641" y="1190"/>
                    <a:pt x="641" y="1190"/>
                  </a:cubicBezTo>
                  <a:cubicBezTo>
                    <a:pt x="691" y="1190"/>
                    <a:pt x="732" y="1149"/>
                    <a:pt x="732" y="1098"/>
                  </a:cubicBezTo>
                  <a:cubicBezTo>
                    <a:pt x="732" y="991"/>
                    <a:pt x="732" y="991"/>
                    <a:pt x="732" y="991"/>
                  </a:cubicBezTo>
                  <a:cubicBezTo>
                    <a:pt x="841" y="882"/>
                    <a:pt x="841" y="882"/>
                    <a:pt x="841" y="882"/>
                  </a:cubicBezTo>
                  <a:cubicBezTo>
                    <a:pt x="892" y="903"/>
                    <a:pt x="948" y="915"/>
                    <a:pt x="1007" y="915"/>
                  </a:cubicBezTo>
                  <a:cubicBezTo>
                    <a:pt x="1259" y="915"/>
                    <a:pt x="1464" y="710"/>
                    <a:pt x="1464" y="458"/>
                  </a:cubicBezTo>
                  <a:cubicBezTo>
                    <a:pt x="1464" y="205"/>
                    <a:pt x="1259" y="0"/>
                    <a:pt x="1007" y="0"/>
                  </a:cubicBezTo>
                  <a:close/>
                  <a:moveTo>
                    <a:pt x="1007" y="824"/>
                  </a:moveTo>
                  <a:cubicBezTo>
                    <a:pt x="939" y="824"/>
                    <a:pt x="876" y="804"/>
                    <a:pt x="822" y="772"/>
                  </a:cubicBezTo>
                  <a:cubicBezTo>
                    <a:pt x="806" y="787"/>
                    <a:pt x="806" y="787"/>
                    <a:pt x="806" y="787"/>
                  </a:cubicBezTo>
                  <a:cubicBezTo>
                    <a:pt x="755" y="839"/>
                    <a:pt x="755" y="839"/>
                    <a:pt x="755" y="839"/>
                  </a:cubicBezTo>
                  <a:cubicBezTo>
                    <a:pt x="667" y="926"/>
                    <a:pt x="667" y="926"/>
                    <a:pt x="667" y="926"/>
                  </a:cubicBezTo>
                  <a:cubicBezTo>
                    <a:pt x="650" y="943"/>
                    <a:pt x="641" y="967"/>
                    <a:pt x="641" y="991"/>
                  </a:cubicBezTo>
                  <a:cubicBezTo>
                    <a:pt x="641" y="1098"/>
                    <a:pt x="641" y="1098"/>
                    <a:pt x="641" y="1098"/>
                  </a:cubicBezTo>
                  <a:cubicBezTo>
                    <a:pt x="549" y="1098"/>
                    <a:pt x="549" y="1098"/>
                    <a:pt x="549" y="1098"/>
                  </a:cubicBezTo>
                  <a:cubicBezTo>
                    <a:pt x="499" y="1098"/>
                    <a:pt x="458" y="1139"/>
                    <a:pt x="458" y="1190"/>
                  </a:cubicBezTo>
                  <a:cubicBezTo>
                    <a:pt x="458" y="1281"/>
                    <a:pt x="458" y="1281"/>
                    <a:pt x="458" y="1281"/>
                  </a:cubicBezTo>
                  <a:cubicBezTo>
                    <a:pt x="350" y="1281"/>
                    <a:pt x="350" y="1281"/>
                    <a:pt x="350" y="1281"/>
                  </a:cubicBezTo>
                  <a:cubicBezTo>
                    <a:pt x="326" y="1281"/>
                    <a:pt x="303" y="1291"/>
                    <a:pt x="286" y="1308"/>
                  </a:cubicBezTo>
                  <a:cubicBezTo>
                    <a:pt x="221" y="1373"/>
                    <a:pt x="221" y="1373"/>
                    <a:pt x="221" y="1373"/>
                  </a:cubicBezTo>
                  <a:cubicBezTo>
                    <a:pt x="92" y="1373"/>
                    <a:pt x="92" y="1373"/>
                    <a:pt x="92" y="1373"/>
                  </a:cubicBezTo>
                  <a:cubicBezTo>
                    <a:pt x="92" y="1242"/>
                    <a:pt x="92" y="1242"/>
                    <a:pt x="92" y="1242"/>
                  </a:cubicBezTo>
                  <a:cubicBezTo>
                    <a:pt x="625" y="709"/>
                    <a:pt x="625" y="709"/>
                    <a:pt x="625" y="709"/>
                  </a:cubicBezTo>
                  <a:cubicBezTo>
                    <a:pt x="625" y="709"/>
                    <a:pt x="625" y="709"/>
                    <a:pt x="625" y="710"/>
                  </a:cubicBezTo>
                  <a:cubicBezTo>
                    <a:pt x="692" y="642"/>
                    <a:pt x="692" y="642"/>
                    <a:pt x="692" y="642"/>
                  </a:cubicBezTo>
                  <a:cubicBezTo>
                    <a:pt x="660" y="588"/>
                    <a:pt x="641" y="525"/>
                    <a:pt x="641" y="458"/>
                  </a:cubicBezTo>
                  <a:cubicBezTo>
                    <a:pt x="641" y="255"/>
                    <a:pt x="805" y="92"/>
                    <a:pt x="1007" y="92"/>
                  </a:cubicBezTo>
                  <a:cubicBezTo>
                    <a:pt x="1209" y="92"/>
                    <a:pt x="1373" y="255"/>
                    <a:pt x="1373" y="458"/>
                  </a:cubicBezTo>
                  <a:cubicBezTo>
                    <a:pt x="1373" y="660"/>
                    <a:pt x="1209" y="824"/>
                    <a:pt x="1007" y="8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mv="urn:schemas-microsoft-com:mac:vml" xmlns:mc="http://schemas.openxmlformats.org/markup-compatibility/2006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3436938" y="685801"/>
              <a:ext cx="1374775" cy="1390650"/>
            </a:xfrm>
            <a:custGeom>
              <a:avLst/>
              <a:gdLst>
                <a:gd name="T0" fmla="*/ 358 w 366"/>
                <a:gd name="T1" fmla="*/ 196 h 370"/>
                <a:gd name="T2" fmla="*/ 172 w 366"/>
                <a:gd name="T3" fmla="*/ 10 h 370"/>
                <a:gd name="T4" fmla="*/ 132 w 366"/>
                <a:gd name="T5" fmla="*/ 5 h 370"/>
                <a:gd name="T6" fmla="*/ 3 w 366"/>
                <a:gd name="T7" fmla="*/ 134 h 370"/>
                <a:gd name="T8" fmla="*/ 0 w 366"/>
                <a:gd name="T9" fmla="*/ 149 h 370"/>
                <a:gd name="T10" fmla="*/ 8 w 366"/>
                <a:gd name="T11" fmla="*/ 174 h 370"/>
                <a:gd name="T12" fmla="*/ 194 w 366"/>
                <a:gd name="T13" fmla="*/ 360 h 370"/>
                <a:gd name="T14" fmla="*/ 234 w 366"/>
                <a:gd name="T15" fmla="*/ 366 h 370"/>
                <a:gd name="T16" fmla="*/ 364 w 366"/>
                <a:gd name="T17" fmla="*/ 236 h 370"/>
                <a:gd name="T18" fmla="*/ 366 w 366"/>
                <a:gd name="T19" fmla="*/ 222 h 370"/>
                <a:gd name="T20" fmla="*/ 358 w 366"/>
                <a:gd name="T21" fmla="*/ 196 h 370"/>
                <a:gd name="T22" fmla="*/ 221 w 366"/>
                <a:gd name="T23" fmla="*/ 323 h 370"/>
                <a:gd name="T24" fmla="*/ 46 w 366"/>
                <a:gd name="T25" fmla="*/ 149 h 370"/>
                <a:gd name="T26" fmla="*/ 146 w 366"/>
                <a:gd name="T27" fmla="*/ 48 h 370"/>
                <a:gd name="T28" fmla="*/ 320 w 366"/>
                <a:gd name="T29" fmla="*/ 222 h 370"/>
                <a:gd name="T30" fmla="*/ 221 w 366"/>
                <a:gd name="T31" fmla="*/ 3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6" h="370">
                  <a:moveTo>
                    <a:pt x="358" y="196"/>
                  </a:moveTo>
                  <a:cubicBezTo>
                    <a:pt x="306" y="125"/>
                    <a:pt x="244" y="62"/>
                    <a:pt x="172" y="10"/>
                  </a:cubicBezTo>
                  <a:cubicBezTo>
                    <a:pt x="161" y="2"/>
                    <a:pt x="146" y="0"/>
                    <a:pt x="132" y="5"/>
                  </a:cubicBezTo>
                  <a:cubicBezTo>
                    <a:pt x="68" y="27"/>
                    <a:pt x="25" y="71"/>
                    <a:pt x="3" y="134"/>
                  </a:cubicBezTo>
                  <a:cubicBezTo>
                    <a:pt x="1" y="139"/>
                    <a:pt x="0" y="144"/>
                    <a:pt x="0" y="149"/>
                  </a:cubicBezTo>
                  <a:cubicBezTo>
                    <a:pt x="0" y="158"/>
                    <a:pt x="3" y="167"/>
                    <a:pt x="8" y="174"/>
                  </a:cubicBezTo>
                  <a:cubicBezTo>
                    <a:pt x="60" y="246"/>
                    <a:pt x="122" y="308"/>
                    <a:pt x="194" y="360"/>
                  </a:cubicBezTo>
                  <a:cubicBezTo>
                    <a:pt x="206" y="368"/>
                    <a:pt x="221" y="370"/>
                    <a:pt x="234" y="366"/>
                  </a:cubicBezTo>
                  <a:cubicBezTo>
                    <a:pt x="298" y="343"/>
                    <a:pt x="341" y="300"/>
                    <a:pt x="364" y="236"/>
                  </a:cubicBezTo>
                  <a:cubicBezTo>
                    <a:pt x="365" y="232"/>
                    <a:pt x="366" y="227"/>
                    <a:pt x="366" y="222"/>
                  </a:cubicBezTo>
                  <a:cubicBezTo>
                    <a:pt x="366" y="213"/>
                    <a:pt x="363" y="204"/>
                    <a:pt x="358" y="196"/>
                  </a:cubicBezTo>
                  <a:close/>
                  <a:moveTo>
                    <a:pt x="221" y="323"/>
                  </a:moveTo>
                  <a:cubicBezTo>
                    <a:pt x="153" y="274"/>
                    <a:pt x="94" y="215"/>
                    <a:pt x="46" y="149"/>
                  </a:cubicBezTo>
                  <a:cubicBezTo>
                    <a:pt x="63" y="99"/>
                    <a:pt x="97" y="66"/>
                    <a:pt x="146" y="48"/>
                  </a:cubicBezTo>
                  <a:cubicBezTo>
                    <a:pt x="213" y="96"/>
                    <a:pt x="272" y="155"/>
                    <a:pt x="320" y="222"/>
                  </a:cubicBezTo>
                  <a:cubicBezTo>
                    <a:pt x="302" y="272"/>
                    <a:pt x="269" y="305"/>
                    <a:pt x="221" y="3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mv="urn:schemas-microsoft-com:mac:vml" xmlns:mc="http://schemas.openxmlformats.org/markup-compatibility/2006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587260" y="439459"/>
            <a:ext cx="5080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 dirty="0">
                <a:solidFill>
                  <a:schemeClr val="tx2"/>
                </a:solidFill>
                <a:latin typeface="+mj-lt"/>
              </a:rPr>
              <a:t>Puntos clave</a:t>
            </a:r>
            <a:endParaRPr lang="en-US" sz="4400" cap="all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32000" y="1231900"/>
            <a:ext cx="90297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Las sujeciones a una </a:t>
            </a:r>
            <a:r>
              <a:rPr lang="es-us" sz="2200" cap="all" dirty="0">
                <a:solidFill>
                  <a:srgbClr val="595959"/>
                </a:solidFill>
              </a:rPr>
              <a:t>estructura</a:t>
            </a:r>
            <a:r>
              <a:rPr lang="es-us" sz="2200" dirty="0">
                <a:solidFill>
                  <a:srgbClr val="595959"/>
                </a:solidFill>
              </a:rPr>
              <a:t> ESTABLE existente aseguran la </a:t>
            </a:r>
            <a:r>
              <a:rPr lang="es-us" sz="2200" cap="all" dirty="0">
                <a:solidFill>
                  <a:srgbClr val="595959"/>
                </a:solidFill>
              </a:rPr>
              <a:t>estabilidad</a:t>
            </a:r>
            <a:r>
              <a:rPr lang="es-us" sz="2200" dirty="0">
                <a:solidFill>
                  <a:srgbClr val="595959"/>
                </a:solidFill>
              </a:rPr>
              <a:t> del andamio. </a:t>
            </a: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Se </a:t>
            </a:r>
            <a:r>
              <a:rPr lang="es-us" sz="2200" cap="all" dirty="0">
                <a:solidFill>
                  <a:srgbClr val="595959"/>
                </a:solidFill>
              </a:rPr>
              <a:t>requieren sujeciones</a:t>
            </a:r>
            <a:r>
              <a:rPr lang="es-us" sz="2200" dirty="0">
                <a:solidFill>
                  <a:srgbClr val="595959"/>
                </a:solidFill>
              </a:rPr>
              <a:t> cuando el andamio está </a:t>
            </a:r>
            <a:r>
              <a:rPr lang="es-us" sz="2200" cap="all" dirty="0">
                <a:solidFill>
                  <a:srgbClr val="595959"/>
                </a:solidFill>
              </a:rPr>
              <a:t>encerrado</a:t>
            </a:r>
            <a:r>
              <a:rPr lang="es-us" sz="2200" dirty="0">
                <a:solidFill>
                  <a:srgbClr val="595959"/>
                </a:solidFill>
              </a:rPr>
              <a:t> o excede la RELACIÓN BASE-ALTURA permitida.</a:t>
            </a: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El </a:t>
            </a:r>
            <a:r>
              <a:rPr lang="es-us" sz="2200" cap="all" dirty="0">
                <a:solidFill>
                  <a:srgbClr val="595959"/>
                </a:solidFill>
              </a:rPr>
              <a:t>COMPONTENTE de tensión</a:t>
            </a:r>
            <a:r>
              <a:rPr lang="es-us" sz="2200" dirty="0">
                <a:solidFill>
                  <a:srgbClr val="595959"/>
                </a:solidFill>
              </a:rPr>
              <a:t> (evita que el andamio </a:t>
            </a:r>
            <a:r>
              <a:rPr lang="es-us" sz="2200" cap="all" dirty="0">
                <a:solidFill>
                  <a:srgbClr val="595959"/>
                </a:solidFill>
              </a:rPr>
              <a:t>se caiga</a:t>
            </a:r>
            <a:r>
              <a:rPr lang="es-us" sz="2200" dirty="0">
                <a:solidFill>
                  <a:srgbClr val="595959"/>
                </a:solidFill>
              </a:rPr>
              <a:t> de la estructura), y el </a:t>
            </a:r>
            <a:r>
              <a:rPr lang="es-us" sz="2200" cap="all" dirty="0">
                <a:solidFill>
                  <a:srgbClr val="595959"/>
                </a:solidFill>
              </a:rPr>
              <a:t>COMPONENTE de compresión</a:t>
            </a:r>
            <a:r>
              <a:rPr lang="es-us" sz="2200" dirty="0">
                <a:solidFill>
                  <a:srgbClr val="595959"/>
                </a:solidFill>
              </a:rPr>
              <a:t> (evita que el andamio se caiga </a:t>
            </a:r>
            <a:r>
              <a:rPr lang="es-us" sz="2200" cap="all" dirty="0">
                <a:solidFill>
                  <a:srgbClr val="595959"/>
                </a:solidFill>
              </a:rPr>
              <a:t>en</a:t>
            </a:r>
            <a:r>
              <a:rPr lang="es-us" sz="2200" dirty="0">
                <a:solidFill>
                  <a:srgbClr val="595959"/>
                </a:solidFill>
              </a:rPr>
              <a:t> la estructura).</a:t>
            </a: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Verifique las regulaciones locales para conocer el </a:t>
            </a:r>
            <a:r>
              <a:rPr lang="es-us" sz="2200" cap="all" dirty="0">
                <a:solidFill>
                  <a:srgbClr val="595959"/>
                </a:solidFill>
              </a:rPr>
              <a:t>espacio requerido de las sujeciones</a:t>
            </a:r>
            <a:r>
              <a:rPr lang="es-us" sz="2200" dirty="0">
                <a:solidFill>
                  <a:srgbClr val="595959"/>
                </a:solidFill>
              </a:rPr>
              <a:t> y ASEGÚRESE de que todas estén en su lugar. </a:t>
            </a: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Las sujeciones deben colocarse </a:t>
            </a:r>
            <a:r>
              <a:rPr lang="es-us" sz="2200" cap="all" dirty="0">
                <a:solidFill>
                  <a:srgbClr val="595959"/>
                </a:solidFill>
              </a:rPr>
              <a:t>cerca del soporte superior o del miembro horizontal</a:t>
            </a:r>
            <a:r>
              <a:rPr lang="es-us" sz="2200" dirty="0">
                <a:solidFill>
                  <a:srgbClr val="595959"/>
                </a:solidFill>
              </a:rPr>
              <a:t> del marco. </a:t>
            </a:r>
          </a:p>
        </p:txBody>
      </p:sp>
      <p:pic>
        <p:nvPicPr>
          <p:cNvPr id="13" name="Picture 12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5" name="Straight Connector 14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2" y="5994400"/>
            <a:ext cx="10147298" cy="863600"/>
            <a:chOff x="2" y="5994400"/>
            <a:chExt cx="10147298" cy="863600"/>
          </a:xfrm>
        </p:grpSpPr>
        <p:sp>
          <p:nvSpPr>
            <p:cNvPr id="25" name="Rectangle 24"/>
            <p:cNvSpPr/>
            <p:nvPr/>
          </p:nvSpPr>
          <p:spPr>
            <a:xfrm rot="16200000">
              <a:off x="586600" y="5412598"/>
              <a:ext cx="858803" cy="2032000"/>
            </a:xfrm>
            <a:prstGeom prst="rect">
              <a:avLst/>
            </a:prstGeom>
            <a:solidFill>
              <a:srgbClr val="0050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  <p:sp>
          <p:nvSpPr>
            <p:cNvPr id="26" name="Rectangle 25"/>
            <p:cNvSpPr/>
            <p:nvPr/>
          </p:nvSpPr>
          <p:spPr>
            <a:xfrm rot="16200000">
              <a:off x="2618605" y="5412604"/>
              <a:ext cx="858792" cy="2032000"/>
            </a:xfrm>
            <a:prstGeom prst="rect">
              <a:avLst/>
            </a:prstGeom>
            <a:solidFill>
              <a:srgbClr val="006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  <p:sp>
          <p:nvSpPr>
            <p:cNvPr id="27" name="Rectangle 26"/>
            <p:cNvSpPr/>
            <p:nvPr/>
          </p:nvSpPr>
          <p:spPr>
            <a:xfrm rot="16200000">
              <a:off x="4650602" y="5412601"/>
              <a:ext cx="858798" cy="2032000"/>
            </a:xfrm>
            <a:prstGeom prst="rect">
              <a:avLst/>
            </a:prstGeom>
            <a:solidFill>
              <a:srgbClr val="2A76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  <p:sp>
          <p:nvSpPr>
            <p:cNvPr id="28" name="Rectangle 27"/>
            <p:cNvSpPr/>
            <p:nvPr/>
          </p:nvSpPr>
          <p:spPr>
            <a:xfrm rot="16200000">
              <a:off x="6669902" y="5412599"/>
              <a:ext cx="858801" cy="2032000"/>
            </a:xfrm>
            <a:prstGeom prst="rect">
              <a:avLst/>
            </a:prstGeom>
            <a:solidFill>
              <a:srgbClr val="518C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8699500" y="5410200"/>
              <a:ext cx="863600" cy="2032000"/>
            </a:xfrm>
            <a:prstGeom prst="rect">
              <a:avLst/>
            </a:prstGeom>
            <a:solidFill>
              <a:srgbClr val="7CA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</p:grpSp>
      <p:cxnSp>
        <p:nvCxnSpPr>
          <p:cNvPr id="43" name="Straight Connector 42"/>
          <p:cNvCxnSpPr/>
          <p:nvPr/>
        </p:nvCxnSpPr>
        <p:spPr>
          <a:xfrm>
            <a:off x="6123595" y="4752582"/>
            <a:ext cx="5092262" cy="0"/>
          </a:xfrm>
          <a:prstGeom prst="line">
            <a:avLst/>
          </a:prstGeom>
          <a:ln w="15875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1215857" y="4752975"/>
            <a:ext cx="0" cy="438149"/>
          </a:xfrm>
          <a:prstGeom prst="line">
            <a:avLst/>
          </a:prstGeom>
          <a:ln w="158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171649" y="2292459"/>
            <a:ext cx="7848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-us" sz="4800" dirty="0">
                <a:solidFill>
                  <a:schemeClr val="bg1"/>
                </a:solidFill>
              </a:rPr>
              <a:t>DESARMADO Y ALMACENAMIENTO</a:t>
            </a:r>
          </a:p>
        </p:txBody>
      </p:sp>
      <p:sp>
        <p:nvSpPr>
          <p:cNvPr id="47" name="Rectangle 46"/>
          <p:cNvSpPr/>
          <p:nvPr/>
        </p:nvSpPr>
        <p:spPr>
          <a:xfrm>
            <a:off x="0" y="306102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2000" cap="all" dirty="0">
                <a:solidFill>
                  <a:srgbClr val="93F300"/>
                </a:solidFill>
              </a:rPr>
              <a:t>Desarmar los andamios expone a los trabajadores a </a:t>
            </a:r>
            <a:br>
              <a:rPr lang="es-us" sz="2000" cap="all" dirty="0">
                <a:solidFill>
                  <a:srgbClr val="93F300"/>
                </a:solidFill>
              </a:rPr>
            </a:br>
            <a:r>
              <a:rPr lang="es-us" sz="2000" cap="all" dirty="0">
                <a:solidFill>
                  <a:srgbClr val="93F300"/>
                </a:solidFill>
              </a:rPr>
              <a:t>los mismos peligros que construirlos</a:t>
            </a:r>
            <a:endParaRPr lang="id-ID" sz="2000" cap="all" dirty="0">
              <a:solidFill>
                <a:srgbClr val="93F300"/>
              </a:solidFill>
              <a:latin typeface="Source Sans Pro Light" panose="020B0403030403020204" pitchFamily="34" charset="0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5723825" y="3802513"/>
            <a:ext cx="744351" cy="0"/>
          </a:xfrm>
          <a:prstGeom prst="line">
            <a:avLst/>
          </a:prstGeom>
          <a:ln w="158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096000" y="3952875"/>
            <a:ext cx="0" cy="809232"/>
          </a:xfrm>
          <a:prstGeom prst="line">
            <a:avLst/>
          </a:prstGeom>
          <a:ln w="15875">
            <a:solidFill>
              <a:schemeClr val="accent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10147300" y="5092700"/>
            <a:ext cx="2032000" cy="1765300"/>
            <a:chOff x="10147300" y="5092700"/>
            <a:chExt cx="2032000" cy="1765300"/>
          </a:xfrm>
        </p:grpSpPr>
        <p:sp>
          <p:nvSpPr>
            <p:cNvPr id="30" name="Rectangle 29"/>
            <p:cNvSpPr/>
            <p:nvPr/>
          </p:nvSpPr>
          <p:spPr>
            <a:xfrm rot="16200000">
              <a:off x="10280650" y="4959350"/>
              <a:ext cx="1765300" cy="2032000"/>
            </a:xfrm>
            <a:prstGeom prst="rect">
              <a:avLst/>
            </a:prstGeom>
            <a:solidFill>
              <a:srgbClr val="97BA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909300" y="5537200"/>
              <a:ext cx="863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4400">
                  <a:solidFill>
                    <a:srgbClr val="FFFFFF"/>
                  </a:solidFill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42824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extBox 186"/>
          <p:cNvSpPr txBox="1"/>
          <p:nvPr/>
        </p:nvSpPr>
        <p:spPr>
          <a:xfrm>
            <a:off x="482308" y="566459"/>
            <a:ext cx="42425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-us" sz="4800" cap="all">
                <a:solidFill>
                  <a:srgbClr val="44546A"/>
                </a:solidFill>
                <a:latin typeface="+mj-lt"/>
              </a:rPr>
              <a:t>Desarmar</a:t>
            </a:r>
            <a:endParaRPr lang="en-US" sz="4800" cap="all" dirty="0">
              <a:solidFill>
                <a:srgbClr val="44546A"/>
              </a:solidFill>
              <a:latin typeface="+mj-lt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6172199" y="1714500"/>
            <a:ext cx="2411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2000">
                <a:solidFill>
                  <a:schemeClr val="bg1"/>
                </a:solidFill>
              </a:rPr>
              <a:t>INSPECCIÓN VISUAL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9315607" y="5399314"/>
            <a:ext cx="1345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es-us" sz="2000" b="1">
                <a:solidFill>
                  <a:schemeClr val="bg1"/>
                </a:solidFill>
              </a:rPr>
              <a:t>Cerebelo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/>
              <a:srcRect t="4682"/>
              <a:stretch>
                <a:fillRect/>
              </a:stretch>
            </p:blipFill>
          </mc:Choice>
          <mc:Fallback>
            <p:blipFill>
              <a:blip r:embed="rId4"/>
              <a:srcRect t="4682"/>
              <a:stretch>
                <a:fillRect/>
              </a:stretch>
            </p:blipFill>
          </mc:Fallback>
        </mc:AlternateContent>
        <p:spPr>
          <a:xfrm>
            <a:off x="482600" y="1473200"/>
            <a:ext cx="3931516" cy="4559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35500" y="1371600"/>
            <a:ext cx="75565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100" dirty="0">
                <a:solidFill>
                  <a:srgbClr val="595959"/>
                </a:solidFill>
              </a:rPr>
              <a:t>Desarmar andamios requiere los mismos conocimientos, habilidades y planificación que construirlos. </a:t>
            </a: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100" dirty="0">
                <a:solidFill>
                  <a:srgbClr val="595959"/>
                </a:solidFill>
              </a:rPr>
              <a:t>Antes de desarmar el andamio, usted DEBE revisarlo visualmente y abordar los posibles riesgos.</a:t>
            </a: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100" dirty="0">
                <a:solidFill>
                  <a:srgbClr val="595959"/>
                </a:solidFill>
              </a:rPr>
              <a:t>Quite primero el amarre superior (todas las demás sujeciones se deben quitar al final en cada nivel). </a:t>
            </a: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100" dirty="0">
                <a:solidFill>
                  <a:srgbClr val="595959"/>
                </a:solidFill>
              </a:rPr>
              <a:t>Los componentes se deben retirar en el orden inverso a como se construyeron.</a:t>
            </a: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100" dirty="0">
                <a:solidFill>
                  <a:srgbClr val="595959"/>
                </a:solidFill>
              </a:rPr>
              <a:t>Baje con cuidado los componentes hasta los trabajadores que se encuentran abajo (asegúrese de que estén en una posición segura). NO arroje/deje caer los componentes.</a:t>
            </a:r>
          </a:p>
          <a:p>
            <a:pPr marL="180000" indent="-180000" rtl="0"/>
            <a:endParaRPr lang="en-US" sz="2100" dirty="0">
              <a:solidFill>
                <a:srgbClr val="7F7F7F"/>
              </a:solidFill>
            </a:endParaRPr>
          </a:p>
        </p:txBody>
      </p:sp>
      <p:pic>
        <p:nvPicPr>
          <p:cNvPr id="7" name="Picture 6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5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6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8" name="Straight Connector 7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00772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/>
      <p:bldP spid="1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4000" y="108803"/>
            <a:ext cx="29841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-us" sz="4800" cap="all" dirty="0">
                <a:solidFill>
                  <a:schemeClr val="tx2"/>
                </a:solidFill>
                <a:latin typeface="+mj-lt"/>
              </a:rPr>
              <a:t>ALMACENAMIENTO</a:t>
            </a:r>
            <a:endParaRPr lang="en-US" sz="4800" cap="all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63550" y="1232155"/>
            <a:ext cx="3435350" cy="48701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30700" y="939800"/>
            <a:ext cx="7594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Un equipo mal almacenado puede causar daños y hacer que el equipo sea inseguro</a:t>
            </a: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Almacene el equipo para facilitar el acceso</a:t>
            </a: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Proporcione el apoyo adecuado (estiba)</a:t>
            </a: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Proporcione trabas adecuadas entre las capas del equipo</a:t>
            </a: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Almacene las piezas de diferentes tamaños en pilas separadas</a:t>
            </a: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Proporcione contenedores para las piezas pequeñas</a:t>
            </a: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Separe el equipo dañado (desechar o reparar)</a:t>
            </a: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No apile el equipo a demasiada altura</a:t>
            </a:r>
          </a:p>
        </p:txBody>
      </p:sp>
      <p:pic>
        <p:nvPicPr>
          <p:cNvPr id="5" name="Picture 4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5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6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6" name="Straight Connector 5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57200" y="457200"/>
            <a:ext cx="1270000" cy="1231900"/>
          </a:xfrm>
          <a:prstGeom prst="roundRect">
            <a:avLst/>
          </a:prstGeom>
          <a:solidFill>
            <a:srgbClr val="97BAB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07418" y="766864"/>
            <a:ext cx="617837" cy="618015"/>
            <a:chOff x="0" y="4763"/>
            <a:chExt cx="5500688" cy="5502275"/>
          </a:xfrm>
          <a:solidFill>
            <a:schemeClr val="bg1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auto">
            <a:xfrm>
              <a:off x="0" y="4763"/>
              <a:ext cx="5500688" cy="5502275"/>
            </a:xfrm>
            <a:custGeom>
              <a:avLst/>
              <a:gdLst>
                <a:gd name="T0" fmla="*/ 1007 w 1464"/>
                <a:gd name="T1" fmla="*/ 0 h 1464"/>
                <a:gd name="T2" fmla="*/ 549 w 1464"/>
                <a:gd name="T3" fmla="*/ 458 h 1464"/>
                <a:gd name="T4" fmla="*/ 582 w 1464"/>
                <a:gd name="T5" fmla="*/ 624 h 1464"/>
                <a:gd name="T6" fmla="*/ 26 w 1464"/>
                <a:gd name="T7" fmla="*/ 1179 h 1464"/>
                <a:gd name="T8" fmla="*/ 0 w 1464"/>
                <a:gd name="T9" fmla="*/ 1235 h 1464"/>
                <a:gd name="T10" fmla="*/ 0 w 1464"/>
                <a:gd name="T11" fmla="*/ 1373 h 1464"/>
                <a:gd name="T12" fmla="*/ 91 w 1464"/>
                <a:gd name="T13" fmla="*/ 1464 h 1464"/>
                <a:gd name="T14" fmla="*/ 229 w 1464"/>
                <a:gd name="T15" fmla="*/ 1464 h 1464"/>
                <a:gd name="T16" fmla="*/ 285 w 1464"/>
                <a:gd name="T17" fmla="*/ 1438 h 1464"/>
                <a:gd name="T18" fmla="*/ 350 w 1464"/>
                <a:gd name="T19" fmla="*/ 1373 h 1464"/>
                <a:gd name="T20" fmla="*/ 458 w 1464"/>
                <a:gd name="T21" fmla="*/ 1373 h 1464"/>
                <a:gd name="T22" fmla="*/ 549 w 1464"/>
                <a:gd name="T23" fmla="*/ 1281 h 1464"/>
                <a:gd name="T24" fmla="*/ 549 w 1464"/>
                <a:gd name="T25" fmla="*/ 1190 h 1464"/>
                <a:gd name="T26" fmla="*/ 641 w 1464"/>
                <a:gd name="T27" fmla="*/ 1190 h 1464"/>
                <a:gd name="T28" fmla="*/ 732 w 1464"/>
                <a:gd name="T29" fmla="*/ 1098 h 1464"/>
                <a:gd name="T30" fmla="*/ 732 w 1464"/>
                <a:gd name="T31" fmla="*/ 991 h 1464"/>
                <a:gd name="T32" fmla="*/ 841 w 1464"/>
                <a:gd name="T33" fmla="*/ 882 h 1464"/>
                <a:gd name="T34" fmla="*/ 1007 w 1464"/>
                <a:gd name="T35" fmla="*/ 915 h 1464"/>
                <a:gd name="T36" fmla="*/ 1464 w 1464"/>
                <a:gd name="T37" fmla="*/ 458 h 1464"/>
                <a:gd name="T38" fmla="*/ 1007 w 1464"/>
                <a:gd name="T39" fmla="*/ 0 h 1464"/>
                <a:gd name="T40" fmla="*/ 1007 w 1464"/>
                <a:gd name="T41" fmla="*/ 824 h 1464"/>
                <a:gd name="T42" fmla="*/ 822 w 1464"/>
                <a:gd name="T43" fmla="*/ 772 h 1464"/>
                <a:gd name="T44" fmla="*/ 806 w 1464"/>
                <a:gd name="T45" fmla="*/ 787 h 1464"/>
                <a:gd name="T46" fmla="*/ 755 w 1464"/>
                <a:gd name="T47" fmla="*/ 839 h 1464"/>
                <a:gd name="T48" fmla="*/ 667 w 1464"/>
                <a:gd name="T49" fmla="*/ 926 h 1464"/>
                <a:gd name="T50" fmla="*/ 641 w 1464"/>
                <a:gd name="T51" fmla="*/ 991 h 1464"/>
                <a:gd name="T52" fmla="*/ 641 w 1464"/>
                <a:gd name="T53" fmla="*/ 1098 h 1464"/>
                <a:gd name="T54" fmla="*/ 549 w 1464"/>
                <a:gd name="T55" fmla="*/ 1098 h 1464"/>
                <a:gd name="T56" fmla="*/ 458 w 1464"/>
                <a:gd name="T57" fmla="*/ 1190 h 1464"/>
                <a:gd name="T58" fmla="*/ 458 w 1464"/>
                <a:gd name="T59" fmla="*/ 1281 h 1464"/>
                <a:gd name="T60" fmla="*/ 350 w 1464"/>
                <a:gd name="T61" fmla="*/ 1281 h 1464"/>
                <a:gd name="T62" fmla="*/ 286 w 1464"/>
                <a:gd name="T63" fmla="*/ 1308 h 1464"/>
                <a:gd name="T64" fmla="*/ 221 w 1464"/>
                <a:gd name="T65" fmla="*/ 1373 h 1464"/>
                <a:gd name="T66" fmla="*/ 92 w 1464"/>
                <a:gd name="T67" fmla="*/ 1373 h 1464"/>
                <a:gd name="T68" fmla="*/ 92 w 1464"/>
                <a:gd name="T69" fmla="*/ 1242 h 1464"/>
                <a:gd name="T70" fmla="*/ 625 w 1464"/>
                <a:gd name="T71" fmla="*/ 709 h 1464"/>
                <a:gd name="T72" fmla="*/ 625 w 1464"/>
                <a:gd name="T73" fmla="*/ 710 h 1464"/>
                <a:gd name="T74" fmla="*/ 692 w 1464"/>
                <a:gd name="T75" fmla="*/ 642 h 1464"/>
                <a:gd name="T76" fmla="*/ 641 w 1464"/>
                <a:gd name="T77" fmla="*/ 458 h 1464"/>
                <a:gd name="T78" fmla="*/ 1007 w 1464"/>
                <a:gd name="T79" fmla="*/ 92 h 1464"/>
                <a:gd name="T80" fmla="*/ 1373 w 1464"/>
                <a:gd name="T81" fmla="*/ 458 h 1464"/>
                <a:gd name="T82" fmla="*/ 1007 w 1464"/>
                <a:gd name="T83" fmla="*/ 824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4" h="1464">
                  <a:moveTo>
                    <a:pt x="1007" y="0"/>
                  </a:moveTo>
                  <a:cubicBezTo>
                    <a:pt x="754" y="0"/>
                    <a:pt x="549" y="205"/>
                    <a:pt x="549" y="458"/>
                  </a:cubicBezTo>
                  <a:cubicBezTo>
                    <a:pt x="549" y="516"/>
                    <a:pt x="561" y="572"/>
                    <a:pt x="582" y="624"/>
                  </a:cubicBezTo>
                  <a:cubicBezTo>
                    <a:pt x="26" y="1179"/>
                    <a:pt x="26" y="1179"/>
                    <a:pt x="26" y="1179"/>
                  </a:cubicBezTo>
                  <a:cubicBezTo>
                    <a:pt x="10" y="1195"/>
                    <a:pt x="0" y="1211"/>
                    <a:pt x="0" y="1235"/>
                  </a:cubicBezTo>
                  <a:cubicBezTo>
                    <a:pt x="0" y="1373"/>
                    <a:pt x="0" y="1373"/>
                    <a:pt x="0" y="1373"/>
                  </a:cubicBezTo>
                  <a:cubicBezTo>
                    <a:pt x="0" y="1422"/>
                    <a:pt x="42" y="1464"/>
                    <a:pt x="91" y="1464"/>
                  </a:cubicBezTo>
                  <a:cubicBezTo>
                    <a:pt x="229" y="1464"/>
                    <a:pt x="229" y="1464"/>
                    <a:pt x="229" y="1464"/>
                  </a:cubicBezTo>
                  <a:cubicBezTo>
                    <a:pt x="253" y="1464"/>
                    <a:pt x="269" y="1454"/>
                    <a:pt x="285" y="1438"/>
                  </a:cubicBezTo>
                  <a:cubicBezTo>
                    <a:pt x="350" y="1373"/>
                    <a:pt x="350" y="1373"/>
                    <a:pt x="350" y="1373"/>
                  </a:cubicBezTo>
                  <a:cubicBezTo>
                    <a:pt x="458" y="1373"/>
                    <a:pt x="458" y="1373"/>
                    <a:pt x="458" y="1373"/>
                  </a:cubicBezTo>
                  <a:cubicBezTo>
                    <a:pt x="508" y="1373"/>
                    <a:pt x="549" y="1332"/>
                    <a:pt x="549" y="1281"/>
                  </a:cubicBezTo>
                  <a:cubicBezTo>
                    <a:pt x="549" y="1190"/>
                    <a:pt x="549" y="1190"/>
                    <a:pt x="549" y="1190"/>
                  </a:cubicBezTo>
                  <a:cubicBezTo>
                    <a:pt x="641" y="1190"/>
                    <a:pt x="641" y="1190"/>
                    <a:pt x="641" y="1190"/>
                  </a:cubicBezTo>
                  <a:cubicBezTo>
                    <a:pt x="691" y="1190"/>
                    <a:pt x="732" y="1149"/>
                    <a:pt x="732" y="1098"/>
                  </a:cubicBezTo>
                  <a:cubicBezTo>
                    <a:pt x="732" y="991"/>
                    <a:pt x="732" y="991"/>
                    <a:pt x="732" y="991"/>
                  </a:cubicBezTo>
                  <a:cubicBezTo>
                    <a:pt x="841" y="882"/>
                    <a:pt x="841" y="882"/>
                    <a:pt x="841" y="882"/>
                  </a:cubicBezTo>
                  <a:cubicBezTo>
                    <a:pt x="892" y="903"/>
                    <a:pt x="948" y="915"/>
                    <a:pt x="1007" y="915"/>
                  </a:cubicBezTo>
                  <a:cubicBezTo>
                    <a:pt x="1259" y="915"/>
                    <a:pt x="1464" y="710"/>
                    <a:pt x="1464" y="458"/>
                  </a:cubicBezTo>
                  <a:cubicBezTo>
                    <a:pt x="1464" y="205"/>
                    <a:pt x="1259" y="0"/>
                    <a:pt x="1007" y="0"/>
                  </a:cubicBezTo>
                  <a:close/>
                  <a:moveTo>
                    <a:pt x="1007" y="824"/>
                  </a:moveTo>
                  <a:cubicBezTo>
                    <a:pt x="939" y="824"/>
                    <a:pt x="876" y="804"/>
                    <a:pt x="822" y="772"/>
                  </a:cubicBezTo>
                  <a:cubicBezTo>
                    <a:pt x="806" y="787"/>
                    <a:pt x="806" y="787"/>
                    <a:pt x="806" y="787"/>
                  </a:cubicBezTo>
                  <a:cubicBezTo>
                    <a:pt x="755" y="839"/>
                    <a:pt x="755" y="839"/>
                    <a:pt x="755" y="839"/>
                  </a:cubicBezTo>
                  <a:cubicBezTo>
                    <a:pt x="667" y="926"/>
                    <a:pt x="667" y="926"/>
                    <a:pt x="667" y="926"/>
                  </a:cubicBezTo>
                  <a:cubicBezTo>
                    <a:pt x="650" y="943"/>
                    <a:pt x="641" y="967"/>
                    <a:pt x="641" y="991"/>
                  </a:cubicBezTo>
                  <a:cubicBezTo>
                    <a:pt x="641" y="1098"/>
                    <a:pt x="641" y="1098"/>
                    <a:pt x="641" y="1098"/>
                  </a:cubicBezTo>
                  <a:cubicBezTo>
                    <a:pt x="549" y="1098"/>
                    <a:pt x="549" y="1098"/>
                    <a:pt x="549" y="1098"/>
                  </a:cubicBezTo>
                  <a:cubicBezTo>
                    <a:pt x="499" y="1098"/>
                    <a:pt x="458" y="1139"/>
                    <a:pt x="458" y="1190"/>
                  </a:cubicBezTo>
                  <a:cubicBezTo>
                    <a:pt x="458" y="1281"/>
                    <a:pt x="458" y="1281"/>
                    <a:pt x="458" y="1281"/>
                  </a:cubicBezTo>
                  <a:cubicBezTo>
                    <a:pt x="350" y="1281"/>
                    <a:pt x="350" y="1281"/>
                    <a:pt x="350" y="1281"/>
                  </a:cubicBezTo>
                  <a:cubicBezTo>
                    <a:pt x="326" y="1281"/>
                    <a:pt x="303" y="1291"/>
                    <a:pt x="286" y="1308"/>
                  </a:cubicBezTo>
                  <a:cubicBezTo>
                    <a:pt x="221" y="1373"/>
                    <a:pt x="221" y="1373"/>
                    <a:pt x="221" y="1373"/>
                  </a:cubicBezTo>
                  <a:cubicBezTo>
                    <a:pt x="92" y="1373"/>
                    <a:pt x="92" y="1373"/>
                    <a:pt x="92" y="1373"/>
                  </a:cubicBezTo>
                  <a:cubicBezTo>
                    <a:pt x="92" y="1242"/>
                    <a:pt x="92" y="1242"/>
                    <a:pt x="92" y="1242"/>
                  </a:cubicBezTo>
                  <a:cubicBezTo>
                    <a:pt x="625" y="709"/>
                    <a:pt x="625" y="709"/>
                    <a:pt x="625" y="709"/>
                  </a:cubicBezTo>
                  <a:cubicBezTo>
                    <a:pt x="625" y="709"/>
                    <a:pt x="625" y="709"/>
                    <a:pt x="625" y="710"/>
                  </a:cubicBezTo>
                  <a:cubicBezTo>
                    <a:pt x="692" y="642"/>
                    <a:pt x="692" y="642"/>
                    <a:pt x="692" y="642"/>
                  </a:cubicBezTo>
                  <a:cubicBezTo>
                    <a:pt x="660" y="588"/>
                    <a:pt x="641" y="525"/>
                    <a:pt x="641" y="458"/>
                  </a:cubicBezTo>
                  <a:cubicBezTo>
                    <a:pt x="641" y="255"/>
                    <a:pt x="805" y="92"/>
                    <a:pt x="1007" y="92"/>
                  </a:cubicBezTo>
                  <a:cubicBezTo>
                    <a:pt x="1209" y="92"/>
                    <a:pt x="1373" y="255"/>
                    <a:pt x="1373" y="458"/>
                  </a:cubicBezTo>
                  <a:cubicBezTo>
                    <a:pt x="1373" y="660"/>
                    <a:pt x="1209" y="824"/>
                    <a:pt x="1007" y="8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mv="urn:schemas-microsoft-com:mac:vml" xmlns:mc="http://schemas.openxmlformats.org/markup-compatibility/2006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3436938" y="685801"/>
              <a:ext cx="1374775" cy="1390650"/>
            </a:xfrm>
            <a:custGeom>
              <a:avLst/>
              <a:gdLst>
                <a:gd name="T0" fmla="*/ 358 w 366"/>
                <a:gd name="T1" fmla="*/ 196 h 370"/>
                <a:gd name="T2" fmla="*/ 172 w 366"/>
                <a:gd name="T3" fmla="*/ 10 h 370"/>
                <a:gd name="T4" fmla="*/ 132 w 366"/>
                <a:gd name="T5" fmla="*/ 5 h 370"/>
                <a:gd name="T6" fmla="*/ 3 w 366"/>
                <a:gd name="T7" fmla="*/ 134 h 370"/>
                <a:gd name="T8" fmla="*/ 0 w 366"/>
                <a:gd name="T9" fmla="*/ 149 h 370"/>
                <a:gd name="T10" fmla="*/ 8 w 366"/>
                <a:gd name="T11" fmla="*/ 174 h 370"/>
                <a:gd name="T12" fmla="*/ 194 w 366"/>
                <a:gd name="T13" fmla="*/ 360 h 370"/>
                <a:gd name="T14" fmla="*/ 234 w 366"/>
                <a:gd name="T15" fmla="*/ 366 h 370"/>
                <a:gd name="T16" fmla="*/ 364 w 366"/>
                <a:gd name="T17" fmla="*/ 236 h 370"/>
                <a:gd name="T18" fmla="*/ 366 w 366"/>
                <a:gd name="T19" fmla="*/ 222 h 370"/>
                <a:gd name="T20" fmla="*/ 358 w 366"/>
                <a:gd name="T21" fmla="*/ 196 h 370"/>
                <a:gd name="T22" fmla="*/ 221 w 366"/>
                <a:gd name="T23" fmla="*/ 323 h 370"/>
                <a:gd name="T24" fmla="*/ 46 w 366"/>
                <a:gd name="T25" fmla="*/ 149 h 370"/>
                <a:gd name="T26" fmla="*/ 146 w 366"/>
                <a:gd name="T27" fmla="*/ 48 h 370"/>
                <a:gd name="T28" fmla="*/ 320 w 366"/>
                <a:gd name="T29" fmla="*/ 222 h 370"/>
                <a:gd name="T30" fmla="*/ 221 w 366"/>
                <a:gd name="T31" fmla="*/ 3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6" h="370">
                  <a:moveTo>
                    <a:pt x="358" y="196"/>
                  </a:moveTo>
                  <a:cubicBezTo>
                    <a:pt x="306" y="125"/>
                    <a:pt x="244" y="62"/>
                    <a:pt x="172" y="10"/>
                  </a:cubicBezTo>
                  <a:cubicBezTo>
                    <a:pt x="161" y="2"/>
                    <a:pt x="146" y="0"/>
                    <a:pt x="132" y="5"/>
                  </a:cubicBezTo>
                  <a:cubicBezTo>
                    <a:pt x="68" y="27"/>
                    <a:pt x="25" y="71"/>
                    <a:pt x="3" y="134"/>
                  </a:cubicBezTo>
                  <a:cubicBezTo>
                    <a:pt x="1" y="139"/>
                    <a:pt x="0" y="144"/>
                    <a:pt x="0" y="149"/>
                  </a:cubicBezTo>
                  <a:cubicBezTo>
                    <a:pt x="0" y="158"/>
                    <a:pt x="3" y="167"/>
                    <a:pt x="8" y="174"/>
                  </a:cubicBezTo>
                  <a:cubicBezTo>
                    <a:pt x="60" y="246"/>
                    <a:pt x="122" y="308"/>
                    <a:pt x="194" y="360"/>
                  </a:cubicBezTo>
                  <a:cubicBezTo>
                    <a:pt x="206" y="368"/>
                    <a:pt x="221" y="370"/>
                    <a:pt x="234" y="366"/>
                  </a:cubicBezTo>
                  <a:cubicBezTo>
                    <a:pt x="298" y="343"/>
                    <a:pt x="341" y="300"/>
                    <a:pt x="364" y="236"/>
                  </a:cubicBezTo>
                  <a:cubicBezTo>
                    <a:pt x="365" y="232"/>
                    <a:pt x="366" y="227"/>
                    <a:pt x="366" y="222"/>
                  </a:cubicBezTo>
                  <a:cubicBezTo>
                    <a:pt x="366" y="213"/>
                    <a:pt x="363" y="204"/>
                    <a:pt x="358" y="196"/>
                  </a:cubicBezTo>
                  <a:close/>
                  <a:moveTo>
                    <a:pt x="221" y="323"/>
                  </a:moveTo>
                  <a:cubicBezTo>
                    <a:pt x="153" y="274"/>
                    <a:pt x="94" y="215"/>
                    <a:pt x="46" y="149"/>
                  </a:cubicBezTo>
                  <a:cubicBezTo>
                    <a:pt x="63" y="99"/>
                    <a:pt x="97" y="66"/>
                    <a:pt x="146" y="48"/>
                  </a:cubicBezTo>
                  <a:cubicBezTo>
                    <a:pt x="213" y="96"/>
                    <a:pt x="272" y="155"/>
                    <a:pt x="320" y="222"/>
                  </a:cubicBezTo>
                  <a:cubicBezTo>
                    <a:pt x="302" y="272"/>
                    <a:pt x="269" y="305"/>
                    <a:pt x="221" y="3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mv="urn:schemas-microsoft-com:mac:vml" xmlns:mc="http://schemas.openxmlformats.org/markup-compatibility/2006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193454" y="439459"/>
            <a:ext cx="5474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 dirty="0">
                <a:solidFill>
                  <a:schemeClr val="accent2"/>
                </a:solidFill>
                <a:latin typeface="+mj-lt"/>
              </a:rPr>
              <a:t>Puntos clave</a:t>
            </a:r>
            <a:endParaRPr lang="en-US" sz="4400" cap="all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16100" y="1485901"/>
            <a:ext cx="92964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400" cap="all" dirty="0">
                <a:solidFill>
                  <a:srgbClr val="595959"/>
                </a:solidFill>
              </a:rPr>
              <a:t>El desarmado se debe realizar con cuidado</a:t>
            </a:r>
            <a:r>
              <a:rPr lang="es-us" sz="2400" dirty="0">
                <a:solidFill>
                  <a:srgbClr val="595959"/>
                </a:solidFill>
              </a:rPr>
              <a:t>. </a:t>
            </a: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Una persona competente </a:t>
            </a:r>
            <a:r>
              <a:rPr lang="es-us" sz="2400" cap="all" dirty="0">
                <a:solidFill>
                  <a:srgbClr val="595959"/>
                </a:solidFill>
              </a:rPr>
              <a:t>debe inspeccionar el andamio antes de desarmarlo</a:t>
            </a:r>
            <a:r>
              <a:rPr lang="es-us" sz="2400" dirty="0">
                <a:solidFill>
                  <a:srgbClr val="595959"/>
                </a:solidFill>
              </a:rPr>
              <a:t> para </a:t>
            </a:r>
            <a:r>
              <a:rPr lang="es-us" sz="2400" cap="all" dirty="0">
                <a:solidFill>
                  <a:srgbClr val="595959"/>
                </a:solidFill>
              </a:rPr>
              <a:t>asegurarse de que sea estable</a:t>
            </a:r>
            <a:r>
              <a:rPr lang="es-us" sz="2400" dirty="0">
                <a:solidFill>
                  <a:srgbClr val="595959"/>
                </a:solidFill>
              </a:rPr>
              <a:t>. </a:t>
            </a: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400" cap="all" dirty="0">
                <a:solidFill>
                  <a:srgbClr val="595959"/>
                </a:solidFill>
              </a:rPr>
              <a:t>Los trabajadores de los niveles inferiores NO DEBEN adelantarse a las personas encargadas del desarmado</a:t>
            </a:r>
            <a:r>
              <a:rPr lang="es-us" sz="2400" dirty="0">
                <a:solidFill>
                  <a:srgbClr val="595959"/>
                </a:solidFill>
              </a:rPr>
              <a:t> quitando los refuerzos, los tablones o los barandales para “acelerar el trabajo”. </a:t>
            </a: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400" cap="all" dirty="0">
                <a:solidFill>
                  <a:srgbClr val="595959"/>
                </a:solidFill>
              </a:rPr>
              <a:t>Al desarmar utilice el equipo de protección personal correspondiente</a:t>
            </a:r>
            <a:r>
              <a:rPr lang="es-us" sz="2400" dirty="0">
                <a:solidFill>
                  <a:srgbClr val="595959"/>
                </a:solidFill>
              </a:rPr>
              <a:t>.</a:t>
            </a:r>
          </a:p>
          <a:p>
            <a:pPr marL="180000" indent="-180000" rtl="0">
              <a:spcAft>
                <a:spcPts val="1200"/>
              </a:spcAft>
            </a:pPr>
            <a:endParaRPr lang="en-US" sz="2400" dirty="0">
              <a:solidFill>
                <a:srgbClr val="7F7F7F"/>
              </a:solidFill>
            </a:endParaRPr>
          </a:p>
          <a:p>
            <a:pPr marL="180000" indent="-180000" rtl="0"/>
            <a:endParaRPr lang="en-US" sz="2400" dirty="0">
              <a:solidFill>
                <a:srgbClr val="7F7F7F"/>
              </a:solidFill>
            </a:endParaRPr>
          </a:p>
        </p:txBody>
      </p:sp>
      <p:pic>
        <p:nvPicPr>
          <p:cNvPr id="14" name="Picture 13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5" name="Straight Connector 14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57200" y="457200"/>
            <a:ext cx="1270000" cy="1231900"/>
          </a:xfrm>
          <a:prstGeom prst="roundRect">
            <a:avLst/>
          </a:prstGeom>
          <a:solidFill>
            <a:srgbClr val="97BAB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07418" y="766864"/>
            <a:ext cx="617837" cy="618015"/>
            <a:chOff x="0" y="4763"/>
            <a:chExt cx="5500688" cy="5502275"/>
          </a:xfrm>
          <a:solidFill>
            <a:schemeClr val="bg1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auto">
            <a:xfrm>
              <a:off x="0" y="4763"/>
              <a:ext cx="5500688" cy="5502275"/>
            </a:xfrm>
            <a:custGeom>
              <a:avLst/>
              <a:gdLst>
                <a:gd name="T0" fmla="*/ 1007 w 1464"/>
                <a:gd name="T1" fmla="*/ 0 h 1464"/>
                <a:gd name="T2" fmla="*/ 549 w 1464"/>
                <a:gd name="T3" fmla="*/ 458 h 1464"/>
                <a:gd name="T4" fmla="*/ 582 w 1464"/>
                <a:gd name="T5" fmla="*/ 624 h 1464"/>
                <a:gd name="T6" fmla="*/ 26 w 1464"/>
                <a:gd name="T7" fmla="*/ 1179 h 1464"/>
                <a:gd name="T8" fmla="*/ 0 w 1464"/>
                <a:gd name="T9" fmla="*/ 1235 h 1464"/>
                <a:gd name="T10" fmla="*/ 0 w 1464"/>
                <a:gd name="T11" fmla="*/ 1373 h 1464"/>
                <a:gd name="T12" fmla="*/ 91 w 1464"/>
                <a:gd name="T13" fmla="*/ 1464 h 1464"/>
                <a:gd name="T14" fmla="*/ 229 w 1464"/>
                <a:gd name="T15" fmla="*/ 1464 h 1464"/>
                <a:gd name="T16" fmla="*/ 285 w 1464"/>
                <a:gd name="T17" fmla="*/ 1438 h 1464"/>
                <a:gd name="T18" fmla="*/ 350 w 1464"/>
                <a:gd name="T19" fmla="*/ 1373 h 1464"/>
                <a:gd name="T20" fmla="*/ 458 w 1464"/>
                <a:gd name="T21" fmla="*/ 1373 h 1464"/>
                <a:gd name="T22" fmla="*/ 549 w 1464"/>
                <a:gd name="T23" fmla="*/ 1281 h 1464"/>
                <a:gd name="T24" fmla="*/ 549 w 1464"/>
                <a:gd name="T25" fmla="*/ 1190 h 1464"/>
                <a:gd name="T26" fmla="*/ 641 w 1464"/>
                <a:gd name="T27" fmla="*/ 1190 h 1464"/>
                <a:gd name="T28" fmla="*/ 732 w 1464"/>
                <a:gd name="T29" fmla="*/ 1098 h 1464"/>
                <a:gd name="T30" fmla="*/ 732 w 1464"/>
                <a:gd name="T31" fmla="*/ 991 h 1464"/>
                <a:gd name="T32" fmla="*/ 841 w 1464"/>
                <a:gd name="T33" fmla="*/ 882 h 1464"/>
                <a:gd name="T34" fmla="*/ 1007 w 1464"/>
                <a:gd name="T35" fmla="*/ 915 h 1464"/>
                <a:gd name="T36" fmla="*/ 1464 w 1464"/>
                <a:gd name="T37" fmla="*/ 458 h 1464"/>
                <a:gd name="T38" fmla="*/ 1007 w 1464"/>
                <a:gd name="T39" fmla="*/ 0 h 1464"/>
                <a:gd name="T40" fmla="*/ 1007 w 1464"/>
                <a:gd name="T41" fmla="*/ 824 h 1464"/>
                <a:gd name="T42" fmla="*/ 822 w 1464"/>
                <a:gd name="T43" fmla="*/ 772 h 1464"/>
                <a:gd name="T44" fmla="*/ 806 w 1464"/>
                <a:gd name="T45" fmla="*/ 787 h 1464"/>
                <a:gd name="T46" fmla="*/ 755 w 1464"/>
                <a:gd name="T47" fmla="*/ 839 h 1464"/>
                <a:gd name="T48" fmla="*/ 667 w 1464"/>
                <a:gd name="T49" fmla="*/ 926 h 1464"/>
                <a:gd name="T50" fmla="*/ 641 w 1464"/>
                <a:gd name="T51" fmla="*/ 991 h 1464"/>
                <a:gd name="T52" fmla="*/ 641 w 1464"/>
                <a:gd name="T53" fmla="*/ 1098 h 1464"/>
                <a:gd name="T54" fmla="*/ 549 w 1464"/>
                <a:gd name="T55" fmla="*/ 1098 h 1464"/>
                <a:gd name="T56" fmla="*/ 458 w 1464"/>
                <a:gd name="T57" fmla="*/ 1190 h 1464"/>
                <a:gd name="T58" fmla="*/ 458 w 1464"/>
                <a:gd name="T59" fmla="*/ 1281 h 1464"/>
                <a:gd name="T60" fmla="*/ 350 w 1464"/>
                <a:gd name="T61" fmla="*/ 1281 h 1464"/>
                <a:gd name="T62" fmla="*/ 286 w 1464"/>
                <a:gd name="T63" fmla="*/ 1308 h 1464"/>
                <a:gd name="T64" fmla="*/ 221 w 1464"/>
                <a:gd name="T65" fmla="*/ 1373 h 1464"/>
                <a:gd name="T66" fmla="*/ 92 w 1464"/>
                <a:gd name="T67" fmla="*/ 1373 h 1464"/>
                <a:gd name="T68" fmla="*/ 92 w 1464"/>
                <a:gd name="T69" fmla="*/ 1242 h 1464"/>
                <a:gd name="T70" fmla="*/ 625 w 1464"/>
                <a:gd name="T71" fmla="*/ 709 h 1464"/>
                <a:gd name="T72" fmla="*/ 625 w 1464"/>
                <a:gd name="T73" fmla="*/ 710 h 1464"/>
                <a:gd name="T74" fmla="*/ 692 w 1464"/>
                <a:gd name="T75" fmla="*/ 642 h 1464"/>
                <a:gd name="T76" fmla="*/ 641 w 1464"/>
                <a:gd name="T77" fmla="*/ 458 h 1464"/>
                <a:gd name="T78" fmla="*/ 1007 w 1464"/>
                <a:gd name="T79" fmla="*/ 92 h 1464"/>
                <a:gd name="T80" fmla="*/ 1373 w 1464"/>
                <a:gd name="T81" fmla="*/ 458 h 1464"/>
                <a:gd name="T82" fmla="*/ 1007 w 1464"/>
                <a:gd name="T83" fmla="*/ 824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4" h="1464">
                  <a:moveTo>
                    <a:pt x="1007" y="0"/>
                  </a:moveTo>
                  <a:cubicBezTo>
                    <a:pt x="754" y="0"/>
                    <a:pt x="549" y="205"/>
                    <a:pt x="549" y="458"/>
                  </a:cubicBezTo>
                  <a:cubicBezTo>
                    <a:pt x="549" y="516"/>
                    <a:pt x="561" y="572"/>
                    <a:pt x="582" y="624"/>
                  </a:cubicBezTo>
                  <a:cubicBezTo>
                    <a:pt x="26" y="1179"/>
                    <a:pt x="26" y="1179"/>
                    <a:pt x="26" y="1179"/>
                  </a:cubicBezTo>
                  <a:cubicBezTo>
                    <a:pt x="10" y="1195"/>
                    <a:pt x="0" y="1211"/>
                    <a:pt x="0" y="1235"/>
                  </a:cubicBezTo>
                  <a:cubicBezTo>
                    <a:pt x="0" y="1373"/>
                    <a:pt x="0" y="1373"/>
                    <a:pt x="0" y="1373"/>
                  </a:cubicBezTo>
                  <a:cubicBezTo>
                    <a:pt x="0" y="1422"/>
                    <a:pt x="42" y="1464"/>
                    <a:pt x="91" y="1464"/>
                  </a:cubicBezTo>
                  <a:cubicBezTo>
                    <a:pt x="229" y="1464"/>
                    <a:pt x="229" y="1464"/>
                    <a:pt x="229" y="1464"/>
                  </a:cubicBezTo>
                  <a:cubicBezTo>
                    <a:pt x="253" y="1464"/>
                    <a:pt x="269" y="1454"/>
                    <a:pt x="285" y="1438"/>
                  </a:cubicBezTo>
                  <a:cubicBezTo>
                    <a:pt x="350" y="1373"/>
                    <a:pt x="350" y="1373"/>
                    <a:pt x="350" y="1373"/>
                  </a:cubicBezTo>
                  <a:cubicBezTo>
                    <a:pt x="458" y="1373"/>
                    <a:pt x="458" y="1373"/>
                    <a:pt x="458" y="1373"/>
                  </a:cubicBezTo>
                  <a:cubicBezTo>
                    <a:pt x="508" y="1373"/>
                    <a:pt x="549" y="1332"/>
                    <a:pt x="549" y="1281"/>
                  </a:cubicBezTo>
                  <a:cubicBezTo>
                    <a:pt x="549" y="1190"/>
                    <a:pt x="549" y="1190"/>
                    <a:pt x="549" y="1190"/>
                  </a:cubicBezTo>
                  <a:cubicBezTo>
                    <a:pt x="641" y="1190"/>
                    <a:pt x="641" y="1190"/>
                    <a:pt x="641" y="1190"/>
                  </a:cubicBezTo>
                  <a:cubicBezTo>
                    <a:pt x="691" y="1190"/>
                    <a:pt x="732" y="1149"/>
                    <a:pt x="732" y="1098"/>
                  </a:cubicBezTo>
                  <a:cubicBezTo>
                    <a:pt x="732" y="991"/>
                    <a:pt x="732" y="991"/>
                    <a:pt x="732" y="991"/>
                  </a:cubicBezTo>
                  <a:cubicBezTo>
                    <a:pt x="841" y="882"/>
                    <a:pt x="841" y="882"/>
                    <a:pt x="841" y="882"/>
                  </a:cubicBezTo>
                  <a:cubicBezTo>
                    <a:pt x="892" y="903"/>
                    <a:pt x="948" y="915"/>
                    <a:pt x="1007" y="915"/>
                  </a:cubicBezTo>
                  <a:cubicBezTo>
                    <a:pt x="1259" y="915"/>
                    <a:pt x="1464" y="710"/>
                    <a:pt x="1464" y="458"/>
                  </a:cubicBezTo>
                  <a:cubicBezTo>
                    <a:pt x="1464" y="205"/>
                    <a:pt x="1259" y="0"/>
                    <a:pt x="1007" y="0"/>
                  </a:cubicBezTo>
                  <a:close/>
                  <a:moveTo>
                    <a:pt x="1007" y="824"/>
                  </a:moveTo>
                  <a:cubicBezTo>
                    <a:pt x="939" y="824"/>
                    <a:pt x="876" y="804"/>
                    <a:pt x="822" y="772"/>
                  </a:cubicBezTo>
                  <a:cubicBezTo>
                    <a:pt x="806" y="787"/>
                    <a:pt x="806" y="787"/>
                    <a:pt x="806" y="787"/>
                  </a:cubicBezTo>
                  <a:cubicBezTo>
                    <a:pt x="755" y="839"/>
                    <a:pt x="755" y="839"/>
                    <a:pt x="755" y="839"/>
                  </a:cubicBezTo>
                  <a:cubicBezTo>
                    <a:pt x="667" y="926"/>
                    <a:pt x="667" y="926"/>
                    <a:pt x="667" y="926"/>
                  </a:cubicBezTo>
                  <a:cubicBezTo>
                    <a:pt x="650" y="943"/>
                    <a:pt x="641" y="967"/>
                    <a:pt x="641" y="991"/>
                  </a:cubicBezTo>
                  <a:cubicBezTo>
                    <a:pt x="641" y="1098"/>
                    <a:pt x="641" y="1098"/>
                    <a:pt x="641" y="1098"/>
                  </a:cubicBezTo>
                  <a:cubicBezTo>
                    <a:pt x="549" y="1098"/>
                    <a:pt x="549" y="1098"/>
                    <a:pt x="549" y="1098"/>
                  </a:cubicBezTo>
                  <a:cubicBezTo>
                    <a:pt x="499" y="1098"/>
                    <a:pt x="458" y="1139"/>
                    <a:pt x="458" y="1190"/>
                  </a:cubicBezTo>
                  <a:cubicBezTo>
                    <a:pt x="458" y="1281"/>
                    <a:pt x="458" y="1281"/>
                    <a:pt x="458" y="1281"/>
                  </a:cubicBezTo>
                  <a:cubicBezTo>
                    <a:pt x="350" y="1281"/>
                    <a:pt x="350" y="1281"/>
                    <a:pt x="350" y="1281"/>
                  </a:cubicBezTo>
                  <a:cubicBezTo>
                    <a:pt x="326" y="1281"/>
                    <a:pt x="303" y="1291"/>
                    <a:pt x="286" y="1308"/>
                  </a:cubicBezTo>
                  <a:cubicBezTo>
                    <a:pt x="221" y="1373"/>
                    <a:pt x="221" y="1373"/>
                    <a:pt x="221" y="1373"/>
                  </a:cubicBezTo>
                  <a:cubicBezTo>
                    <a:pt x="92" y="1373"/>
                    <a:pt x="92" y="1373"/>
                    <a:pt x="92" y="1373"/>
                  </a:cubicBezTo>
                  <a:cubicBezTo>
                    <a:pt x="92" y="1242"/>
                    <a:pt x="92" y="1242"/>
                    <a:pt x="92" y="1242"/>
                  </a:cubicBezTo>
                  <a:cubicBezTo>
                    <a:pt x="625" y="709"/>
                    <a:pt x="625" y="709"/>
                    <a:pt x="625" y="709"/>
                  </a:cubicBezTo>
                  <a:cubicBezTo>
                    <a:pt x="625" y="709"/>
                    <a:pt x="625" y="709"/>
                    <a:pt x="625" y="710"/>
                  </a:cubicBezTo>
                  <a:cubicBezTo>
                    <a:pt x="692" y="642"/>
                    <a:pt x="692" y="642"/>
                    <a:pt x="692" y="642"/>
                  </a:cubicBezTo>
                  <a:cubicBezTo>
                    <a:pt x="660" y="588"/>
                    <a:pt x="641" y="525"/>
                    <a:pt x="641" y="458"/>
                  </a:cubicBezTo>
                  <a:cubicBezTo>
                    <a:pt x="641" y="255"/>
                    <a:pt x="805" y="92"/>
                    <a:pt x="1007" y="92"/>
                  </a:cubicBezTo>
                  <a:cubicBezTo>
                    <a:pt x="1209" y="92"/>
                    <a:pt x="1373" y="255"/>
                    <a:pt x="1373" y="458"/>
                  </a:cubicBezTo>
                  <a:cubicBezTo>
                    <a:pt x="1373" y="660"/>
                    <a:pt x="1209" y="824"/>
                    <a:pt x="1007" y="8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mv="urn:schemas-microsoft-com:mac:vml" xmlns:mc="http://schemas.openxmlformats.org/markup-compatibility/2006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3436938" y="685801"/>
              <a:ext cx="1374775" cy="1390650"/>
            </a:xfrm>
            <a:custGeom>
              <a:avLst/>
              <a:gdLst>
                <a:gd name="T0" fmla="*/ 358 w 366"/>
                <a:gd name="T1" fmla="*/ 196 h 370"/>
                <a:gd name="T2" fmla="*/ 172 w 366"/>
                <a:gd name="T3" fmla="*/ 10 h 370"/>
                <a:gd name="T4" fmla="*/ 132 w 366"/>
                <a:gd name="T5" fmla="*/ 5 h 370"/>
                <a:gd name="T6" fmla="*/ 3 w 366"/>
                <a:gd name="T7" fmla="*/ 134 h 370"/>
                <a:gd name="T8" fmla="*/ 0 w 366"/>
                <a:gd name="T9" fmla="*/ 149 h 370"/>
                <a:gd name="T10" fmla="*/ 8 w 366"/>
                <a:gd name="T11" fmla="*/ 174 h 370"/>
                <a:gd name="T12" fmla="*/ 194 w 366"/>
                <a:gd name="T13" fmla="*/ 360 h 370"/>
                <a:gd name="T14" fmla="*/ 234 w 366"/>
                <a:gd name="T15" fmla="*/ 366 h 370"/>
                <a:gd name="T16" fmla="*/ 364 w 366"/>
                <a:gd name="T17" fmla="*/ 236 h 370"/>
                <a:gd name="T18" fmla="*/ 366 w 366"/>
                <a:gd name="T19" fmla="*/ 222 h 370"/>
                <a:gd name="T20" fmla="*/ 358 w 366"/>
                <a:gd name="T21" fmla="*/ 196 h 370"/>
                <a:gd name="T22" fmla="*/ 221 w 366"/>
                <a:gd name="T23" fmla="*/ 323 h 370"/>
                <a:gd name="T24" fmla="*/ 46 w 366"/>
                <a:gd name="T25" fmla="*/ 149 h 370"/>
                <a:gd name="T26" fmla="*/ 146 w 366"/>
                <a:gd name="T27" fmla="*/ 48 h 370"/>
                <a:gd name="T28" fmla="*/ 320 w 366"/>
                <a:gd name="T29" fmla="*/ 222 h 370"/>
                <a:gd name="T30" fmla="*/ 221 w 366"/>
                <a:gd name="T31" fmla="*/ 3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6" h="370">
                  <a:moveTo>
                    <a:pt x="358" y="196"/>
                  </a:moveTo>
                  <a:cubicBezTo>
                    <a:pt x="306" y="125"/>
                    <a:pt x="244" y="62"/>
                    <a:pt x="172" y="10"/>
                  </a:cubicBezTo>
                  <a:cubicBezTo>
                    <a:pt x="161" y="2"/>
                    <a:pt x="146" y="0"/>
                    <a:pt x="132" y="5"/>
                  </a:cubicBezTo>
                  <a:cubicBezTo>
                    <a:pt x="68" y="27"/>
                    <a:pt x="25" y="71"/>
                    <a:pt x="3" y="134"/>
                  </a:cubicBezTo>
                  <a:cubicBezTo>
                    <a:pt x="1" y="139"/>
                    <a:pt x="0" y="144"/>
                    <a:pt x="0" y="149"/>
                  </a:cubicBezTo>
                  <a:cubicBezTo>
                    <a:pt x="0" y="158"/>
                    <a:pt x="3" y="167"/>
                    <a:pt x="8" y="174"/>
                  </a:cubicBezTo>
                  <a:cubicBezTo>
                    <a:pt x="60" y="246"/>
                    <a:pt x="122" y="308"/>
                    <a:pt x="194" y="360"/>
                  </a:cubicBezTo>
                  <a:cubicBezTo>
                    <a:pt x="206" y="368"/>
                    <a:pt x="221" y="370"/>
                    <a:pt x="234" y="366"/>
                  </a:cubicBezTo>
                  <a:cubicBezTo>
                    <a:pt x="298" y="343"/>
                    <a:pt x="341" y="300"/>
                    <a:pt x="364" y="236"/>
                  </a:cubicBezTo>
                  <a:cubicBezTo>
                    <a:pt x="365" y="232"/>
                    <a:pt x="366" y="227"/>
                    <a:pt x="366" y="222"/>
                  </a:cubicBezTo>
                  <a:cubicBezTo>
                    <a:pt x="366" y="213"/>
                    <a:pt x="363" y="204"/>
                    <a:pt x="358" y="196"/>
                  </a:cubicBezTo>
                  <a:close/>
                  <a:moveTo>
                    <a:pt x="221" y="323"/>
                  </a:moveTo>
                  <a:cubicBezTo>
                    <a:pt x="153" y="274"/>
                    <a:pt x="94" y="215"/>
                    <a:pt x="46" y="149"/>
                  </a:cubicBezTo>
                  <a:cubicBezTo>
                    <a:pt x="63" y="99"/>
                    <a:pt x="97" y="66"/>
                    <a:pt x="146" y="48"/>
                  </a:cubicBezTo>
                  <a:cubicBezTo>
                    <a:pt x="213" y="96"/>
                    <a:pt x="272" y="155"/>
                    <a:pt x="320" y="222"/>
                  </a:cubicBezTo>
                  <a:cubicBezTo>
                    <a:pt x="302" y="272"/>
                    <a:pt x="269" y="305"/>
                    <a:pt x="221" y="3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mv="urn:schemas-microsoft-com:mac:vml" xmlns:mc="http://schemas.openxmlformats.org/markup-compatibility/2006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347870" y="439459"/>
            <a:ext cx="5319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 dirty="0">
                <a:solidFill>
                  <a:schemeClr val="accent2"/>
                </a:solidFill>
                <a:latin typeface="+mj-lt"/>
              </a:rPr>
              <a:t>Puntos clave</a:t>
            </a:r>
            <a:endParaRPr lang="en-US" sz="4400" cap="all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55800" y="1333500"/>
            <a:ext cx="9893300" cy="487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rtl="0">
              <a:spcAft>
                <a:spcPts val="600"/>
              </a:spcAft>
              <a:buFont typeface="Arial"/>
              <a:buChar char="•"/>
            </a:pPr>
            <a:r>
              <a:rPr lang="es-us" sz="2200" cap="all" dirty="0">
                <a:solidFill>
                  <a:srgbClr val="595959"/>
                </a:solidFill>
              </a:rPr>
              <a:t>Revise que las plataformas no tengan objetos sueltos </a:t>
            </a:r>
            <a:r>
              <a:rPr lang="es-us" sz="2200" dirty="0">
                <a:solidFill>
                  <a:srgbClr val="595959"/>
                </a:solidFill>
              </a:rPr>
              <a:t>que</a:t>
            </a:r>
            <a:r>
              <a:rPr lang="es-us" sz="2200" cap="all" dirty="0">
                <a:solidFill>
                  <a:srgbClr val="595959"/>
                </a:solidFill>
              </a:rPr>
              <a:t> </a:t>
            </a:r>
            <a:r>
              <a:rPr lang="es-us" sz="2200" dirty="0">
                <a:solidFill>
                  <a:srgbClr val="595959"/>
                </a:solidFill>
              </a:rPr>
              <a:t>se puedan caer durante el desarmado.</a:t>
            </a:r>
          </a:p>
          <a:p>
            <a:pPr marL="180000" indent="-180000" rtl="0">
              <a:spcAft>
                <a:spcPts val="600"/>
              </a:spcAft>
              <a:buFont typeface="Arial"/>
              <a:buChar char="•"/>
            </a:pPr>
            <a:r>
              <a:rPr lang="es-us" sz="2200" cap="all" dirty="0">
                <a:solidFill>
                  <a:srgbClr val="595959"/>
                </a:solidFill>
              </a:rPr>
              <a:t>Quite primero las barandas y los postes</a:t>
            </a:r>
            <a:r>
              <a:rPr lang="es-us" sz="2200" dirty="0">
                <a:solidFill>
                  <a:srgbClr val="595959"/>
                </a:solidFill>
              </a:rPr>
              <a:t> (los trabajadores deben atarse para evitar caídas). </a:t>
            </a:r>
          </a:p>
          <a:p>
            <a:pPr marL="180000" indent="-180000" rtl="0">
              <a:spcAft>
                <a:spcPts val="6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Los trabajadores de abajo deben </a:t>
            </a:r>
            <a:r>
              <a:rPr lang="es-us" sz="2200" cap="all" dirty="0">
                <a:solidFill>
                  <a:srgbClr val="595959"/>
                </a:solidFill>
              </a:rPr>
              <a:t>estar en una posición segura</a:t>
            </a:r>
            <a:r>
              <a:rPr lang="es-us" sz="2200" dirty="0">
                <a:solidFill>
                  <a:srgbClr val="595959"/>
                </a:solidFill>
              </a:rPr>
              <a:t> durante el desarmado.</a:t>
            </a:r>
          </a:p>
          <a:p>
            <a:pPr marL="180000" indent="-180000" rtl="0">
              <a:spcAft>
                <a:spcPts val="600"/>
              </a:spcAft>
              <a:buFont typeface="Arial"/>
              <a:buChar char="•"/>
            </a:pPr>
            <a:r>
              <a:rPr lang="es-us" sz="2200" cap="all" dirty="0">
                <a:solidFill>
                  <a:srgbClr val="595959"/>
                </a:solidFill>
              </a:rPr>
              <a:t>Nunca deje andamios parcialmente desarmados sin vigilancia</a:t>
            </a:r>
            <a:r>
              <a:rPr lang="es-us" sz="2200" dirty="0">
                <a:solidFill>
                  <a:srgbClr val="595959"/>
                </a:solidFill>
              </a:rPr>
              <a:t> o sin las barricadas adecuadas. </a:t>
            </a:r>
          </a:p>
          <a:p>
            <a:pPr marL="180000" indent="-180000" rtl="0">
              <a:spcAft>
                <a:spcPts val="600"/>
              </a:spcAft>
              <a:buFont typeface="Arial"/>
              <a:buChar char="•"/>
            </a:pPr>
            <a:r>
              <a:rPr lang="es-us" sz="2200" cap="all" dirty="0">
                <a:solidFill>
                  <a:srgbClr val="595959"/>
                </a:solidFill>
              </a:rPr>
              <a:t>Examine los componentes en busca de daños</a:t>
            </a:r>
            <a:r>
              <a:rPr lang="es-us" sz="2200" dirty="0">
                <a:solidFill>
                  <a:srgbClr val="595959"/>
                </a:solidFill>
              </a:rPr>
              <a:t> y </a:t>
            </a:r>
            <a:r>
              <a:rPr lang="es-us" sz="2200" cap="all" dirty="0">
                <a:solidFill>
                  <a:srgbClr val="595959"/>
                </a:solidFill>
              </a:rPr>
              <a:t>sepárelos</a:t>
            </a:r>
            <a:r>
              <a:rPr lang="es-us" sz="2200" dirty="0">
                <a:solidFill>
                  <a:srgbClr val="595959"/>
                </a:solidFill>
              </a:rPr>
              <a:t> para su posterior eliminación o reparación. </a:t>
            </a:r>
          </a:p>
          <a:p>
            <a:pPr marL="180000" indent="-180000" rtl="0">
              <a:spcAft>
                <a:spcPts val="600"/>
              </a:spcAft>
              <a:buFont typeface="Arial"/>
              <a:buChar char="•"/>
            </a:pPr>
            <a:r>
              <a:rPr lang="es-us" sz="2200" cap="all" dirty="0">
                <a:solidFill>
                  <a:srgbClr val="595959"/>
                </a:solidFill>
              </a:rPr>
              <a:t>Una vez que todos los componentes del andamio se hayan inspeccionado</a:t>
            </a:r>
            <a:r>
              <a:rPr lang="es-us" sz="2200" dirty="0">
                <a:solidFill>
                  <a:srgbClr val="595959"/>
                </a:solidFill>
              </a:rPr>
              <a:t>, es importante </a:t>
            </a:r>
            <a:r>
              <a:rPr lang="es-us" sz="2200" cap="all" dirty="0">
                <a:solidFill>
                  <a:srgbClr val="595959"/>
                </a:solidFill>
              </a:rPr>
              <a:t>almacenarlos de manera adecuada</a:t>
            </a:r>
            <a:r>
              <a:rPr lang="es-us" sz="2200" dirty="0">
                <a:solidFill>
                  <a:srgbClr val="595959"/>
                </a:solidFill>
              </a:rPr>
              <a:t>. </a:t>
            </a:r>
          </a:p>
        </p:txBody>
      </p:sp>
      <p:pic>
        <p:nvPicPr>
          <p:cNvPr id="15" name="Picture 14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6" name="Straight Connector 15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43100" y="1485900"/>
            <a:ext cx="9537700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rtl="0">
              <a:spcAft>
                <a:spcPts val="30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Revise el dibujo/plano del andamio antes de comenzar a construir.</a:t>
            </a:r>
          </a:p>
          <a:p>
            <a:pPr marL="180000" indent="-180000" rtl="0">
              <a:spcAft>
                <a:spcPts val="30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Usted DEBE utilizar todo el equipo de protección personal correspondiente.</a:t>
            </a:r>
          </a:p>
          <a:p>
            <a:pPr marL="180000" indent="-180000" rtl="0">
              <a:spcAft>
                <a:spcPts val="30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Trabaje de forma segura y comuníquese/colabore con su equipo. </a:t>
            </a:r>
          </a:p>
          <a:p>
            <a:pPr marL="180000" indent="-180000" rtl="0">
              <a:spcAft>
                <a:spcPts val="30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Cuando haya terminado de construir el andamio, utilice la lista de verificación de inspección de andamios en la guía de estudio de </a:t>
            </a:r>
            <a:r>
              <a:rPr lang="es-us" sz="2200" i="1" dirty="0">
                <a:solidFill>
                  <a:srgbClr val="595959"/>
                </a:solidFill>
              </a:rPr>
              <a:t>andamios de marco</a:t>
            </a:r>
            <a:r>
              <a:rPr lang="es-us" sz="2200" dirty="0">
                <a:solidFill>
                  <a:srgbClr val="595959"/>
                </a:solidFill>
              </a:rPr>
              <a:t> (página 35) para asegurarse de que el andamio se haya construido de manera segura y correcta.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03400" y="482600"/>
            <a:ext cx="1127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4000">
                <a:solidFill>
                  <a:schemeClr val="tx2"/>
                </a:solidFill>
              </a:rPr>
              <a:t>HORA DE LA EVALUACIÓN PRÁCTICA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44500" y="482600"/>
            <a:ext cx="1270000" cy="12319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7" name="Picture 6" descr="Build Ic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381" y="669002"/>
            <a:ext cx="747119" cy="829597"/>
          </a:xfrm>
          <a:prstGeom prst="rect">
            <a:avLst/>
          </a:prstGeom>
        </p:spPr>
      </p:pic>
      <p:pic>
        <p:nvPicPr>
          <p:cNvPr id="9" name="Picture 8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4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5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0" name="Straight Connector 9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43100" y="1485900"/>
            <a:ext cx="95377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rtl="0">
              <a:spcAft>
                <a:spcPts val="3000"/>
              </a:spcAft>
              <a:buFont typeface="Arial"/>
              <a:buChar char="•"/>
            </a:pPr>
            <a:r>
              <a:rPr lang="es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¿Qué salió bien?</a:t>
            </a:r>
          </a:p>
          <a:p>
            <a:pPr marL="180000" indent="-180000" rtl="0">
              <a:spcAft>
                <a:spcPts val="3000"/>
              </a:spcAft>
              <a:buFont typeface="Arial"/>
              <a:buChar char="•"/>
            </a:pPr>
            <a:r>
              <a:rPr lang="es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¿Qué podríamos haber hecho mejor?</a:t>
            </a:r>
          </a:p>
          <a:p>
            <a:pPr marL="180000" indent="-180000" rtl="0">
              <a:spcAft>
                <a:spcPts val="3000"/>
              </a:spcAft>
              <a:buFont typeface="Arial"/>
              <a:buChar char="•"/>
            </a:pPr>
            <a:r>
              <a:rPr lang="es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¿Qué aprendió que hará diferente de ahora en adelante?</a:t>
            </a:r>
          </a:p>
          <a:p>
            <a:pPr marL="180000" indent="-180000" rtl="0">
              <a:spcAft>
                <a:spcPts val="3000"/>
              </a:spcAft>
              <a:buFont typeface="Arial"/>
              <a:buChar char="•"/>
            </a:pPr>
            <a:r>
              <a:rPr lang="es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¿Qué (si es que hay algo) encontró durante su inspección, que se deba considerar?</a:t>
            </a:r>
          </a:p>
          <a:p>
            <a:pPr marL="180000" indent="-180000" rtl="0">
              <a:spcAft>
                <a:spcPts val="3000"/>
              </a:spcAft>
              <a:buFont typeface="Arial"/>
              <a:buChar char="•"/>
            </a:pPr>
            <a:r>
              <a:rPr lang="es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¿Discutieron y elaboraron un plan antes de desarmar el andamio? (¿por qué o por qué no?)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03400" y="482600"/>
            <a:ext cx="1127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4000">
                <a:solidFill>
                  <a:schemeClr val="tx2"/>
                </a:solidFill>
              </a:rPr>
              <a:t>INFORME DE EVALUACIÓN PRÁCTICA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44500" y="482600"/>
            <a:ext cx="1270000" cy="12319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7" name="Picture 6" descr="Build Ic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381" y="669002"/>
            <a:ext cx="747119" cy="829597"/>
          </a:xfrm>
          <a:prstGeom prst="rect">
            <a:avLst/>
          </a:prstGeom>
        </p:spPr>
      </p:pic>
      <p:pic>
        <p:nvPicPr>
          <p:cNvPr id="9" name="Picture 8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4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5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0" name="Straight Connector 9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43100" y="1485900"/>
            <a:ext cx="9537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Aft>
                <a:spcPts val="3000"/>
              </a:spcAft>
            </a:pPr>
            <a:r>
              <a:rPr lang="es-us" sz="2400">
                <a:solidFill>
                  <a:srgbClr val="595959"/>
                </a:solidFill>
              </a:rPr>
              <a:t>En preparación para la evaluación escrita, repasemos algunos de los PUNTOS CLAVE del curso.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03400" y="482600"/>
            <a:ext cx="1127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4000">
                <a:solidFill>
                  <a:schemeClr val="tx2"/>
                </a:solidFill>
              </a:rPr>
              <a:t>REVISIÓN</a:t>
            </a:r>
          </a:p>
        </p:txBody>
      </p:sp>
      <p:pic>
        <p:nvPicPr>
          <p:cNvPr id="9" name="Picture 8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0" name="Straight Connector 9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393700" y="393700"/>
            <a:ext cx="1219200" cy="11557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49300" y="641700"/>
            <a:ext cx="520701" cy="653699"/>
            <a:chOff x="7938" y="1588"/>
            <a:chExt cx="3867150" cy="3625850"/>
          </a:xfrm>
          <a:solidFill>
            <a:schemeClr val="bg1"/>
          </a:solidFill>
        </p:grpSpPr>
        <p:sp>
          <p:nvSpPr>
            <p:cNvPr id="13" name="Freeform 9"/>
            <p:cNvSpPr>
              <a:spLocks noEditPoints="1"/>
            </p:cNvSpPr>
            <p:nvPr/>
          </p:nvSpPr>
          <p:spPr bwMode="auto">
            <a:xfrm>
              <a:off x="7938" y="1588"/>
              <a:ext cx="3867150" cy="3625850"/>
            </a:xfrm>
            <a:custGeom>
              <a:avLst/>
              <a:gdLst>
                <a:gd name="T0" fmla="*/ 1009 w 1028"/>
                <a:gd name="T1" fmla="*/ 212 h 964"/>
                <a:gd name="T2" fmla="*/ 817 w 1028"/>
                <a:gd name="T3" fmla="*/ 19 h 964"/>
                <a:gd name="T4" fmla="*/ 771 w 1028"/>
                <a:gd name="T5" fmla="*/ 0 h 964"/>
                <a:gd name="T6" fmla="*/ 96 w 1028"/>
                <a:gd name="T7" fmla="*/ 0 h 964"/>
                <a:gd name="T8" fmla="*/ 0 w 1028"/>
                <a:gd name="T9" fmla="*/ 96 h 964"/>
                <a:gd name="T10" fmla="*/ 0 w 1028"/>
                <a:gd name="T11" fmla="*/ 868 h 964"/>
                <a:gd name="T12" fmla="*/ 96 w 1028"/>
                <a:gd name="T13" fmla="*/ 964 h 964"/>
                <a:gd name="T14" fmla="*/ 932 w 1028"/>
                <a:gd name="T15" fmla="*/ 964 h 964"/>
                <a:gd name="T16" fmla="*/ 1028 w 1028"/>
                <a:gd name="T17" fmla="*/ 868 h 964"/>
                <a:gd name="T18" fmla="*/ 1028 w 1028"/>
                <a:gd name="T19" fmla="*/ 257 h 964"/>
                <a:gd name="T20" fmla="*/ 1009 w 1028"/>
                <a:gd name="T21" fmla="*/ 212 h 964"/>
                <a:gd name="T22" fmla="*/ 964 w 1028"/>
                <a:gd name="T23" fmla="*/ 868 h 964"/>
                <a:gd name="T24" fmla="*/ 932 w 1028"/>
                <a:gd name="T25" fmla="*/ 900 h 964"/>
                <a:gd name="T26" fmla="*/ 96 w 1028"/>
                <a:gd name="T27" fmla="*/ 900 h 964"/>
                <a:gd name="T28" fmla="*/ 64 w 1028"/>
                <a:gd name="T29" fmla="*/ 868 h 964"/>
                <a:gd name="T30" fmla="*/ 64 w 1028"/>
                <a:gd name="T31" fmla="*/ 96 h 964"/>
                <a:gd name="T32" fmla="*/ 96 w 1028"/>
                <a:gd name="T33" fmla="*/ 64 h 964"/>
                <a:gd name="T34" fmla="*/ 739 w 1028"/>
                <a:gd name="T35" fmla="*/ 64 h 964"/>
                <a:gd name="T36" fmla="*/ 739 w 1028"/>
                <a:gd name="T37" fmla="*/ 193 h 964"/>
                <a:gd name="T38" fmla="*/ 739 w 1028"/>
                <a:gd name="T39" fmla="*/ 193 h 964"/>
                <a:gd name="T40" fmla="*/ 835 w 1028"/>
                <a:gd name="T41" fmla="*/ 289 h 964"/>
                <a:gd name="T42" fmla="*/ 868 w 1028"/>
                <a:gd name="T43" fmla="*/ 289 h 964"/>
                <a:gd name="T44" fmla="*/ 964 w 1028"/>
                <a:gd name="T45" fmla="*/ 289 h 964"/>
                <a:gd name="T46" fmla="*/ 964 w 1028"/>
                <a:gd name="T47" fmla="*/ 868 h 964"/>
                <a:gd name="T48" fmla="*/ 868 w 1028"/>
                <a:gd name="T49" fmla="*/ 257 h 964"/>
                <a:gd name="T50" fmla="*/ 835 w 1028"/>
                <a:gd name="T51" fmla="*/ 257 h 964"/>
                <a:gd name="T52" fmla="*/ 771 w 1028"/>
                <a:gd name="T53" fmla="*/ 193 h 964"/>
                <a:gd name="T54" fmla="*/ 771 w 1028"/>
                <a:gd name="T55" fmla="*/ 193 h 964"/>
                <a:gd name="T56" fmla="*/ 771 w 1028"/>
                <a:gd name="T57" fmla="*/ 64 h 964"/>
                <a:gd name="T58" fmla="*/ 964 w 1028"/>
                <a:gd name="T59" fmla="*/ 257 h 964"/>
                <a:gd name="T60" fmla="*/ 868 w 1028"/>
                <a:gd name="T61" fmla="*/ 257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28" h="964">
                  <a:moveTo>
                    <a:pt x="1009" y="212"/>
                  </a:moveTo>
                  <a:cubicBezTo>
                    <a:pt x="817" y="19"/>
                    <a:pt x="817" y="19"/>
                    <a:pt x="817" y="19"/>
                  </a:cubicBezTo>
                  <a:cubicBezTo>
                    <a:pt x="805" y="7"/>
                    <a:pt x="788" y="0"/>
                    <a:pt x="771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43" y="0"/>
                    <a:pt x="0" y="43"/>
                    <a:pt x="0" y="96"/>
                  </a:cubicBezTo>
                  <a:cubicBezTo>
                    <a:pt x="0" y="868"/>
                    <a:pt x="0" y="868"/>
                    <a:pt x="0" y="868"/>
                  </a:cubicBezTo>
                  <a:cubicBezTo>
                    <a:pt x="0" y="921"/>
                    <a:pt x="43" y="964"/>
                    <a:pt x="96" y="964"/>
                  </a:cubicBezTo>
                  <a:cubicBezTo>
                    <a:pt x="932" y="964"/>
                    <a:pt x="932" y="964"/>
                    <a:pt x="932" y="964"/>
                  </a:cubicBezTo>
                  <a:cubicBezTo>
                    <a:pt x="985" y="964"/>
                    <a:pt x="1028" y="921"/>
                    <a:pt x="1028" y="868"/>
                  </a:cubicBezTo>
                  <a:cubicBezTo>
                    <a:pt x="1028" y="257"/>
                    <a:pt x="1028" y="257"/>
                    <a:pt x="1028" y="257"/>
                  </a:cubicBezTo>
                  <a:cubicBezTo>
                    <a:pt x="1028" y="240"/>
                    <a:pt x="1022" y="224"/>
                    <a:pt x="1009" y="212"/>
                  </a:cubicBezTo>
                  <a:close/>
                  <a:moveTo>
                    <a:pt x="964" y="868"/>
                  </a:moveTo>
                  <a:cubicBezTo>
                    <a:pt x="964" y="885"/>
                    <a:pt x="950" y="900"/>
                    <a:pt x="932" y="900"/>
                  </a:cubicBezTo>
                  <a:cubicBezTo>
                    <a:pt x="96" y="900"/>
                    <a:pt x="96" y="900"/>
                    <a:pt x="96" y="900"/>
                  </a:cubicBezTo>
                  <a:cubicBezTo>
                    <a:pt x="79" y="900"/>
                    <a:pt x="64" y="885"/>
                    <a:pt x="64" y="868"/>
                  </a:cubicBezTo>
                  <a:cubicBezTo>
                    <a:pt x="64" y="96"/>
                    <a:pt x="64" y="96"/>
                    <a:pt x="64" y="96"/>
                  </a:cubicBezTo>
                  <a:cubicBezTo>
                    <a:pt x="64" y="79"/>
                    <a:pt x="79" y="64"/>
                    <a:pt x="96" y="64"/>
                  </a:cubicBezTo>
                  <a:cubicBezTo>
                    <a:pt x="739" y="64"/>
                    <a:pt x="739" y="64"/>
                    <a:pt x="739" y="64"/>
                  </a:cubicBezTo>
                  <a:cubicBezTo>
                    <a:pt x="739" y="193"/>
                    <a:pt x="739" y="193"/>
                    <a:pt x="739" y="193"/>
                  </a:cubicBezTo>
                  <a:cubicBezTo>
                    <a:pt x="739" y="193"/>
                    <a:pt x="739" y="193"/>
                    <a:pt x="739" y="193"/>
                  </a:cubicBezTo>
                  <a:cubicBezTo>
                    <a:pt x="739" y="246"/>
                    <a:pt x="782" y="289"/>
                    <a:pt x="835" y="289"/>
                  </a:cubicBezTo>
                  <a:cubicBezTo>
                    <a:pt x="868" y="289"/>
                    <a:pt x="868" y="289"/>
                    <a:pt x="868" y="289"/>
                  </a:cubicBezTo>
                  <a:cubicBezTo>
                    <a:pt x="964" y="289"/>
                    <a:pt x="964" y="289"/>
                    <a:pt x="964" y="289"/>
                  </a:cubicBezTo>
                  <a:lnTo>
                    <a:pt x="964" y="868"/>
                  </a:lnTo>
                  <a:close/>
                  <a:moveTo>
                    <a:pt x="868" y="257"/>
                  </a:moveTo>
                  <a:cubicBezTo>
                    <a:pt x="835" y="257"/>
                    <a:pt x="835" y="257"/>
                    <a:pt x="835" y="257"/>
                  </a:cubicBezTo>
                  <a:cubicBezTo>
                    <a:pt x="800" y="257"/>
                    <a:pt x="771" y="228"/>
                    <a:pt x="771" y="193"/>
                  </a:cubicBezTo>
                  <a:cubicBezTo>
                    <a:pt x="771" y="193"/>
                    <a:pt x="771" y="193"/>
                    <a:pt x="771" y="193"/>
                  </a:cubicBezTo>
                  <a:cubicBezTo>
                    <a:pt x="771" y="64"/>
                    <a:pt x="771" y="64"/>
                    <a:pt x="771" y="64"/>
                  </a:cubicBezTo>
                  <a:cubicBezTo>
                    <a:pt x="964" y="257"/>
                    <a:pt x="964" y="257"/>
                    <a:pt x="964" y="257"/>
                  </a:cubicBezTo>
                  <a:lnTo>
                    <a:pt x="868" y="2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mv="urn:schemas-microsoft-com:mac:vml" xmlns:mc="http://schemas.openxmlformats.org/markup-compatibility/2006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1820863" y="727076"/>
              <a:ext cx="727075" cy="120650"/>
            </a:xfrm>
            <a:custGeom>
              <a:avLst/>
              <a:gdLst>
                <a:gd name="T0" fmla="*/ 16 w 193"/>
                <a:gd name="T1" fmla="*/ 32 h 32"/>
                <a:gd name="T2" fmla="*/ 177 w 193"/>
                <a:gd name="T3" fmla="*/ 32 h 32"/>
                <a:gd name="T4" fmla="*/ 193 w 193"/>
                <a:gd name="T5" fmla="*/ 16 h 32"/>
                <a:gd name="T6" fmla="*/ 177 w 193"/>
                <a:gd name="T7" fmla="*/ 0 h 32"/>
                <a:gd name="T8" fmla="*/ 16 w 193"/>
                <a:gd name="T9" fmla="*/ 0 h 32"/>
                <a:gd name="T10" fmla="*/ 0 w 193"/>
                <a:gd name="T11" fmla="*/ 16 h 32"/>
                <a:gd name="T12" fmla="*/ 16 w 193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3" h="32">
                  <a:moveTo>
                    <a:pt x="16" y="32"/>
                  </a:moveTo>
                  <a:cubicBezTo>
                    <a:pt x="177" y="32"/>
                    <a:pt x="177" y="32"/>
                    <a:pt x="177" y="32"/>
                  </a:cubicBezTo>
                  <a:cubicBezTo>
                    <a:pt x="186" y="32"/>
                    <a:pt x="193" y="25"/>
                    <a:pt x="193" y="16"/>
                  </a:cubicBezTo>
                  <a:cubicBezTo>
                    <a:pt x="193" y="7"/>
                    <a:pt x="186" y="0"/>
                    <a:pt x="177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mv="urn:schemas-microsoft-com:mac:vml" xmlns:mc="http://schemas.openxmlformats.org/markup-compatibility/2006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1820863" y="1089026"/>
              <a:ext cx="727075" cy="120650"/>
            </a:xfrm>
            <a:custGeom>
              <a:avLst/>
              <a:gdLst>
                <a:gd name="T0" fmla="*/ 16 w 193"/>
                <a:gd name="T1" fmla="*/ 32 h 32"/>
                <a:gd name="T2" fmla="*/ 177 w 193"/>
                <a:gd name="T3" fmla="*/ 32 h 32"/>
                <a:gd name="T4" fmla="*/ 193 w 193"/>
                <a:gd name="T5" fmla="*/ 16 h 32"/>
                <a:gd name="T6" fmla="*/ 177 w 193"/>
                <a:gd name="T7" fmla="*/ 0 h 32"/>
                <a:gd name="T8" fmla="*/ 16 w 193"/>
                <a:gd name="T9" fmla="*/ 0 h 32"/>
                <a:gd name="T10" fmla="*/ 0 w 193"/>
                <a:gd name="T11" fmla="*/ 16 h 32"/>
                <a:gd name="T12" fmla="*/ 16 w 193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3" h="32">
                  <a:moveTo>
                    <a:pt x="16" y="32"/>
                  </a:moveTo>
                  <a:cubicBezTo>
                    <a:pt x="177" y="32"/>
                    <a:pt x="177" y="32"/>
                    <a:pt x="177" y="32"/>
                  </a:cubicBezTo>
                  <a:cubicBezTo>
                    <a:pt x="186" y="32"/>
                    <a:pt x="193" y="25"/>
                    <a:pt x="193" y="16"/>
                  </a:cubicBezTo>
                  <a:cubicBezTo>
                    <a:pt x="193" y="7"/>
                    <a:pt x="186" y="0"/>
                    <a:pt x="177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mv="urn:schemas-microsoft-com:mac:vml" xmlns:mc="http://schemas.openxmlformats.org/markup-compatibility/2006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1820863" y="1454151"/>
              <a:ext cx="1573213" cy="120650"/>
            </a:xfrm>
            <a:custGeom>
              <a:avLst/>
              <a:gdLst>
                <a:gd name="T0" fmla="*/ 0 w 418"/>
                <a:gd name="T1" fmla="*/ 16 h 32"/>
                <a:gd name="T2" fmla="*/ 16 w 418"/>
                <a:gd name="T3" fmla="*/ 32 h 32"/>
                <a:gd name="T4" fmla="*/ 402 w 418"/>
                <a:gd name="T5" fmla="*/ 32 h 32"/>
                <a:gd name="T6" fmla="*/ 418 w 418"/>
                <a:gd name="T7" fmla="*/ 16 h 32"/>
                <a:gd name="T8" fmla="*/ 402 w 418"/>
                <a:gd name="T9" fmla="*/ 0 h 32"/>
                <a:gd name="T10" fmla="*/ 16 w 418"/>
                <a:gd name="T11" fmla="*/ 0 h 32"/>
                <a:gd name="T12" fmla="*/ 0 w 418"/>
                <a:gd name="T1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8" h="32">
                  <a:moveTo>
                    <a:pt x="0" y="16"/>
                  </a:moveTo>
                  <a:cubicBezTo>
                    <a:pt x="0" y="25"/>
                    <a:pt x="7" y="32"/>
                    <a:pt x="16" y="32"/>
                  </a:cubicBezTo>
                  <a:cubicBezTo>
                    <a:pt x="402" y="32"/>
                    <a:pt x="402" y="32"/>
                    <a:pt x="402" y="32"/>
                  </a:cubicBezTo>
                  <a:cubicBezTo>
                    <a:pt x="411" y="32"/>
                    <a:pt x="418" y="25"/>
                    <a:pt x="418" y="16"/>
                  </a:cubicBezTo>
                  <a:cubicBezTo>
                    <a:pt x="418" y="7"/>
                    <a:pt x="411" y="0"/>
                    <a:pt x="40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mv="urn:schemas-microsoft-com:mac:vml" xmlns:mc="http://schemas.openxmlformats.org/markup-compatibility/2006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493713" y="2176463"/>
              <a:ext cx="2900363" cy="123825"/>
            </a:xfrm>
            <a:custGeom>
              <a:avLst/>
              <a:gdLst>
                <a:gd name="T0" fmla="*/ 755 w 771"/>
                <a:gd name="T1" fmla="*/ 0 h 33"/>
                <a:gd name="T2" fmla="*/ 16 w 771"/>
                <a:gd name="T3" fmla="*/ 0 h 33"/>
                <a:gd name="T4" fmla="*/ 0 w 771"/>
                <a:gd name="T5" fmla="*/ 16 h 33"/>
                <a:gd name="T6" fmla="*/ 16 w 771"/>
                <a:gd name="T7" fmla="*/ 33 h 33"/>
                <a:gd name="T8" fmla="*/ 755 w 771"/>
                <a:gd name="T9" fmla="*/ 33 h 33"/>
                <a:gd name="T10" fmla="*/ 771 w 771"/>
                <a:gd name="T11" fmla="*/ 16 h 33"/>
                <a:gd name="T12" fmla="*/ 755 w 771"/>
                <a:gd name="T1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1" h="33">
                  <a:moveTo>
                    <a:pt x="755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8"/>
                    <a:pt x="0" y="16"/>
                  </a:cubicBezTo>
                  <a:cubicBezTo>
                    <a:pt x="0" y="25"/>
                    <a:pt x="7" y="33"/>
                    <a:pt x="16" y="33"/>
                  </a:cubicBezTo>
                  <a:cubicBezTo>
                    <a:pt x="755" y="33"/>
                    <a:pt x="755" y="33"/>
                    <a:pt x="755" y="33"/>
                  </a:cubicBezTo>
                  <a:cubicBezTo>
                    <a:pt x="764" y="33"/>
                    <a:pt x="771" y="25"/>
                    <a:pt x="771" y="16"/>
                  </a:cubicBezTo>
                  <a:cubicBezTo>
                    <a:pt x="771" y="8"/>
                    <a:pt x="764" y="0"/>
                    <a:pt x="75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mv="urn:schemas-microsoft-com:mac:vml" xmlns:mc="http://schemas.openxmlformats.org/markup-compatibility/2006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18" name="Freeform 14"/>
            <p:cNvSpPr>
              <a:spLocks/>
            </p:cNvSpPr>
            <p:nvPr/>
          </p:nvSpPr>
          <p:spPr bwMode="auto">
            <a:xfrm>
              <a:off x="493713" y="2541588"/>
              <a:ext cx="2900363" cy="119063"/>
            </a:xfrm>
            <a:custGeom>
              <a:avLst/>
              <a:gdLst>
                <a:gd name="T0" fmla="*/ 755 w 771"/>
                <a:gd name="T1" fmla="*/ 0 h 32"/>
                <a:gd name="T2" fmla="*/ 16 w 771"/>
                <a:gd name="T3" fmla="*/ 0 h 32"/>
                <a:gd name="T4" fmla="*/ 0 w 771"/>
                <a:gd name="T5" fmla="*/ 16 h 32"/>
                <a:gd name="T6" fmla="*/ 16 w 771"/>
                <a:gd name="T7" fmla="*/ 32 h 32"/>
                <a:gd name="T8" fmla="*/ 755 w 771"/>
                <a:gd name="T9" fmla="*/ 32 h 32"/>
                <a:gd name="T10" fmla="*/ 771 w 771"/>
                <a:gd name="T11" fmla="*/ 16 h 32"/>
                <a:gd name="T12" fmla="*/ 755 w 771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1" h="32">
                  <a:moveTo>
                    <a:pt x="755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ubicBezTo>
                    <a:pt x="755" y="32"/>
                    <a:pt x="755" y="32"/>
                    <a:pt x="755" y="32"/>
                  </a:cubicBezTo>
                  <a:cubicBezTo>
                    <a:pt x="764" y="32"/>
                    <a:pt x="771" y="25"/>
                    <a:pt x="771" y="16"/>
                  </a:cubicBezTo>
                  <a:cubicBezTo>
                    <a:pt x="771" y="7"/>
                    <a:pt x="764" y="0"/>
                    <a:pt x="75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mv="urn:schemas-microsoft-com:mac:vml" xmlns:mc="http://schemas.openxmlformats.org/markup-compatibility/2006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19" name="Freeform 15"/>
            <p:cNvSpPr>
              <a:spLocks/>
            </p:cNvSpPr>
            <p:nvPr/>
          </p:nvSpPr>
          <p:spPr bwMode="auto">
            <a:xfrm>
              <a:off x="493713" y="2901951"/>
              <a:ext cx="2900363" cy="120650"/>
            </a:xfrm>
            <a:custGeom>
              <a:avLst/>
              <a:gdLst>
                <a:gd name="T0" fmla="*/ 755 w 771"/>
                <a:gd name="T1" fmla="*/ 0 h 32"/>
                <a:gd name="T2" fmla="*/ 16 w 771"/>
                <a:gd name="T3" fmla="*/ 0 h 32"/>
                <a:gd name="T4" fmla="*/ 0 w 771"/>
                <a:gd name="T5" fmla="*/ 16 h 32"/>
                <a:gd name="T6" fmla="*/ 16 w 771"/>
                <a:gd name="T7" fmla="*/ 32 h 32"/>
                <a:gd name="T8" fmla="*/ 755 w 771"/>
                <a:gd name="T9" fmla="*/ 32 h 32"/>
                <a:gd name="T10" fmla="*/ 771 w 771"/>
                <a:gd name="T11" fmla="*/ 16 h 32"/>
                <a:gd name="T12" fmla="*/ 755 w 771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1" h="32">
                  <a:moveTo>
                    <a:pt x="755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ubicBezTo>
                    <a:pt x="755" y="32"/>
                    <a:pt x="755" y="32"/>
                    <a:pt x="755" y="32"/>
                  </a:cubicBezTo>
                  <a:cubicBezTo>
                    <a:pt x="764" y="32"/>
                    <a:pt x="771" y="25"/>
                    <a:pt x="771" y="16"/>
                  </a:cubicBezTo>
                  <a:cubicBezTo>
                    <a:pt x="771" y="7"/>
                    <a:pt x="764" y="0"/>
                    <a:pt x="75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mv="urn:schemas-microsoft-com:mac:vml" xmlns:mc="http://schemas.openxmlformats.org/markup-compatibility/2006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493713" y="1814513"/>
              <a:ext cx="2900363" cy="120650"/>
            </a:xfrm>
            <a:custGeom>
              <a:avLst/>
              <a:gdLst>
                <a:gd name="T0" fmla="*/ 755 w 771"/>
                <a:gd name="T1" fmla="*/ 0 h 32"/>
                <a:gd name="T2" fmla="*/ 16 w 771"/>
                <a:gd name="T3" fmla="*/ 0 h 32"/>
                <a:gd name="T4" fmla="*/ 0 w 771"/>
                <a:gd name="T5" fmla="*/ 16 h 32"/>
                <a:gd name="T6" fmla="*/ 16 w 771"/>
                <a:gd name="T7" fmla="*/ 32 h 32"/>
                <a:gd name="T8" fmla="*/ 755 w 771"/>
                <a:gd name="T9" fmla="*/ 32 h 32"/>
                <a:gd name="T10" fmla="*/ 771 w 771"/>
                <a:gd name="T11" fmla="*/ 16 h 32"/>
                <a:gd name="T12" fmla="*/ 755 w 771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1" h="32">
                  <a:moveTo>
                    <a:pt x="755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ubicBezTo>
                    <a:pt x="755" y="32"/>
                    <a:pt x="755" y="32"/>
                    <a:pt x="755" y="32"/>
                  </a:cubicBezTo>
                  <a:cubicBezTo>
                    <a:pt x="764" y="32"/>
                    <a:pt x="771" y="25"/>
                    <a:pt x="771" y="16"/>
                  </a:cubicBezTo>
                  <a:cubicBezTo>
                    <a:pt x="771" y="7"/>
                    <a:pt x="764" y="0"/>
                    <a:pt x="75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mv="urn:schemas-microsoft-com:mac:vml" xmlns:mc="http://schemas.openxmlformats.org/markup-compatibility/2006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21" name="Freeform 17"/>
            <p:cNvSpPr>
              <a:spLocks noEditPoints="1"/>
            </p:cNvSpPr>
            <p:nvPr/>
          </p:nvSpPr>
          <p:spPr bwMode="auto">
            <a:xfrm>
              <a:off x="493713" y="608013"/>
              <a:ext cx="1087438" cy="966788"/>
            </a:xfrm>
            <a:custGeom>
              <a:avLst/>
              <a:gdLst>
                <a:gd name="T0" fmla="*/ 32 w 289"/>
                <a:gd name="T1" fmla="*/ 257 h 257"/>
                <a:gd name="T2" fmla="*/ 257 w 289"/>
                <a:gd name="T3" fmla="*/ 257 h 257"/>
                <a:gd name="T4" fmla="*/ 289 w 289"/>
                <a:gd name="T5" fmla="*/ 225 h 257"/>
                <a:gd name="T6" fmla="*/ 289 w 289"/>
                <a:gd name="T7" fmla="*/ 32 h 257"/>
                <a:gd name="T8" fmla="*/ 257 w 289"/>
                <a:gd name="T9" fmla="*/ 0 h 257"/>
                <a:gd name="T10" fmla="*/ 32 w 289"/>
                <a:gd name="T11" fmla="*/ 0 h 257"/>
                <a:gd name="T12" fmla="*/ 0 w 289"/>
                <a:gd name="T13" fmla="*/ 32 h 257"/>
                <a:gd name="T14" fmla="*/ 0 w 289"/>
                <a:gd name="T15" fmla="*/ 225 h 257"/>
                <a:gd name="T16" fmla="*/ 32 w 289"/>
                <a:gd name="T17" fmla="*/ 257 h 257"/>
                <a:gd name="T18" fmla="*/ 64 w 289"/>
                <a:gd name="T19" fmla="*/ 64 h 257"/>
                <a:gd name="T20" fmla="*/ 224 w 289"/>
                <a:gd name="T21" fmla="*/ 64 h 257"/>
                <a:gd name="T22" fmla="*/ 224 w 289"/>
                <a:gd name="T23" fmla="*/ 192 h 257"/>
                <a:gd name="T24" fmla="*/ 64 w 289"/>
                <a:gd name="T25" fmla="*/ 192 h 257"/>
                <a:gd name="T26" fmla="*/ 64 w 289"/>
                <a:gd name="T27" fmla="*/ 64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9" h="257">
                  <a:moveTo>
                    <a:pt x="32" y="257"/>
                  </a:moveTo>
                  <a:cubicBezTo>
                    <a:pt x="257" y="257"/>
                    <a:pt x="257" y="257"/>
                    <a:pt x="257" y="257"/>
                  </a:cubicBezTo>
                  <a:cubicBezTo>
                    <a:pt x="274" y="257"/>
                    <a:pt x="289" y="242"/>
                    <a:pt x="289" y="225"/>
                  </a:cubicBezTo>
                  <a:cubicBezTo>
                    <a:pt x="289" y="32"/>
                    <a:pt x="289" y="32"/>
                    <a:pt x="289" y="32"/>
                  </a:cubicBezTo>
                  <a:cubicBezTo>
                    <a:pt x="289" y="14"/>
                    <a:pt x="274" y="0"/>
                    <a:pt x="257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225"/>
                    <a:pt x="0" y="225"/>
                    <a:pt x="0" y="225"/>
                  </a:cubicBezTo>
                  <a:cubicBezTo>
                    <a:pt x="0" y="242"/>
                    <a:pt x="14" y="257"/>
                    <a:pt x="32" y="257"/>
                  </a:cubicBezTo>
                  <a:close/>
                  <a:moveTo>
                    <a:pt x="64" y="64"/>
                  </a:moveTo>
                  <a:cubicBezTo>
                    <a:pt x="224" y="64"/>
                    <a:pt x="224" y="64"/>
                    <a:pt x="224" y="64"/>
                  </a:cubicBezTo>
                  <a:cubicBezTo>
                    <a:pt x="224" y="192"/>
                    <a:pt x="224" y="192"/>
                    <a:pt x="224" y="192"/>
                  </a:cubicBezTo>
                  <a:cubicBezTo>
                    <a:pt x="64" y="192"/>
                    <a:pt x="64" y="192"/>
                    <a:pt x="64" y="192"/>
                  </a:cubicBezTo>
                  <a:lnTo>
                    <a:pt x="64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mv="urn:schemas-microsoft-com:mac:vml" xmlns:mc="http://schemas.openxmlformats.org/markup-compatibility/2006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</p:grp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512141" y="1612900"/>
            <a:ext cx="6256959" cy="4394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83768" y="439459"/>
            <a:ext cx="83355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-us" sz="4400">
                <a:solidFill>
                  <a:srgbClr val="44546A"/>
                </a:solidFill>
                <a:latin typeface="+mj-lt"/>
              </a:rPr>
              <a:t>INSPECCIONAR EL EQUIPO</a:t>
            </a:r>
            <a:endParaRPr lang="en-US" sz="4400" dirty="0">
              <a:solidFill>
                <a:srgbClr val="44546A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10400" y="1225232"/>
            <a:ext cx="47752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000" dirty="0">
                <a:solidFill>
                  <a:srgbClr val="595959"/>
                </a:solidFill>
              </a:rPr>
              <a:t>Debe inspeccionar el equipo de manera adecuada.</a:t>
            </a: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000" dirty="0">
                <a:solidFill>
                  <a:srgbClr val="595959"/>
                </a:solidFill>
              </a:rPr>
              <a:t>Se han producido muchos accidentes debido a equipos de andamios dañados o defectuosos.</a:t>
            </a: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000" dirty="0">
                <a:solidFill>
                  <a:srgbClr val="595959"/>
                </a:solidFill>
              </a:rPr>
              <a:t>Antes de comenzar a construir su andamio, usted DEBE inspeccionar todos los componentes que planea utilizar, para asegurarse de que sean seguros y funcionen correctamente.</a:t>
            </a: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000" dirty="0">
                <a:solidFill>
                  <a:srgbClr val="595959"/>
                </a:solidFill>
              </a:rPr>
              <a:t>NO utilice ningún equipo dañado o defectuoso.</a:t>
            </a:r>
          </a:p>
          <a:p>
            <a:pPr marL="180000" indent="-180000" rtl="0"/>
            <a:endParaRPr lang="en-US" sz="2000" dirty="0"/>
          </a:p>
        </p:txBody>
      </p:sp>
      <p:pic>
        <p:nvPicPr>
          <p:cNvPr id="5" name="Picture 4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5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6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6" name="Straight Connector 5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3"/>
          <p:cNvSpPr>
            <a:spLocks/>
          </p:cNvSpPr>
          <p:nvPr/>
        </p:nvSpPr>
        <p:spPr bwMode="auto">
          <a:xfrm>
            <a:off x="10164502" y="3431366"/>
            <a:ext cx="2027498" cy="1482489"/>
          </a:xfrm>
          <a:custGeom>
            <a:avLst/>
            <a:gdLst>
              <a:gd name="T0" fmla="*/ 1230 w 1276"/>
              <a:gd name="T1" fmla="*/ 748 h 933"/>
              <a:gd name="T2" fmla="*/ 1221 w 1276"/>
              <a:gd name="T3" fmla="*/ 748 h 933"/>
              <a:gd name="T4" fmla="*/ 1206 w 1276"/>
              <a:gd name="T5" fmla="*/ 748 h 933"/>
              <a:gd name="T6" fmla="*/ 1211 w 1276"/>
              <a:gd name="T7" fmla="*/ 216 h 933"/>
              <a:gd name="T8" fmla="*/ 1218 w 1276"/>
              <a:gd name="T9" fmla="*/ 216 h 933"/>
              <a:gd name="T10" fmla="*/ 1221 w 1276"/>
              <a:gd name="T11" fmla="*/ 214 h 933"/>
              <a:gd name="T12" fmla="*/ 1218 w 1276"/>
              <a:gd name="T13" fmla="*/ 185 h 933"/>
              <a:gd name="T14" fmla="*/ 1206 w 1276"/>
              <a:gd name="T15" fmla="*/ 182 h 933"/>
              <a:gd name="T16" fmla="*/ 1192 w 1276"/>
              <a:gd name="T17" fmla="*/ 180 h 933"/>
              <a:gd name="T18" fmla="*/ 1182 w 1276"/>
              <a:gd name="T19" fmla="*/ 0 h 933"/>
              <a:gd name="T20" fmla="*/ 1172 w 1276"/>
              <a:gd name="T21" fmla="*/ 180 h 933"/>
              <a:gd name="T22" fmla="*/ 1158 w 1276"/>
              <a:gd name="T23" fmla="*/ 180 h 933"/>
              <a:gd name="T24" fmla="*/ 1143 w 1276"/>
              <a:gd name="T25" fmla="*/ 182 h 933"/>
              <a:gd name="T26" fmla="*/ 1141 w 1276"/>
              <a:gd name="T27" fmla="*/ 212 h 933"/>
              <a:gd name="T28" fmla="*/ 1143 w 1276"/>
              <a:gd name="T29" fmla="*/ 214 h 933"/>
              <a:gd name="T30" fmla="*/ 1151 w 1276"/>
              <a:gd name="T31" fmla="*/ 214 h 933"/>
              <a:gd name="T32" fmla="*/ 1071 w 1276"/>
              <a:gd name="T33" fmla="*/ 659 h 933"/>
              <a:gd name="T34" fmla="*/ 659 w 1276"/>
              <a:gd name="T35" fmla="*/ 496 h 933"/>
              <a:gd name="T36" fmla="*/ 666 w 1276"/>
              <a:gd name="T37" fmla="*/ 491 h 933"/>
              <a:gd name="T38" fmla="*/ 611 w 1276"/>
              <a:gd name="T39" fmla="*/ 430 h 933"/>
              <a:gd name="T40" fmla="*/ 620 w 1276"/>
              <a:gd name="T41" fmla="*/ 425 h 933"/>
              <a:gd name="T42" fmla="*/ 606 w 1276"/>
              <a:gd name="T43" fmla="*/ 420 h 933"/>
              <a:gd name="T44" fmla="*/ 608 w 1276"/>
              <a:gd name="T45" fmla="*/ 406 h 933"/>
              <a:gd name="T46" fmla="*/ 606 w 1276"/>
              <a:gd name="T47" fmla="*/ 389 h 933"/>
              <a:gd name="T48" fmla="*/ 594 w 1276"/>
              <a:gd name="T49" fmla="*/ 379 h 933"/>
              <a:gd name="T50" fmla="*/ 586 w 1276"/>
              <a:gd name="T51" fmla="*/ 377 h 933"/>
              <a:gd name="T52" fmla="*/ 569 w 1276"/>
              <a:gd name="T53" fmla="*/ 377 h 933"/>
              <a:gd name="T54" fmla="*/ 562 w 1276"/>
              <a:gd name="T55" fmla="*/ 379 h 933"/>
              <a:gd name="T56" fmla="*/ 552 w 1276"/>
              <a:gd name="T57" fmla="*/ 391 h 933"/>
              <a:gd name="T58" fmla="*/ 548 w 1276"/>
              <a:gd name="T59" fmla="*/ 399 h 933"/>
              <a:gd name="T60" fmla="*/ 548 w 1276"/>
              <a:gd name="T61" fmla="*/ 413 h 933"/>
              <a:gd name="T62" fmla="*/ 552 w 1276"/>
              <a:gd name="T63" fmla="*/ 423 h 933"/>
              <a:gd name="T64" fmla="*/ 538 w 1276"/>
              <a:gd name="T65" fmla="*/ 425 h 933"/>
              <a:gd name="T66" fmla="*/ 548 w 1276"/>
              <a:gd name="T67" fmla="*/ 430 h 933"/>
              <a:gd name="T68" fmla="*/ 519 w 1276"/>
              <a:gd name="T69" fmla="*/ 491 h 933"/>
              <a:gd name="T70" fmla="*/ 412 w 1276"/>
              <a:gd name="T71" fmla="*/ 491 h 933"/>
              <a:gd name="T72" fmla="*/ 402 w 1276"/>
              <a:gd name="T73" fmla="*/ 491 h 933"/>
              <a:gd name="T74" fmla="*/ 359 w 1276"/>
              <a:gd name="T75" fmla="*/ 464 h 933"/>
              <a:gd name="T76" fmla="*/ 366 w 1276"/>
              <a:gd name="T77" fmla="*/ 459 h 933"/>
              <a:gd name="T78" fmla="*/ 204 w 1276"/>
              <a:gd name="T79" fmla="*/ 447 h 933"/>
              <a:gd name="T80" fmla="*/ 194 w 1276"/>
              <a:gd name="T81" fmla="*/ 416 h 933"/>
              <a:gd name="T82" fmla="*/ 177 w 1276"/>
              <a:gd name="T83" fmla="*/ 391 h 933"/>
              <a:gd name="T84" fmla="*/ 155 w 1276"/>
              <a:gd name="T85" fmla="*/ 369 h 933"/>
              <a:gd name="T86" fmla="*/ 141 w 1276"/>
              <a:gd name="T87" fmla="*/ 360 h 933"/>
              <a:gd name="T88" fmla="*/ 114 w 1276"/>
              <a:gd name="T89" fmla="*/ 350 h 933"/>
              <a:gd name="T90" fmla="*/ 112 w 1276"/>
              <a:gd name="T91" fmla="*/ 348 h 933"/>
              <a:gd name="T92" fmla="*/ 97 w 1276"/>
              <a:gd name="T93" fmla="*/ 345 h 933"/>
              <a:gd name="T94" fmla="*/ 92 w 1276"/>
              <a:gd name="T95" fmla="*/ 345 h 933"/>
              <a:gd name="T96" fmla="*/ 88 w 1276"/>
              <a:gd name="T97" fmla="*/ 345 h 933"/>
              <a:gd name="T98" fmla="*/ 78 w 1276"/>
              <a:gd name="T99" fmla="*/ 263 h 933"/>
              <a:gd name="T100" fmla="*/ 73 w 1276"/>
              <a:gd name="T101" fmla="*/ 345 h 933"/>
              <a:gd name="T102" fmla="*/ 68 w 1276"/>
              <a:gd name="T103" fmla="*/ 345 h 933"/>
              <a:gd name="T104" fmla="*/ 51 w 1276"/>
              <a:gd name="T105" fmla="*/ 348 h 933"/>
              <a:gd name="T106" fmla="*/ 51 w 1276"/>
              <a:gd name="T107" fmla="*/ 348 h 933"/>
              <a:gd name="T108" fmla="*/ 37 w 1276"/>
              <a:gd name="T109" fmla="*/ 355 h 933"/>
              <a:gd name="T110" fmla="*/ 22 w 1276"/>
              <a:gd name="T111" fmla="*/ 360 h 933"/>
              <a:gd name="T112" fmla="*/ 0 w 1276"/>
              <a:gd name="T113" fmla="*/ 374 h 933"/>
              <a:gd name="T114" fmla="*/ 1276 w 1276"/>
              <a:gd name="T115" fmla="*/ 933 h 933"/>
              <a:gd name="T116" fmla="*/ 1233 w 1276"/>
              <a:gd name="T117" fmla="*/ 739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276" h="933">
                <a:moveTo>
                  <a:pt x="1233" y="746"/>
                </a:moveTo>
                <a:lnTo>
                  <a:pt x="1230" y="748"/>
                </a:lnTo>
                <a:lnTo>
                  <a:pt x="1228" y="748"/>
                </a:lnTo>
                <a:lnTo>
                  <a:pt x="1221" y="748"/>
                </a:lnTo>
                <a:lnTo>
                  <a:pt x="1216" y="748"/>
                </a:lnTo>
                <a:lnTo>
                  <a:pt x="1206" y="748"/>
                </a:lnTo>
                <a:lnTo>
                  <a:pt x="1206" y="741"/>
                </a:lnTo>
                <a:lnTo>
                  <a:pt x="1211" y="216"/>
                </a:lnTo>
                <a:lnTo>
                  <a:pt x="1213" y="216"/>
                </a:lnTo>
                <a:lnTo>
                  <a:pt x="1218" y="216"/>
                </a:lnTo>
                <a:lnTo>
                  <a:pt x="1221" y="214"/>
                </a:lnTo>
                <a:lnTo>
                  <a:pt x="1221" y="214"/>
                </a:lnTo>
                <a:lnTo>
                  <a:pt x="1221" y="185"/>
                </a:lnTo>
                <a:lnTo>
                  <a:pt x="1218" y="185"/>
                </a:lnTo>
                <a:lnTo>
                  <a:pt x="1213" y="182"/>
                </a:lnTo>
                <a:lnTo>
                  <a:pt x="1206" y="182"/>
                </a:lnTo>
                <a:lnTo>
                  <a:pt x="1197" y="180"/>
                </a:lnTo>
                <a:lnTo>
                  <a:pt x="1192" y="180"/>
                </a:lnTo>
                <a:lnTo>
                  <a:pt x="1192" y="93"/>
                </a:lnTo>
                <a:lnTo>
                  <a:pt x="1182" y="0"/>
                </a:lnTo>
                <a:lnTo>
                  <a:pt x="1175" y="90"/>
                </a:lnTo>
                <a:lnTo>
                  <a:pt x="1172" y="180"/>
                </a:lnTo>
                <a:lnTo>
                  <a:pt x="1165" y="180"/>
                </a:lnTo>
                <a:lnTo>
                  <a:pt x="1158" y="180"/>
                </a:lnTo>
                <a:lnTo>
                  <a:pt x="1151" y="180"/>
                </a:lnTo>
                <a:lnTo>
                  <a:pt x="1143" y="182"/>
                </a:lnTo>
                <a:lnTo>
                  <a:pt x="1141" y="182"/>
                </a:lnTo>
                <a:lnTo>
                  <a:pt x="1141" y="212"/>
                </a:lnTo>
                <a:lnTo>
                  <a:pt x="1141" y="212"/>
                </a:lnTo>
                <a:lnTo>
                  <a:pt x="1143" y="214"/>
                </a:lnTo>
                <a:lnTo>
                  <a:pt x="1148" y="214"/>
                </a:lnTo>
                <a:lnTo>
                  <a:pt x="1151" y="214"/>
                </a:lnTo>
                <a:lnTo>
                  <a:pt x="1146" y="714"/>
                </a:lnTo>
                <a:lnTo>
                  <a:pt x="1071" y="659"/>
                </a:lnTo>
                <a:lnTo>
                  <a:pt x="661" y="651"/>
                </a:lnTo>
                <a:lnTo>
                  <a:pt x="659" y="496"/>
                </a:lnTo>
                <a:lnTo>
                  <a:pt x="666" y="496"/>
                </a:lnTo>
                <a:lnTo>
                  <a:pt x="666" y="491"/>
                </a:lnTo>
                <a:lnTo>
                  <a:pt x="611" y="491"/>
                </a:lnTo>
                <a:lnTo>
                  <a:pt x="611" y="430"/>
                </a:lnTo>
                <a:lnTo>
                  <a:pt x="620" y="428"/>
                </a:lnTo>
                <a:lnTo>
                  <a:pt x="620" y="425"/>
                </a:lnTo>
                <a:lnTo>
                  <a:pt x="603" y="423"/>
                </a:lnTo>
                <a:lnTo>
                  <a:pt x="606" y="420"/>
                </a:lnTo>
                <a:lnTo>
                  <a:pt x="608" y="413"/>
                </a:lnTo>
                <a:lnTo>
                  <a:pt x="608" y="406"/>
                </a:lnTo>
                <a:lnTo>
                  <a:pt x="608" y="399"/>
                </a:lnTo>
                <a:lnTo>
                  <a:pt x="606" y="389"/>
                </a:lnTo>
                <a:lnTo>
                  <a:pt x="601" y="384"/>
                </a:lnTo>
                <a:lnTo>
                  <a:pt x="594" y="379"/>
                </a:lnTo>
                <a:lnTo>
                  <a:pt x="586" y="377"/>
                </a:lnTo>
                <a:lnTo>
                  <a:pt x="586" y="377"/>
                </a:lnTo>
                <a:lnTo>
                  <a:pt x="577" y="374"/>
                </a:lnTo>
                <a:lnTo>
                  <a:pt x="569" y="377"/>
                </a:lnTo>
                <a:lnTo>
                  <a:pt x="569" y="377"/>
                </a:lnTo>
                <a:lnTo>
                  <a:pt x="562" y="379"/>
                </a:lnTo>
                <a:lnTo>
                  <a:pt x="557" y="384"/>
                </a:lnTo>
                <a:lnTo>
                  <a:pt x="552" y="391"/>
                </a:lnTo>
                <a:lnTo>
                  <a:pt x="548" y="399"/>
                </a:lnTo>
                <a:lnTo>
                  <a:pt x="548" y="399"/>
                </a:lnTo>
                <a:lnTo>
                  <a:pt x="548" y="406"/>
                </a:lnTo>
                <a:lnTo>
                  <a:pt x="548" y="413"/>
                </a:lnTo>
                <a:lnTo>
                  <a:pt x="552" y="420"/>
                </a:lnTo>
                <a:lnTo>
                  <a:pt x="552" y="423"/>
                </a:lnTo>
                <a:lnTo>
                  <a:pt x="552" y="423"/>
                </a:lnTo>
                <a:lnTo>
                  <a:pt x="538" y="425"/>
                </a:lnTo>
                <a:lnTo>
                  <a:pt x="538" y="430"/>
                </a:lnTo>
                <a:lnTo>
                  <a:pt x="548" y="430"/>
                </a:lnTo>
                <a:lnTo>
                  <a:pt x="550" y="491"/>
                </a:lnTo>
                <a:lnTo>
                  <a:pt x="519" y="491"/>
                </a:lnTo>
                <a:lnTo>
                  <a:pt x="509" y="491"/>
                </a:lnTo>
                <a:lnTo>
                  <a:pt x="412" y="491"/>
                </a:lnTo>
                <a:lnTo>
                  <a:pt x="412" y="491"/>
                </a:lnTo>
                <a:lnTo>
                  <a:pt x="402" y="491"/>
                </a:lnTo>
                <a:lnTo>
                  <a:pt x="359" y="491"/>
                </a:lnTo>
                <a:lnTo>
                  <a:pt x="359" y="464"/>
                </a:lnTo>
                <a:lnTo>
                  <a:pt x="366" y="464"/>
                </a:lnTo>
                <a:lnTo>
                  <a:pt x="366" y="459"/>
                </a:lnTo>
                <a:lnTo>
                  <a:pt x="206" y="459"/>
                </a:lnTo>
                <a:lnTo>
                  <a:pt x="204" y="447"/>
                </a:lnTo>
                <a:lnTo>
                  <a:pt x="201" y="430"/>
                </a:lnTo>
                <a:lnTo>
                  <a:pt x="194" y="416"/>
                </a:lnTo>
                <a:lnTo>
                  <a:pt x="187" y="403"/>
                </a:lnTo>
                <a:lnTo>
                  <a:pt x="177" y="391"/>
                </a:lnTo>
                <a:lnTo>
                  <a:pt x="167" y="379"/>
                </a:lnTo>
                <a:lnTo>
                  <a:pt x="155" y="369"/>
                </a:lnTo>
                <a:lnTo>
                  <a:pt x="141" y="362"/>
                </a:lnTo>
                <a:lnTo>
                  <a:pt x="141" y="360"/>
                </a:lnTo>
                <a:lnTo>
                  <a:pt x="126" y="355"/>
                </a:lnTo>
                <a:lnTo>
                  <a:pt x="114" y="350"/>
                </a:lnTo>
                <a:lnTo>
                  <a:pt x="114" y="348"/>
                </a:lnTo>
                <a:lnTo>
                  <a:pt x="112" y="348"/>
                </a:lnTo>
                <a:lnTo>
                  <a:pt x="112" y="348"/>
                </a:lnTo>
                <a:lnTo>
                  <a:pt x="97" y="345"/>
                </a:lnTo>
                <a:lnTo>
                  <a:pt x="95" y="345"/>
                </a:lnTo>
                <a:lnTo>
                  <a:pt x="92" y="345"/>
                </a:lnTo>
                <a:lnTo>
                  <a:pt x="90" y="345"/>
                </a:lnTo>
                <a:lnTo>
                  <a:pt x="88" y="345"/>
                </a:lnTo>
                <a:lnTo>
                  <a:pt x="90" y="263"/>
                </a:lnTo>
                <a:lnTo>
                  <a:pt x="78" y="263"/>
                </a:lnTo>
                <a:lnTo>
                  <a:pt x="75" y="345"/>
                </a:lnTo>
                <a:lnTo>
                  <a:pt x="73" y="345"/>
                </a:lnTo>
                <a:lnTo>
                  <a:pt x="71" y="345"/>
                </a:lnTo>
                <a:lnTo>
                  <a:pt x="68" y="345"/>
                </a:lnTo>
                <a:lnTo>
                  <a:pt x="54" y="348"/>
                </a:lnTo>
                <a:lnTo>
                  <a:pt x="51" y="348"/>
                </a:lnTo>
                <a:lnTo>
                  <a:pt x="51" y="348"/>
                </a:lnTo>
                <a:lnTo>
                  <a:pt x="51" y="348"/>
                </a:lnTo>
                <a:lnTo>
                  <a:pt x="51" y="350"/>
                </a:lnTo>
                <a:lnTo>
                  <a:pt x="37" y="355"/>
                </a:lnTo>
                <a:lnTo>
                  <a:pt x="22" y="360"/>
                </a:lnTo>
                <a:lnTo>
                  <a:pt x="22" y="360"/>
                </a:lnTo>
                <a:lnTo>
                  <a:pt x="8" y="369"/>
                </a:lnTo>
                <a:lnTo>
                  <a:pt x="0" y="374"/>
                </a:lnTo>
                <a:lnTo>
                  <a:pt x="0" y="933"/>
                </a:lnTo>
                <a:lnTo>
                  <a:pt x="1276" y="933"/>
                </a:lnTo>
                <a:lnTo>
                  <a:pt x="1276" y="739"/>
                </a:lnTo>
                <a:lnTo>
                  <a:pt x="1233" y="739"/>
                </a:lnTo>
                <a:lnTo>
                  <a:pt x="1233" y="74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d-ID"/>
          </a:p>
        </p:txBody>
      </p:sp>
      <p:sp>
        <p:nvSpPr>
          <p:cNvPr id="5" name="Freeform 14"/>
          <p:cNvSpPr>
            <a:spLocks noEditPoints="1"/>
          </p:cNvSpPr>
          <p:nvPr/>
        </p:nvSpPr>
        <p:spPr bwMode="auto">
          <a:xfrm>
            <a:off x="8129058" y="2409672"/>
            <a:ext cx="2035444" cy="2504183"/>
          </a:xfrm>
          <a:custGeom>
            <a:avLst/>
            <a:gdLst>
              <a:gd name="T0" fmla="*/ 1247 w 1281"/>
              <a:gd name="T1" fmla="*/ 1059 h 1576"/>
              <a:gd name="T2" fmla="*/ 1063 w 1281"/>
              <a:gd name="T3" fmla="*/ 1107 h 1576"/>
              <a:gd name="T4" fmla="*/ 1010 w 1281"/>
              <a:gd name="T5" fmla="*/ 634 h 1576"/>
              <a:gd name="T6" fmla="*/ 879 w 1281"/>
              <a:gd name="T7" fmla="*/ 801 h 1576"/>
              <a:gd name="T8" fmla="*/ 831 w 1281"/>
              <a:gd name="T9" fmla="*/ 306 h 1576"/>
              <a:gd name="T10" fmla="*/ 882 w 1281"/>
              <a:gd name="T11" fmla="*/ 296 h 1576"/>
              <a:gd name="T12" fmla="*/ 882 w 1281"/>
              <a:gd name="T13" fmla="*/ 264 h 1576"/>
              <a:gd name="T14" fmla="*/ 884 w 1281"/>
              <a:gd name="T15" fmla="*/ 245 h 1576"/>
              <a:gd name="T16" fmla="*/ 879 w 1281"/>
              <a:gd name="T17" fmla="*/ 89 h 1576"/>
              <a:gd name="T18" fmla="*/ 877 w 1281"/>
              <a:gd name="T19" fmla="*/ 143 h 1576"/>
              <a:gd name="T20" fmla="*/ 795 w 1281"/>
              <a:gd name="T21" fmla="*/ 111 h 1576"/>
              <a:gd name="T22" fmla="*/ 790 w 1281"/>
              <a:gd name="T23" fmla="*/ 145 h 1576"/>
              <a:gd name="T24" fmla="*/ 710 w 1281"/>
              <a:gd name="T25" fmla="*/ 114 h 1576"/>
              <a:gd name="T26" fmla="*/ 703 w 1281"/>
              <a:gd name="T27" fmla="*/ 89 h 1576"/>
              <a:gd name="T28" fmla="*/ 623 w 1281"/>
              <a:gd name="T29" fmla="*/ 153 h 1576"/>
              <a:gd name="T30" fmla="*/ 615 w 1281"/>
              <a:gd name="T31" fmla="*/ 153 h 1576"/>
              <a:gd name="T32" fmla="*/ 615 w 1281"/>
              <a:gd name="T33" fmla="*/ 89 h 1576"/>
              <a:gd name="T34" fmla="*/ 536 w 1281"/>
              <a:gd name="T35" fmla="*/ 153 h 1576"/>
              <a:gd name="T36" fmla="*/ 528 w 1281"/>
              <a:gd name="T37" fmla="*/ 153 h 1576"/>
              <a:gd name="T38" fmla="*/ 526 w 1281"/>
              <a:gd name="T39" fmla="*/ 0 h 1576"/>
              <a:gd name="T40" fmla="*/ 521 w 1281"/>
              <a:gd name="T41" fmla="*/ 145 h 1576"/>
              <a:gd name="T42" fmla="*/ 499 w 1281"/>
              <a:gd name="T43" fmla="*/ 189 h 1576"/>
              <a:gd name="T44" fmla="*/ 468 w 1281"/>
              <a:gd name="T45" fmla="*/ 191 h 1576"/>
              <a:gd name="T46" fmla="*/ 448 w 1281"/>
              <a:gd name="T47" fmla="*/ 191 h 1576"/>
              <a:gd name="T48" fmla="*/ 429 w 1281"/>
              <a:gd name="T49" fmla="*/ 194 h 1576"/>
              <a:gd name="T50" fmla="*/ 412 w 1281"/>
              <a:gd name="T51" fmla="*/ 196 h 1576"/>
              <a:gd name="T52" fmla="*/ 395 w 1281"/>
              <a:gd name="T53" fmla="*/ 199 h 1576"/>
              <a:gd name="T54" fmla="*/ 366 w 1281"/>
              <a:gd name="T55" fmla="*/ 206 h 1576"/>
              <a:gd name="T56" fmla="*/ 354 w 1281"/>
              <a:gd name="T57" fmla="*/ 208 h 1576"/>
              <a:gd name="T58" fmla="*/ 347 w 1281"/>
              <a:gd name="T59" fmla="*/ 213 h 1576"/>
              <a:gd name="T60" fmla="*/ 342 w 1281"/>
              <a:gd name="T61" fmla="*/ 216 h 1576"/>
              <a:gd name="T62" fmla="*/ 342 w 1281"/>
              <a:gd name="T63" fmla="*/ 216 h 1576"/>
              <a:gd name="T64" fmla="*/ 337 w 1281"/>
              <a:gd name="T65" fmla="*/ 221 h 1576"/>
              <a:gd name="T66" fmla="*/ 339 w 1281"/>
              <a:gd name="T67" fmla="*/ 228 h 1576"/>
              <a:gd name="T68" fmla="*/ 337 w 1281"/>
              <a:gd name="T69" fmla="*/ 223 h 1576"/>
              <a:gd name="T70" fmla="*/ 337 w 1281"/>
              <a:gd name="T71" fmla="*/ 228 h 1576"/>
              <a:gd name="T72" fmla="*/ 339 w 1281"/>
              <a:gd name="T73" fmla="*/ 230 h 1576"/>
              <a:gd name="T74" fmla="*/ 342 w 1281"/>
              <a:gd name="T75" fmla="*/ 233 h 1576"/>
              <a:gd name="T76" fmla="*/ 344 w 1281"/>
              <a:gd name="T77" fmla="*/ 238 h 1576"/>
              <a:gd name="T78" fmla="*/ 352 w 1281"/>
              <a:gd name="T79" fmla="*/ 240 h 1576"/>
              <a:gd name="T80" fmla="*/ 359 w 1281"/>
              <a:gd name="T81" fmla="*/ 242 h 1576"/>
              <a:gd name="T82" fmla="*/ 368 w 1281"/>
              <a:gd name="T83" fmla="*/ 245 h 1576"/>
              <a:gd name="T84" fmla="*/ 378 w 1281"/>
              <a:gd name="T85" fmla="*/ 247 h 1576"/>
              <a:gd name="T86" fmla="*/ 390 w 1281"/>
              <a:gd name="T87" fmla="*/ 250 h 1576"/>
              <a:gd name="T88" fmla="*/ 400 w 1281"/>
              <a:gd name="T89" fmla="*/ 252 h 1576"/>
              <a:gd name="T90" fmla="*/ 402 w 1281"/>
              <a:gd name="T91" fmla="*/ 310 h 1576"/>
              <a:gd name="T92" fmla="*/ 402 w 1281"/>
              <a:gd name="T93" fmla="*/ 371 h 1576"/>
              <a:gd name="T94" fmla="*/ 402 w 1281"/>
              <a:gd name="T95" fmla="*/ 400 h 1576"/>
              <a:gd name="T96" fmla="*/ 400 w 1281"/>
              <a:gd name="T97" fmla="*/ 1260 h 1576"/>
              <a:gd name="T98" fmla="*/ 90 w 1281"/>
              <a:gd name="T99" fmla="*/ 383 h 1576"/>
              <a:gd name="T100" fmla="*/ 10 w 1281"/>
              <a:gd name="T101" fmla="*/ 1224 h 1576"/>
              <a:gd name="T102" fmla="*/ 1281 w 1281"/>
              <a:gd name="T103" fmla="*/ 1576 h 1576"/>
              <a:gd name="T104" fmla="*/ 352 w 1281"/>
              <a:gd name="T105" fmla="*/ 228 h 1576"/>
              <a:gd name="T106" fmla="*/ 342 w 1281"/>
              <a:gd name="T107" fmla="*/ 225 h 1576"/>
              <a:gd name="T108" fmla="*/ 342 w 1281"/>
              <a:gd name="T109" fmla="*/ 228 h 1576"/>
              <a:gd name="T110" fmla="*/ 410 w 1281"/>
              <a:gd name="T111" fmla="*/ 199 h 1576"/>
              <a:gd name="T112" fmla="*/ 412 w 1281"/>
              <a:gd name="T113" fmla="*/ 206 h 1576"/>
              <a:gd name="T114" fmla="*/ 419 w 1281"/>
              <a:gd name="T115" fmla="*/ 211 h 1576"/>
              <a:gd name="T116" fmla="*/ 427 w 1281"/>
              <a:gd name="T117" fmla="*/ 196 h 1576"/>
              <a:gd name="T118" fmla="*/ 429 w 1281"/>
              <a:gd name="T119" fmla="*/ 204 h 1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281" h="1576">
                <a:moveTo>
                  <a:pt x="1281" y="1017"/>
                </a:moveTo>
                <a:lnTo>
                  <a:pt x="1277" y="1022"/>
                </a:lnTo>
                <a:lnTo>
                  <a:pt x="1264" y="1032"/>
                </a:lnTo>
                <a:lnTo>
                  <a:pt x="1255" y="1044"/>
                </a:lnTo>
                <a:lnTo>
                  <a:pt x="1247" y="1059"/>
                </a:lnTo>
                <a:lnTo>
                  <a:pt x="1240" y="1073"/>
                </a:lnTo>
                <a:lnTo>
                  <a:pt x="1235" y="1090"/>
                </a:lnTo>
                <a:lnTo>
                  <a:pt x="1235" y="1102"/>
                </a:lnTo>
                <a:lnTo>
                  <a:pt x="1063" y="1102"/>
                </a:lnTo>
                <a:lnTo>
                  <a:pt x="1063" y="1107"/>
                </a:lnTo>
                <a:lnTo>
                  <a:pt x="1071" y="1107"/>
                </a:lnTo>
                <a:lnTo>
                  <a:pt x="1071" y="1134"/>
                </a:lnTo>
                <a:lnTo>
                  <a:pt x="1051" y="1134"/>
                </a:lnTo>
                <a:lnTo>
                  <a:pt x="1051" y="634"/>
                </a:lnTo>
                <a:lnTo>
                  <a:pt x="1010" y="634"/>
                </a:lnTo>
                <a:lnTo>
                  <a:pt x="1010" y="602"/>
                </a:lnTo>
                <a:lnTo>
                  <a:pt x="925" y="602"/>
                </a:lnTo>
                <a:lnTo>
                  <a:pt x="925" y="634"/>
                </a:lnTo>
                <a:lnTo>
                  <a:pt x="879" y="634"/>
                </a:lnTo>
                <a:lnTo>
                  <a:pt x="879" y="801"/>
                </a:lnTo>
                <a:lnTo>
                  <a:pt x="848" y="801"/>
                </a:lnTo>
                <a:lnTo>
                  <a:pt x="848" y="825"/>
                </a:lnTo>
                <a:lnTo>
                  <a:pt x="831" y="825"/>
                </a:lnTo>
                <a:lnTo>
                  <a:pt x="831" y="495"/>
                </a:lnTo>
                <a:lnTo>
                  <a:pt x="831" y="306"/>
                </a:lnTo>
                <a:lnTo>
                  <a:pt x="872" y="306"/>
                </a:lnTo>
                <a:lnTo>
                  <a:pt x="872" y="306"/>
                </a:lnTo>
                <a:lnTo>
                  <a:pt x="872" y="306"/>
                </a:lnTo>
                <a:lnTo>
                  <a:pt x="882" y="306"/>
                </a:lnTo>
                <a:lnTo>
                  <a:pt x="882" y="296"/>
                </a:lnTo>
                <a:lnTo>
                  <a:pt x="884" y="296"/>
                </a:lnTo>
                <a:lnTo>
                  <a:pt x="887" y="289"/>
                </a:lnTo>
                <a:lnTo>
                  <a:pt x="887" y="281"/>
                </a:lnTo>
                <a:lnTo>
                  <a:pt x="882" y="281"/>
                </a:lnTo>
                <a:lnTo>
                  <a:pt x="882" y="264"/>
                </a:lnTo>
                <a:lnTo>
                  <a:pt x="884" y="264"/>
                </a:lnTo>
                <a:lnTo>
                  <a:pt x="884" y="262"/>
                </a:lnTo>
                <a:lnTo>
                  <a:pt x="884" y="247"/>
                </a:lnTo>
                <a:lnTo>
                  <a:pt x="884" y="247"/>
                </a:lnTo>
                <a:lnTo>
                  <a:pt x="884" y="245"/>
                </a:lnTo>
                <a:lnTo>
                  <a:pt x="884" y="143"/>
                </a:lnTo>
                <a:lnTo>
                  <a:pt x="882" y="143"/>
                </a:lnTo>
                <a:lnTo>
                  <a:pt x="882" y="89"/>
                </a:lnTo>
                <a:lnTo>
                  <a:pt x="879" y="89"/>
                </a:lnTo>
                <a:lnTo>
                  <a:pt x="879" y="89"/>
                </a:lnTo>
                <a:lnTo>
                  <a:pt x="879" y="111"/>
                </a:lnTo>
                <a:lnTo>
                  <a:pt x="877" y="111"/>
                </a:lnTo>
                <a:lnTo>
                  <a:pt x="877" y="111"/>
                </a:lnTo>
                <a:lnTo>
                  <a:pt x="877" y="143"/>
                </a:lnTo>
                <a:lnTo>
                  <a:pt x="877" y="143"/>
                </a:lnTo>
                <a:lnTo>
                  <a:pt x="877" y="145"/>
                </a:lnTo>
                <a:lnTo>
                  <a:pt x="877" y="150"/>
                </a:lnTo>
                <a:lnTo>
                  <a:pt x="795" y="150"/>
                </a:lnTo>
                <a:lnTo>
                  <a:pt x="795" y="114"/>
                </a:lnTo>
                <a:lnTo>
                  <a:pt x="795" y="111"/>
                </a:lnTo>
                <a:lnTo>
                  <a:pt x="792" y="111"/>
                </a:lnTo>
                <a:lnTo>
                  <a:pt x="792" y="89"/>
                </a:lnTo>
                <a:lnTo>
                  <a:pt x="792" y="89"/>
                </a:lnTo>
                <a:lnTo>
                  <a:pt x="790" y="89"/>
                </a:lnTo>
                <a:lnTo>
                  <a:pt x="790" y="145"/>
                </a:lnTo>
                <a:lnTo>
                  <a:pt x="787" y="145"/>
                </a:lnTo>
                <a:lnTo>
                  <a:pt x="787" y="150"/>
                </a:lnTo>
                <a:lnTo>
                  <a:pt x="710" y="150"/>
                </a:lnTo>
                <a:lnTo>
                  <a:pt x="710" y="114"/>
                </a:lnTo>
                <a:lnTo>
                  <a:pt x="710" y="114"/>
                </a:lnTo>
                <a:lnTo>
                  <a:pt x="705" y="114"/>
                </a:lnTo>
                <a:lnTo>
                  <a:pt x="705" y="145"/>
                </a:lnTo>
                <a:lnTo>
                  <a:pt x="705" y="145"/>
                </a:lnTo>
                <a:lnTo>
                  <a:pt x="705" y="89"/>
                </a:lnTo>
                <a:lnTo>
                  <a:pt x="703" y="89"/>
                </a:lnTo>
                <a:lnTo>
                  <a:pt x="700" y="89"/>
                </a:lnTo>
                <a:lnTo>
                  <a:pt x="700" y="145"/>
                </a:lnTo>
                <a:lnTo>
                  <a:pt x="698" y="145"/>
                </a:lnTo>
                <a:lnTo>
                  <a:pt x="698" y="150"/>
                </a:lnTo>
                <a:lnTo>
                  <a:pt x="623" y="153"/>
                </a:lnTo>
                <a:lnTo>
                  <a:pt x="623" y="114"/>
                </a:lnTo>
                <a:lnTo>
                  <a:pt x="623" y="114"/>
                </a:lnTo>
                <a:lnTo>
                  <a:pt x="618" y="114"/>
                </a:lnTo>
                <a:lnTo>
                  <a:pt x="618" y="153"/>
                </a:lnTo>
                <a:lnTo>
                  <a:pt x="615" y="153"/>
                </a:lnTo>
                <a:lnTo>
                  <a:pt x="615" y="148"/>
                </a:lnTo>
                <a:lnTo>
                  <a:pt x="615" y="145"/>
                </a:lnTo>
                <a:lnTo>
                  <a:pt x="615" y="145"/>
                </a:lnTo>
                <a:lnTo>
                  <a:pt x="615" y="92"/>
                </a:lnTo>
                <a:lnTo>
                  <a:pt x="615" y="89"/>
                </a:lnTo>
                <a:lnTo>
                  <a:pt x="611" y="89"/>
                </a:lnTo>
                <a:lnTo>
                  <a:pt x="611" y="145"/>
                </a:lnTo>
                <a:lnTo>
                  <a:pt x="608" y="145"/>
                </a:lnTo>
                <a:lnTo>
                  <a:pt x="608" y="153"/>
                </a:lnTo>
                <a:lnTo>
                  <a:pt x="536" y="153"/>
                </a:lnTo>
                <a:lnTo>
                  <a:pt x="536" y="114"/>
                </a:lnTo>
                <a:lnTo>
                  <a:pt x="536" y="114"/>
                </a:lnTo>
                <a:lnTo>
                  <a:pt x="533" y="114"/>
                </a:lnTo>
                <a:lnTo>
                  <a:pt x="533" y="153"/>
                </a:lnTo>
                <a:lnTo>
                  <a:pt x="528" y="153"/>
                </a:lnTo>
                <a:lnTo>
                  <a:pt x="528" y="148"/>
                </a:lnTo>
                <a:lnTo>
                  <a:pt x="526" y="145"/>
                </a:lnTo>
                <a:lnTo>
                  <a:pt x="526" y="145"/>
                </a:lnTo>
                <a:lnTo>
                  <a:pt x="526" y="2"/>
                </a:lnTo>
                <a:lnTo>
                  <a:pt x="526" y="0"/>
                </a:lnTo>
                <a:lnTo>
                  <a:pt x="521" y="0"/>
                </a:lnTo>
                <a:lnTo>
                  <a:pt x="521" y="92"/>
                </a:lnTo>
                <a:lnTo>
                  <a:pt x="521" y="92"/>
                </a:lnTo>
                <a:lnTo>
                  <a:pt x="521" y="145"/>
                </a:lnTo>
                <a:lnTo>
                  <a:pt x="521" y="145"/>
                </a:lnTo>
                <a:lnTo>
                  <a:pt x="521" y="187"/>
                </a:lnTo>
                <a:lnTo>
                  <a:pt x="511" y="189"/>
                </a:lnTo>
                <a:lnTo>
                  <a:pt x="511" y="189"/>
                </a:lnTo>
                <a:lnTo>
                  <a:pt x="509" y="189"/>
                </a:lnTo>
                <a:lnTo>
                  <a:pt x="499" y="189"/>
                </a:lnTo>
                <a:lnTo>
                  <a:pt x="490" y="189"/>
                </a:lnTo>
                <a:lnTo>
                  <a:pt x="490" y="189"/>
                </a:lnTo>
                <a:lnTo>
                  <a:pt x="487" y="189"/>
                </a:lnTo>
                <a:lnTo>
                  <a:pt x="477" y="189"/>
                </a:lnTo>
                <a:lnTo>
                  <a:pt x="468" y="191"/>
                </a:lnTo>
                <a:lnTo>
                  <a:pt x="468" y="191"/>
                </a:lnTo>
                <a:lnTo>
                  <a:pt x="465" y="191"/>
                </a:lnTo>
                <a:lnTo>
                  <a:pt x="465" y="191"/>
                </a:lnTo>
                <a:lnTo>
                  <a:pt x="456" y="191"/>
                </a:lnTo>
                <a:lnTo>
                  <a:pt x="448" y="191"/>
                </a:lnTo>
                <a:lnTo>
                  <a:pt x="448" y="191"/>
                </a:lnTo>
                <a:lnTo>
                  <a:pt x="446" y="191"/>
                </a:lnTo>
                <a:lnTo>
                  <a:pt x="439" y="194"/>
                </a:lnTo>
                <a:lnTo>
                  <a:pt x="429" y="194"/>
                </a:lnTo>
                <a:lnTo>
                  <a:pt x="429" y="194"/>
                </a:lnTo>
                <a:lnTo>
                  <a:pt x="429" y="194"/>
                </a:lnTo>
                <a:lnTo>
                  <a:pt x="419" y="196"/>
                </a:lnTo>
                <a:lnTo>
                  <a:pt x="412" y="196"/>
                </a:lnTo>
                <a:lnTo>
                  <a:pt x="412" y="196"/>
                </a:lnTo>
                <a:lnTo>
                  <a:pt x="412" y="196"/>
                </a:lnTo>
                <a:lnTo>
                  <a:pt x="412" y="196"/>
                </a:lnTo>
                <a:lnTo>
                  <a:pt x="412" y="196"/>
                </a:lnTo>
                <a:lnTo>
                  <a:pt x="405" y="199"/>
                </a:lnTo>
                <a:lnTo>
                  <a:pt x="398" y="199"/>
                </a:lnTo>
                <a:lnTo>
                  <a:pt x="395" y="199"/>
                </a:lnTo>
                <a:lnTo>
                  <a:pt x="390" y="201"/>
                </a:lnTo>
                <a:lnTo>
                  <a:pt x="383" y="201"/>
                </a:lnTo>
                <a:lnTo>
                  <a:pt x="383" y="201"/>
                </a:lnTo>
                <a:lnTo>
                  <a:pt x="376" y="204"/>
                </a:lnTo>
                <a:lnTo>
                  <a:pt x="366" y="206"/>
                </a:lnTo>
                <a:lnTo>
                  <a:pt x="356" y="208"/>
                </a:lnTo>
                <a:lnTo>
                  <a:pt x="354" y="208"/>
                </a:lnTo>
                <a:lnTo>
                  <a:pt x="354" y="208"/>
                </a:lnTo>
                <a:lnTo>
                  <a:pt x="354" y="208"/>
                </a:lnTo>
                <a:lnTo>
                  <a:pt x="354" y="208"/>
                </a:lnTo>
                <a:lnTo>
                  <a:pt x="354" y="208"/>
                </a:lnTo>
                <a:lnTo>
                  <a:pt x="349" y="211"/>
                </a:lnTo>
                <a:lnTo>
                  <a:pt x="349" y="211"/>
                </a:lnTo>
                <a:lnTo>
                  <a:pt x="347" y="213"/>
                </a:lnTo>
                <a:lnTo>
                  <a:pt x="347" y="213"/>
                </a:lnTo>
                <a:lnTo>
                  <a:pt x="347" y="213"/>
                </a:lnTo>
                <a:lnTo>
                  <a:pt x="344" y="213"/>
                </a:lnTo>
                <a:lnTo>
                  <a:pt x="342" y="216"/>
                </a:lnTo>
                <a:lnTo>
                  <a:pt x="342" y="216"/>
                </a:lnTo>
                <a:lnTo>
                  <a:pt x="342" y="216"/>
                </a:lnTo>
                <a:lnTo>
                  <a:pt x="339" y="218"/>
                </a:lnTo>
                <a:lnTo>
                  <a:pt x="339" y="218"/>
                </a:lnTo>
                <a:lnTo>
                  <a:pt x="339" y="218"/>
                </a:lnTo>
                <a:lnTo>
                  <a:pt x="342" y="216"/>
                </a:lnTo>
                <a:lnTo>
                  <a:pt x="342" y="216"/>
                </a:lnTo>
                <a:lnTo>
                  <a:pt x="342" y="216"/>
                </a:lnTo>
                <a:lnTo>
                  <a:pt x="339" y="218"/>
                </a:lnTo>
                <a:lnTo>
                  <a:pt x="339" y="218"/>
                </a:lnTo>
                <a:lnTo>
                  <a:pt x="337" y="221"/>
                </a:lnTo>
                <a:lnTo>
                  <a:pt x="337" y="221"/>
                </a:lnTo>
                <a:lnTo>
                  <a:pt x="337" y="223"/>
                </a:lnTo>
                <a:lnTo>
                  <a:pt x="337" y="223"/>
                </a:lnTo>
                <a:lnTo>
                  <a:pt x="337" y="225"/>
                </a:lnTo>
                <a:lnTo>
                  <a:pt x="337" y="225"/>
                </a:lnTo>
                <a:lnTo>
                  <a:pt x="339" y="228"/>
                </a:lnTo>
                <a:lnTo>
                  <a:pt x="337" y="225"/>
                </a:lnTo>
                <a:lnTo>
                  <a:pt x="337" y="225"/>
                </a:lnTo>
                <a:lnTo>
                  <a:pt x="337" y="223"/>
                </a:lnTo>
                <a:lnTo>
                  <a:pt x="337" y="223"/>
                </a:lnTo>
                <a:lnTo>
                  <a:pt x="337" y="223"/>
                </a:lnTo>
                <a:lnTo>
                  <a:pt x="337" y="223"/>
                </a:lnTo>
                <a:lnTo>
                  <a:pt x="337" y="223"/>
                </a:lnTo>
                <a:lnTo>
                  <a:pt x="337" y="225"/>
                </a:lnTo>
                <a:lnTo>
                  <a:pt x="337" y="225"/>
                </a:lnTo>
                <a:lnTo>
                  <a:pt x="337" y="228"/>
                </a:lnTo>
                <a:lnTo>
                  <a:pt x="337" y="228"/>
                </a:lnTo>
                <a:lnTo>
                  <a:pt x="337" y="228"/>
                </a:lnTo>
                <a:lnTo>
                  <a:pt x="337" y="228"/>
                </a:lnTo>
                <a:lnTo>
                  <a:pt x="337" y="230"/>
                </a:lnTo>
                <a:lnTo>
                  <a:pt x="339" y="230"/>
                </a:lnTo>
                <a:lnTo>
                  <a:pt x="339" y="233"/>
                </a:lnTo>
                <a:lnTo>
                  <a:pt x="339" y="233"/>
                </a:lnTo>
                <a:lnTo>
                  <a:pt x="339" y="233"/>
                </a:lnTo>
                <a:lnTo>
                  <a:pt x="339" y="233"/>
                </a:lnTo>
                <a:lnTo>
                  <a:pt x="342" y="233"/>
                </a:lnTo>
                <a:lnTo>
                  <a:pt x="342" y="235"/>
                </a:lnTo>
                <a:lnTo>
                  <a:pt x="342" y="235"/>
                </a:lnTo>
                <a:lnTo>
                  <a:pt x="344" y="238"/>
                </a:lnTo>
                <a:lnTo>
                  <a:pt x="344" y="238"/>
                </a:lnTo>
                <a:lnTo>
                  <a:pt x="344" y="238"/>
                </a:lnTo>
                <a:lnTo>
                  <a:pt x="347" y="238"/>
                </a:lnTo>
                <a:lnTo>
                  <a:pt x="347" y="238"/>
                </a:lnTo>
                <a:lnTo>
                  <a:pt x="349" y="238"/>
                </a:lnTo>
                <a:lnTo>
                  <a:pt x="352" y="240"/>
                </a:lnTo>
                <a:lnTo>
                  <a:pt x="352" y="240"/>
                </a:lnTo>
                <a:lnTo>
                  <a:pt x="352" y="240"/>
                </a:lnTo>
                <a:lnTo>
                  <a:pt x="352" y="240"/>
                </a:lnTo>
                <a:lnTo>
                  <a:pt x="352" y="240"/>
                </a:lnTo>
                <a:lnTo>
                  <a:pt x="356" y="242"/>
                </a:lnTo>
                <a:lnTo>
                  <a:pt x="359" y="242"/>
                </a:lnTo>
                <a:lnTo>
                  <a:pt x="359" y="242"/>
                </a:lnTo>
                <a:lnTo>
                  <a:pt x="359" y="242"/>
                </a:lnTo>
                <a:lnTo>
                  <a:pt x="359" y="242"/>
                </a:lnTo>
                <a:lnTo>
                  <a:pt x="364" y="245"/>
                </a:lnTo>
                <a:lnTo>
                  <a:pt x="368" y="245"/>
                </a:lnTo>
                <a:lnTo>
                  <a:pt x="368" y="245"/>
                </a:lnTo>
                <a:lnTo>
                  <a:pt x="368" y="245"/>
                </a:lnTo>
                <a:lnTo>
                  <a:pt x="368" y="245"/>
                </a:lnTo>
                <a:lnTo>
                  <a:pt x="373" y="247"/>
                </a:lnTo>
                <a:lnTo>
                  <a:pt x="378" y="247"/>
                </a:lnTo>
                <a:lnTo>
                  <a:pt x="378" y="247"/>
                </a:lnTo>
                <a:lnTo>
                  <a:pt x="381" y="247"/>
                </a:lnTo>
                <a:lnTo>
                  <a:pt x="381" y="247"/>
                </a:lnTo>
                <a:lnTo>
                  <a:pt x="385" y="250"/>
                </a:lnTo>
                <a:lnTo>
                  <a:pt x="390" y="250"/>
                </a:lnTo>
                <a:lnTo>
                  <a:pt x="390" y="250"/>
                </a:lnTo>
                <a:lnTo>
                  <a:pt x="393" y="250"/>
                </a:lnTo>
                <a:lnTo>
                  <a:pt x="393" y="250"/>
                </a:lnTo>
                <a:lnTo>
                  <a:pt x="398" y="252"/>
                </a:lnTo>
                <a:lnTo>
                  <a:pt x="400" y="252"/>
                </a:lnTo>
                <a:lnTo>
                  <a:pt x="460" y="262"/>
                </a:lnTo>
                <a:lnTo>
                  <a:pt x="460" y="301"/>
                </a:lnTo>
                <a:lnTo>
                  <a:pt x="436" y="303"/>
                </a:lnTo>
                <a:lnTo>
                  <a:pt x="417" y="308"/>
                </a:lnTo>
                <a:lnTo>
                  <a:pt x="402" y="310"/>
                </a:lnTo>
                <a:lnTo>
                  <a:pt x="398" y="315"/>
                </a:lnTo>
                <a:lnTo>
                  <a:pt x="398" y="337"/>
                </a:lnTo>
                <a:lnTo>
                  <a:pt x="402" y="342"/>
                </a:lnTo>
                <a:lnTo>
                  <a:pt x="402" y="342"/>
                </a:lnTo>
                <a:lnTo>
                  <a:pt x="402" y="371"/>
                </a:lnTo>
                <a:lnTo>
                  <a:pt x="398" y="374"/>
                </a:lnTo>
                <a:lnTo>
                  <a:pt x="398" y="376"/>
                </a:lnTo>
                <a:lnTo>
                  <a:pt x="402" y="381"/>
                </a:lnTo>
                <a:lnTo>
                  <a:pt x="402" y="381"/>
                </a:lnTo>
                <a:lnTo>
                  <a:pt x="402" y="400"/>
                </a:lnTo>
                <a:lnTo>
                  <a:pt x="398" y="403"/>
                </a:lnTo>
                <a:lnTo>
                  <a:pt x="398" y="412"/>
                </a:lnTo>
                <a:lnTo>
                  <a:pt x="402" y="417"/>
                </a:lnTo>
                <a:lnTo>
                  <a:pt x="402" y="417"/>
                </a:lnTo>
                <a:lnTo>
                  <a:pt x="400" y="1260"/>
                </a:lnTo>
                <a:lnTo>
                  <a:pt x="378" y="1260"/>
                </a:lnTo>
                <a:lnTo>
                  <a:pt x="376" y="415"/>
                </a:lnTo>
                <a:lnTo>
                  <a:pt x="315" y="415"/>
                </a:lnTo>
                <a:lnTo>
                  <a:pt x="315" y="383"/>
                </a:lnTo>
                <a:lnTo>
                  <a:pt x="90" y="383"/>
                </a:lnTo>
                <a:lnTo>
                  <a:pt x="75" y="415"/>
                </a:lnTo>
                <a:lnTo>
                  <a:pt x="42" y="415"/>
                </a:lnTo>
                <a:lnTo>
                  <a:pt x="17" y="473"/>
                </a:lnTo>
                <a:lnTo>
                  <a:pt x="17" y="1224"/>
                </a:lnTo>
                <a:lnTo>
                  <a:pt x="10" y="1224"/>
                </a:lnTo>
                <a:lnTo>
                  <a:pt x="10" y="1221"/>
                </a:lnTo>
                <a:lnTo>
                  <a:pt x="5" y="1219"/>
                </a:lnTo>
                <a:lnTo>
                  <a:pt x="0" y="1219"/>
                </a:lnTo>
                <a:lnTo>
                  <a:pt x="0" y="1576"/>
                </a:lnTo>
                <a:lnTo>
                  <a:pt x="1281" y="1576"/>
                </a:lnTo>
                <a:lnTo>
                  <a:pt x="1281" y="1017"/>
                </a:lnTo>
                <a:close/>
                <a:moveTo>
                  <a:pt x="342" y="225"/>
                </a:moveTo>
                <a:lnTo>
                  <a:pt x="344" y="225"/>
                </a:lnTo>
                <a:lnTo>
                  <a:pt x="344" y="225"/>
                </a:lnTo>
                <a:lnTo>
                  <a:pt x="352" y="228"/>
                </a:lnTo>
                <a:lnTo>
                  <a:pt x="344" y="225"/>
                </a:lnTo>
                <a:lnTo>
                  <a:pt x="344" y="225"/>
                </a:lnTo>
                <a:lnTo>
                  <a:pt x="342" y="225"/>
                </a:lnTo>
                <a:lnTo>
                  <a:pt x="342" y="223"/>
                </a:lnTo>
                <a:lnTo>
                  <a:pt x="342" y="225"/>
                </a:lnTo>
                <a:close/>
                <a:moveTo>
                  <a:pt x="342" y="228"/>
                </a:moveTo>
                <a:lnTo>
                  <a:pt x="342" y="228"/>
                </a:lnTo>
                <a:lnTo>
                  <a:pt x="339" y="228"/>
                </a:lnTo>
                <a:lnTo>
                  <a:pt x="342" y="228"/>
                </a:lnTo>
                <a:lnTo>
                  <a:pt x="342" y="228"/>
                </a:lnTo>
                <a:lnTo>
                  <a:pt x="361" y="233"/>
                </a:lnTo>
                <a:lnTo>
                  <a:pt x="342" y="228"/>
                </a:lnTo>
                <a:close/>
                <a:moveTo>
                  <a:pt x="410" y="199"/>
                </a:moveTo>
                <a:lnTo>
                  <a:pt x="410" y="201"/>
                </a:lnTo>
                <a:lnTo>
                  <a:pt x="410" y="199"/>
                </a:lnTo>
                <a:lnTo>
                  <a:pt x="410" y="199"/>
                </a:lnTo>
                <a:lnTo>
                  <a:pt x="410" y="199"/>
                </a:lnTo>
                <a:close/>
                <a:moveTo>
                  <a:pt x="414" y="208"/>
                </a:moveTo>
                <a:lnTo>
                  <a:pt x="412" y="206"/>
                </a:lnTo>
                <a:lnTo>
                  <a:pt x="412" y="206"/>
                </a:lnTo>
                <a:lnTo>
                  <a:pt x="412" y="206"/>
                </a:lnTo>
                <a:lnTo>
                  <a:pt x="412" y="206"/>
                </a:lnTo>
                <a:lnTo>
                  <a:pt x="412" y="206"/>
                </a:lnTo>
                <a:lnTo>
                  <a:pt x="414" y="208"/>
                </a:lnTo>
                <a:lnTo>
                  <a:pt x="419" y="211"/>
                </a:lnTo>
                <a:lnTo>
                  <a:pt x="414" y="208"/>
                </a:lnTo>
                <a:close/>
                <a:moveTo>
                  <a:pt x="427" y="199"/>
                </a:moveTo>
                <a:lnTo>
                  <a:pt x="427" y="196"/>
                </a:lnTo>
                <a:lnTo>
                  <a:pt x="429" y="196"/>
                </a:lnTo>
                <a:lnTo>
                  <a:pt x="427" y="196"/>
                </a:lnTo>
                <a:lnTo>
                  <a:pt x="427" y="199"/>
                </a:lnTo>
                <a:close/>
                <a:moveTo>
                  <a:pt x="429" y="206"/>
                </a:moveTo>
                <a:lnTo>
                  <a:pt x="429" y="204"/>
                </a:lnTo>
                <a:lnTo>
                  <a:pt x="429" y="204"/>
                </a:lnTo>
                <a:lnTo>
                  <a:pt x="429" y="204"/>
                </a:lnTo>
                <a:lnTo>
                  <a:pt x="429" y="206"/>
                </a:lnTo>
                <a:lnTo>
                  <a:pt x="431" y="206"/>
                </a:lnTo>
                <a:lnTo>
                  <a:pt x="429" y="20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d-ID"/>
          </a:p>
        </p:txBody>
      </p:sp>
      <p:sp>
        <p:nvSpPr>
          <p:cNvPr id="6" name="Freeform 15"/>
          <p:cNvSpPr>
            <a:spLocks/>
          </p:cNvSpPr>
          <p:nvPr/>
        </p:nvSpPr>
        <p:spPr bwMode="auto">
          <a:xfrm>
            <a:off x="6098382" y="3018240"/>
            <a:ext cx="2030676" cy="1895615"/>
          </a:xfrm>
          <a:custGeom>
            <a:avLst/>
            <a:gdLst>
              <a:gd name="T0" fmla="*/ 1278 w 1278"/>
              <a:gd name="T1" fmla="*/ 836 h 1193"/>
              <a:gd name="T2" fmla="*/ 1271 w 1278"/>
              <a:gd name="T3" fmla="*/ 819 h 1193"/>
              <a:gd name="T4" fmla="*/ 1252 w 1278"/>
              <a:gd name="T5" fmla="*/ 821 h 1193"/>
              <a:gd name="T6" fmla="*/ 1242 w 1278"/>
              <a:gd name="T7" fmla="*/ 807 h 1193"/>
              <a:gd name="T8" fmla="*/ 1206 w 1278"/>
              <a:gd name="T9" fmla="*/ 700 h 1193"/>
              <a:gd name="T10" fmla="*/ 1167 w 1278"/>
              <a:gd name="T11" fmla="*/ 693 h 1193"/>
              <a:gd name="T12" fmla="*/ 1126 w 1278"/>
              <a:gd name="T13" fmla="*/ 651 h 1193"/>
              <a:gd name="T14" fmla="*/ 1075 w 1278"/>
              <a:gd name="T15" fmla="*/ 598 h 1193"/>
              <a:gd name="T16" fmla="*/ 1068 w 1278"/>
              <a:gd name="T17" fmla="*/ 586 h 1193"/>
              <a:gd name="T18" fmla="*/ 1053 w 1278"/>
              <a:gd name="T19" fmla="*/ 566 h 1193"/>
              <a:gd name="T20" fmla="*/ 1048 w 1278"/>
              <a:gd name="T21" fmla="*/ 581 h 1193"/>
              <a:gd name="T22" fmla="*/ 1034 w 1278"/>
              <a:gd name="T23" fmla="*/ 593 h 1193"/>
              <a:gd name="T24" fmla="*/ 1034 w 1278"/>
              <a:gd name="T25" fmla="*/ 625 h 1193"/>
              <a:gd name="T26" fmla="*/ 956 w 1278"/>
              <a:gd name="T27" fmla="*/ 685 h 1193"/>
              <a:gd name="T28" fmla="*/ 925 w 1278"/>
              <a:gd name="T29" fmla="*/ 695 h 1193"/>
              <a:gd name="T30" fmla="*/ 884 w 1278"/>
              <a:gd name="T31" fmla="*/ 824 h 1193"/>
              <a:gd name="T32" fmla="*/ 864 w 1278"/>
              <a:gd name="T33" fmla="*/ 807 h 1193"/>
              <a:gd name="T34" fmla="*/ 850 w 1278"/>
              <a:gd name="T35" fmla="*/ 838 h 1193"/>
              <a:gd name="T36" fmla="*/ 833 w 1278"/>
              <a:gd name="T37" fmla="*/ 819 h 1193"/>
              <a:gd name="T38" fmla="*/ 814 w 1278"/>
              <a:gd name="T39" fmla="*/ 841 h 1193"/>
              <a:gd name="T40" fmla="*/ 751 w 1278"/>
              <a:gd name="T41" fmla="*/ 32 h 1193"/>
              <a:gd name="T42" fmla="*/ 445 w 1278"/>
              <a:gd name="T43" fmla="*/ 855 h 1193"/>
              <a:gd name="T44" fmla="*/ 431 w 1278"/>
              <a:gd name="T45" fmla="*/ 739 h 1193"/>
              <a:gd name="T46" fmla="*/ 404 w 1278"/>
              <a:gd name="T47" fmla="*/ 756 h 1193"/>
              <a:gd name="T48" fmla="*/ 378 w 1278"/>
              <a:gd name="T49" fmla="*/ 561 h 1193"/>
              <a:gd name="T50" fmla="*/ 375 w 1278"/>
              <a:gd name="T51" fmla="*/ 547 h 1193"/>
              <a:gd name="T52" fmla="*/ 368 w 1278"/>
              <a:gd name="T53" fmla="*/ 569 h 1193"/>
              <a:gd name="T54" fmla="*/ 351 w 1278"/>
              <a:gd name="T55" fmla="*/ 479 h 1193"/>
              <a:gd name="T56" fmla="*/ 341 w 1278"/>
              <a:gd name="T57" fmla="*/ 348 h 1193"/>
              <a:gd name="T58" fmla="*/ 324 w 1278"/>
              <a:gd name="T59" fmla="*/ 372 h 1193"/>
              <a:gd name="T60" fmla="*/ 312 w 1278"/>
              <a:gd name="T61" fmla="*/ 479 h 1193"/>
              <a:gd name="T62" fmla="*/ 295 w 1278"/>
              <a:gd name="T63" fmla="*/ 561 h 1193"/>
              <a:gd name="T64" fmla="*/ 290 w 1278"/>
              <a:gd name="T65" fmla="*/ 547 h 1193"/>
              <a:gd name="T66" fmla="*/ 288 w 1278"/>
              <a:gd name="T67" fmla="*/ 569 h 1193"/>
              <a:gd name="T68" fmla="*/ 269 w 1278"/>
              <a:gd name="T69" fmla="*/ 693 h 1193"/>
              <a:gd name="T70" fmla="*/ 269 w 1278"/>
              <a:gd name="T71" fmla="*/ 695 h 1193"/>
              <a:gd name="T72" fmla="*/ 261 w 1278"/>
              <a:gd name="T73" fmla="*/ 758 h 1193"/>
              <a:gd name="T74" fmla="*/ 244 w 1278"/>
              <a:gd name="T75" fmla="*/ 712 h 1193"/>
              <a:gd name="T76" fmla="*/ 232 w 1278"/>
              <a:gd name="T77" fmla="*/ 574 h 1193"/>
              <a:gd name="T78" fmla="*/ 208 w 1278"/>
              <a:gd name="T79" fmla="*/ 710 h 1193"/>
              <a:gd name="T80" fmla="*/ 194 w 1278"/>
              <a:gd name="T81" fmla="*/ 748 h 1193"/>
              <a:gd name="T82" fmla="*/ 174 w 1278"/>
              <a:gd name="T83" fmla="*/ 688 h 1193"/>
              <a:gd name="T84" fmla="*/ 172 w 1278"/>
              <a:gd name="T85" fmla="*/ 685 h 1193"/>
              <a:gd name="T86" fmla="*/ 169 w 1278"/>
              <a:gd name="T87" fmla="*/ 615 h 1193"/>
              <a:gd name="T88" fmla="*/ 167 w 1278"/>
              <a:gd name="T89" fmla="*/ 610 h 1193"/>
              <a:gd name="T90" fmla="*/ 157 w 1278"/>
              <a:gd name="T91" fmla="*/ 557 h 1193"/>
              <a:gd name="T92" fmla="*/ 148 w 1278"/>
              <a:gd name="T93" fmla="*/ 547 h 1193"/>
              <a:gd name="T94" fmla="*/ 123 w 1278"/>
              <a:gd name="T95" fmla="*/ 479 h 1193"/>
              <a:gd name="T96" fmla="*/ 123 w 1278"/>
              <a:gd name="T97" fmla="*/ 464 h 1193"/>
              <a:gd name="T98" fmla="*/ 121 w 1278"/>
              <a:gd name="T99" fmla="*/ 304 h 1193"/>
              <a:gd name="T100" fmla="*/ 97 w 1278"/>
              <a:gd name="T101" fmla="*/ 464 h 1193"/>
              <a:gd name="T102" fmla="*/ 94 w 1278"/>
              <a:gd name="T103" fmla="*/ 476 h 1193"/>
              <a:gd name="T104" fmla="*/ 70 w 1278"/>
              <a:gd name="T105" fmla="*/ 554 h 1193"/>
              <a:gd name="T106" fmla="*/ 60 w 1278"/>
              <a:gd name="T107" fmla="*/ 549 h 1193"/>
              <a:gd name="T108" fmla="*/ 48 w 1278"/>
              <a:gd name="T109" fmla="*/ 610 h 1193"/>
              <a:gd name="T110" fmla="*/ 41 w 1278"/>
              <a:gd name="T111" fmla="*/ 746 h 1193"/>
              <a:gd name="T112" fmla="*/ 17 w 1278"/>
              <a:gd name="T113" fmla="*/ 739 h 1193"/>
              <a:gd name="T114" fmla="*/ 7 w 1278"/>
              <a:gd name="T115" fmla="*/ 848 h 1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278" h="1193">
                <a:moveTo>
                  <a:pt x="12" y="306"/>
                </a:moveTo>
                <a:lnTo>
                  <a:pt x="0" y="304"/>
                </a:lnTo>
                <a:lnTo>
                  <a:pt x="0" y="1193"/>
                </a:lnTo>
                <a:lnTo>
                  <a:pt x="1278" y="1193"/>
                </a:lnTo>
                <a:lnTo>
                  <a:pt x="1278" y="836"/>
                </a:lnTo>
                <a:lnTo>
                  <a:pt x="1274" y="836"/>
                </a:lnTo>
                <a:lnTo>
                  <a:pt x="1274" y="819"/>
                </a:lnTo>
                <a:lnTo>
                  <a:pt x="1271" y="819"/>
                </a:lnTo>
                <a:lnTo>
                  <a:pt x="1271" y="819"/>
                </a:lnTo>
                <a:lnTo>
                  <a:pt x="1271" y="819"/>
                </a:lnTo>
                <a:lnTo>
                  <a:pt x="1269" y="819"/>
                </a:lnTo>
                <a:lnTo>
                  <a:pt x="1269" y="836"/>
                </a:lnTo>
                <a:lnTo>
                  <a:pt x="1257" y="836"/>
                </a:lnTo>
                <a:lnTo>
                  <a:pt x="1257" y="824"/>
                </a:lnTo>
                <a:lnTo>
                  <a:pt x="1252" y="821"/>
                </a:lnTo>
                <a:lnTo>
                  <a:pt x="1245" y="821"/>
                </a:lnTo>
                <a:lnTo>
                  <a:pt x="1245" y="807"/>
                </a:lnTo>
                <a:lnTo>
                  <a:pt x="1242" y="807"/>
                </a:lnTo>
                <a:lnTo>
                  <a:pt x="1242" y="807"/>
                </a:lnTo>
                <a:lnTo>
                  <a:pt x="1242" y="807"/>
                </a:lnTo>
                <a:lnTo>
                  <a:pt x="1240" y="807"/>
                </a:lnTo>
                <a:lnTo>
                  <a:pt x="1240" y="821"/>
                </a:lnTo>
                <a:lnTo>
                  <a:pt x="1220" y="821"/>
                </a:lnTo>
                <a:lnTo>
                  <a:pt x="1223" y="702"/>
                </a:lnTo>
                <a:lnTo>
                  <a:pt x="1206" y="700"/>
                </a:lnTo>
                <a:lnTo>
                  <a:pt x="1182" y="700"/>
                </a:lnTo>
                <a:lnTo>
                  <a:pt x="1174" y="695"/>
                </a:lnTo>
                <a:lnTo>
                  <a:pt x="1174" y="695"/>
                </a:lnTo>
                <a:lnTo>
                  <a:pt x="1172" y="695"/>
                </a:lnTo>
                <a:lnTo>
                  <a:pt x="1167" y="693"/>
                </a:lnTo>
                <a:lnTo>
                  <a:pt x="1167" y="688"/>
                </a:lnTo>
                <a:lnTo>
                  <a:pt x="1155" y="685"/>
                </a:lnTo>
                <a:lnTo>
                  <a:pt x="1150" y="685"/>
                </a:lnTo>
                <a:lnTo>
                  <a:pt x="1140" y="668"/>
                </a:lnTo>
                <a:lnTo>
                  <a:pt x="1126" y="651"/>
                </a:lnTo>
                <a:lnTo>
                  <a:pt x="1111" y="639"/>
                </a:lnTo>
                <a:lnTo>
                  <a:pt x="1092" y="629"/>
                </a:lnTo>
                <a:lnTo>
                  <a:pt x="1073" y="625"/>
                </a:lnTo>
                <a:lnTo>
                  <a:pt x="1073" y="598"/>
                </a:lnTo>
                <a:lnTo>
                  <a:pt x="1075" y="598"/>
                </a:lnTo>
                <a:lnTo>
                  <a:pt x="1075" y="595"/>
                </a:lnTo>
                <a:lnTo>
                  <a:pt x="1075" y="593"/>
                </a:lnTo>
                <a:lnTo>
                  <a:pt x="1073" y="593"/>
                </a:lnTo>
                <a:lnTo>
                  <a:pt x="1070" y="588"/>
                </a:lnTo>
                <a:lnTo>
                  <a:pt x="1068" y="586"/>
                </a:lnTo>
                <a:lnTo>
                  <a:pt x="1063" y="583"/>
                </a:lnTo>
                <a:lnTo>
                  <a:pt x="1061" y="581"/>
                </a:lnTo>
                <a:lnTo>
                  <a:pt x="1056" y="581"/>
                </a:lnTo>
                <a:lnTo>
                  <a:pt x="1056" y="566"/>
                </a:lnTo>
                <a:lnTo>
                  <a:pt x="1053" y="566"/>
                </a:lnTo>
                <a:lnTo>
                  <a:pt x="1053" y="564"/>
                </a:lnTo>
                <a:lnTo>
                  <a:pt x="1053" y="566"/>
                </a:lnTo>
                <a:lnTo>
                  <a:pt x="1048" y="566"/>
                </a:lnTo>
                <a:lnTo>
                  <a:pt x="1048" y="581"/>
                </a:lnTo>
                <a:lnTo>
                  <a:pt x="1048" y="581"/>
                </a:lnTo>
                <a:lnTo>
                  <a:pt x="1046" y="581"/>
                </a:lnTo>
                <a:lnTo>
                  <a:pt x="1041" y="583"/>
                </a:lnTo>
                <a:lnTo>
                  <a:pt x="1039" y="586"/>
                </a:lnTo>
                <a:lnTo>
                  <a:pt x="1036" y="588"/>
                </a:lnTo>
                <a:lnTo>
                  <a:pt x="1034" y="593"/>
                </a:lnTo>
                <a:lnTo>
                  <a:pt x="1031" y="593"/>
                </a:lnTo>
                <a:lnTo>
                  <a:pt x="1031" y="595"/>
                </a:lnTo>
                <a:lnTo>
                  <a:pt x="1031" y="598"/>
                </a:lnTo>
                <a:lnTo>
                  <a:pt x="1034" y="598"/>
                </a:lnTo>
                <a:lnTo>
                  <a:pt x="1034" y="625"/>
                </a:lnTo>
                <a:lnTo>
                  <a:pt x="1014" y="629"/>
                </a:lnTo>
                <a:lnTo>
                  <a:pt x="995" y="639"/>
                </a:lnTo>
                <a:lnTo>
                  <a:pt x="978" y="651"/>
                </a:lnTo>
                <a:lnTo>
                  <a:pt x="964" y="668"/>
                </a:lnTo>
                <a:lnTo>
                  <a:pt x="956" y="685"/>
                </a:lnTo>
                <a:lnTo>
                  <a:pt x="949" y="685"/>
                </a:lnTo>
                <a:lnTo>
                  <a:pt x="937" y="688"/>
                </a:lnTo>
                <a:lnTo>
                  <a:pt x="937" y="693"/>
                </a:lnTo>
                <a:lnTo>
                  <a:pt x="935" y="695"/>
                </a:lnTo>
                <a:lnTo>
                  <a:pt x="925" y="695"/>
                </a:lnTo>
                <a:lnTo>
                  <a:pt x="925" y="697"/>
                </a:lnTo>
                <a:lnTo>
                  <a:pt x="922" y="700"/>
                </a:lnTo>
                <a:lnTo>
                  <a:pt x="896" y="700"/>
                </a:lnTo>
                <a:lnTo>
                  <a:pt x="881" y="702"/>
                </a:lnTo>
                <a:lnTo>
                  <a:pt x="884" y="824"/>
                </a:lnTo>
                <a:lnTo>
                  <a:pt x="867" y="824"/>
                </a:lnTo>
                <a:lnTo>
                  <a:pt x="867" y="807"/>
                </a:lnTo>
                <a:lnTo>
                  <a:pt x="864" y="807"/>
                </a:lnTo>
                <a:lnTo>
                  <a:pt x="864" y="807"/>
                </a:lnTo>
                <a:lnTo>
                  <a:pt x="864" y="807"/>
                </a:lnTo>
                <a:lnTo>
                  <a:pt x="862" y="807"/>
                </a:lnTo>
                <a:lnTo>
                  <a:pt x="862" y="824"/>
                </a:lnTo>
                <a:lnTo>
                  <a:pt x="855" y="824"/>
                </a:lnTo>
                <a:lnTo>
                  <a:pt x="850" y="826"/>
                </a:lnTo>
                <a:lnTo>
                  <a:pt x="850" y="838"/>
                </a:lnTo>
                <a:lnTo>
                  <a:pt x="850" y="838"/>
                </a:lnTo>
                <a:lnTo>
                  <a:pt x="835" y="838"/>
                </a:lnTo>
                <a:lnTo>
                  <a:pt x="833" y="819"/>
                </a:lnTo>
                <a:lnTo>
                  <a:pt x="833" y="819"/>
                </a:lnTo>
                <a:lnTo>
                  <a:pt x="833" y="819"/>
                </a:lnTo>
                <a:lnTo>
                  <a:pt x="830" y="819"/>
                </a:lnTo>
                <a:lnTo>
                  <a:pt x="828" y="819"/>
                </a:lnTo>
                <a:lnTo>
                  <a:pt x="828" y="838"/>
                </a:lnTo>
                <a:lnTo>
                  <a:pt x="818" y="838"/>
                </a:lnTo>
                <a:lnTo>
                  <a:pt x="814" y="841"/>
                </a:lnTo>
                <a:lnTo>
                  <a:pt x="814" y="841"/>
                </a:lnTo>
                <a:lnTo>
                  <a:pt x="809" y="841"/>
                </a:lnTo>
                <a:lnTo>
                  <a:pt x="811" y="90"/>
                </a:lnTo>
                <a:lnTo>
                  <a:pt x="782" y="32"/>
                </a:lnTo>
                <a:lnTo>
                  <a:pt x="751" y="32"/>
                </a:lnTo>
                <a:lnTo>
                  <a:pt x="734" y="0"/>
                </a:lnTo>
                <a:lnTo>
                  <a:pt x="508" y="0"/>
                </a:lnTo>
                <a:lnTo>
                  <a:pt x="508" y="32"/>
                </a:lnTo>
                <a:lnTo>
                  <a:pt x="448" y="32"/>
                </a:lnTo>
                <a:lnTo>
                  <a:pt x="445" y="855"/>
                </a:lnTo>
                <a:lnTo>
                  <a:pt x="438" y="848"/>
                </a:lnTo>
                <a:lnTo>
                  <a:pt x="438" y="836"/>
                </a:lnTo>
                <a:lnTo>
                  <a:pt x="436" y="746"/>
                </a:lnTo>
                <a:lnTo>
                  <a:pt x="436" y="739"/>
                </a:lnTo>
                <a:lnTo>
                  <a:pt x="431" y="739"/>
                </a:lnTo>
                <a:lnTo>
                  <a:pt x="429" y="739"/>
                </a:lnTo>
                <a:lnTo>
                  <a:pt x="429" y="746"/>
                </a:lnTo>
                <a:lnTo>
                  <a:pt x="429" y="758"/>
                </a:lnTo>
                <a:lnTo>
                  <a:pt x="404" y="758"/>
                </a:lnTo>
                <a:lnTo>
                  <a:pt x="404" y="756"/>
                </a:lnTo>
                <a:lnTo>
                  <a:pt x="399" y="746"/>
                </a:lnTo>
                <a:lnTo>
                  <a:pt x="399" y="693"/>
                </a:lnTo>
                <a:lnTo>
                  <a:pt x="392" y="676"/>
                </a:lnTo>
                <a:lnTo>
                  <a:pt x="392" y="622"/>
                </a:lnTo>
                <a:lnTo>
                  <a:pt x="378" y="561"/>
                </a:lnTo>
                <a:lnTo>
                  <a:pt x="380" y="561"/>
                </a:lnTo>
                <a:lnTo>
                  <a:pt x="380" y="547"/>
                </a:lnTo>
                <a:lnTo>
                  <a:pt x="375" y="547"/>
                </a:lnTo>
                <a:lnTo>
                  <a:pt x="375" y="547"/>
                </a:lnTo>
                <a:lnTo>
                  <a:pt x="375" y="547"/>
                </a:lnTo>
                <a:lnTo>
                  <a:pt x="368" y="547"/>
                </a:lnTo>
                <a:lnTo>
                  <a:pt x="368" y="554"/>
                </a:lnTo>
                <a:lnTo>
                  <a:pt x="366" y="554"/>
                </a:lnTo>
                <a:lnTo>
                  <a:pt x="366" y="569"/>
                </a:lnTo>
                <a:lnTo>
                  <a:pt x="368" y="569"/>
                </a:lnTo>
                <a:lnTo>
                  <a:pt x="358" y="610"/>
                </a:lnTo>
                <a:lnTo>
                  <a:pt x="346" y="481"/>
                </a:lnTo>
                <a:lnTo>
                  <a:pt x="351" y="481"/>
                </a:lnTo>
                <a:lnTo>
                  <a:pt x="351" y="479"/>
                </a:lnTo>
                <a:lnTo>
                  <a:pt x="351" y="479"/>
                </a:lnTo>
                <a:lnTo>
                  <a:pt x="351" y="469"/>
                </a:lnTo>
                <a:lnTo>
                  <a:pt x="344" y="469"/>
                </a:lnTo>
                <a:lnTo>
                  <a:pt x="337" y="372"/>
                </a:lnTo>
                <a:lnTo>
                  <a:pt x="341" y="372"/>
                </a:lnTo>
                <a:lnTo>
                  <a:pt x="341" y="348"/>
                </a:lnTo>
                <a:lnTo>
                  <a:pt x="341" y="309"/>
                </a:lnTo>
                <a:lnTo>
                  <a:pt x="320" y="309"/>
                </a:lnTo>
                <a:lnTo>
                  <a:pt x="320" y="348"/>
                </a:lnTo>
                <a:lnTo>
                  <a:pt x="320" y="372"/>
                </a:lnTo>
                <a:lnTo>
                  <a:pt x="324" y="372"/>
                </a:lnTo>
                <a:lnTo>
                  <a:pt x="324" y="374"/>
                </a:lnTo>
                <a:lnTo>
                  <a:pt x="317" y="469"/>
                </a:lnTo>
                <a:lnTo>
                  <a:pt x="312" y="469"/>
                </a:lnTo>
                <a:lnTo>
                  <a:pt x="312" y="472"/>
                </a:lnTo>
                <a:lnTo>
                  <a:pt x="312" y="479"/>
                </a:lnTo>
                <a:lnTo>
                  <a:pt x="312" y="481"/>
                </a:lnTo>
                <a:lnTo>
                  <a:pt x="317" y="481"/>
                </a:lnTo>
                <a:lnTo>
                  <a:pt x="305" y="610"/>
                </a:lnTo>
                <a:lnTo>
                  <a:pt x="295" y="566"/>
                </a:lnTo>
                <a:lnTo>
                  <a:pt x="295" y="561"/>
                </a:lnTo>
                <a:lnTo>
                  <a:pt x="298" y="561"/>
                </a:lnTo>
                <a:lnTo>
                  <a:pt x="298" y="547"/>
                </a:lnTo>
                <a:lnTo>
                  <a:pt x="290" y="547"/>
                </a:lnTo>
                <a:lnTo>
                  <a:pt x="290" y="547"/>
                </a:lnTo>
                <a:lnTo>
                  <a:pt x="290" y="547"/>
                </a:lnTo>
                <a:lnTo>
                  <a:pt x="286" y="547"/>
                </a:lnTo>
                <a:lnTo>
                  <a:pt x="286" y="554"/>
                </a:lnTo>
                <a:lnTo>
                  <a:pt x="286" y="554"/>
                </a:lnTo>
                <a:lnTo>
                  <a:pt x="286" y="569"/>
                </a:lnTo>
                <a:lnTo>
                  <a:pt x="288" y="569"/>
                </a:lnTo>
                <a:lnTo>
                  <a:pt x="276" y="622"/>
                </a:lnTo>
                <a:lnTo>
                  <a:pt x="276" y="622"/>
                </a:lnTo>
                <a:lnTo>
                  <a:pt x="274" y="627"/>
                </a:lnTo>
                <a:lnTo>
                  <a:pt x="274" y="676"/>
                </a:lnTo>
                <a:lnTo>
                  <a:pt x="269" y="693"/>
                </a:lnTo>
                <a:lnTo>
                  <a:pt x="269" y="693"/>
                </a:lnTo>
                <a:lnTo>
                  <a:pt x="269" y="693"/>
                </a:lnTo>
                <a:lnTo>
                  <a:pt x="269" y="695"/>
                </a:lnTo>
                <a:lnTo>
                  <a:pt x="269" y="695"/>
                </a:lnTo>
                <a:lnTo>
                  <a:pt x="269" y="695"/>
                </a:lnTo>
                <a:lnTo>
                  <a:pt x="269" y="695"/>
                </a:lnTo>
                <a:lnTo>
                  <a:pt x="269" y="746"/>
                </a:lnTo>
                <a:lnTo>
                  <a:pt x="261" y="756"/>
                </a:lnTo>
                <a:lnTo>
                  <a:pt x="261" y="756"/>
                </a:lnTo>
                <a:lnTo>
                  <a:pt x="261" y="758"/>
                </a:lnTo>
                <a:lnTo>
                  <a:pt x="261" y="758"/>
                </a:lnTo>
                <a:lnTo>
                  <a:pt x="252" y="758"/>
                </a:lnTo>
                <a:lnTo>
                  <a:pt x="252" y="748"/>
                </a:lnTo>
                <a:lnTo>
                  <a:pt x="244" y="748"/>
                </a:lnTo>
                <a:lnTo>
                  <a:pt x="244" y="712"/>
                </a:lnTo>
                <a:lnTo>
                  <a:pt x="244" y="710"/>
                </a:lnTo>
                <a:lnTo>
                  <a:pt x="240" y="710"/>
                </a:lnTo>
                <a:lnTo>
                  <a:pt x="225" y="574"/>
                </a:lnTo>
                <a:lnTo>
                  <a:pt x="225" y="574"/>
                </a:lnTo>
                <a:lnTo>
                  <a:pt x="232" y="574"/>
                </a:lnTo>
                <a:lnTo>
                  <a:pt x="232" y="537"/>
                </a:lnTo>
                <a:lnTo>
                  <a:pt x="215" y="537"/>
                </a:lnTo>
                <a:lnTo>
                  <a:pt x="215" y="574"/>
                </a:lnTo>
                <a:lnTo>
                  <a:pt x="220" y="574"/>
                </a:lnTo>
                <a:lnTo>
                  <a:pt x="208" y="710"/>
                </a:lnTo>
                <a:lnTo>
                  <a:pt x="208" y="710"/>
                </a:lnTo>
                <a:lnTo>
                  <a:pt x="208" y="710"/>
                </a:lnTo>
                <a:lnTo>
                  <a:pt x="201" y="710"/>
                </a:lnTo>
                <a:lnTo>
                  <a:pt x="201" y="748"/>
                </a:lnTo>
                <a:lnTo>
                  <a:pt x="194" y="748"/>
                </a:lnTo>
                <a:lnTo>
                  <a:pt x="194" y="758"/>
                </a:lnTo>
                <a:lnTo>
                  <a:pt x="179" y="758"/>
                </a:lnTo>
                <a:lnTo>
                  <a:pt x="179" y="758"/>
                </a:lnTo>
                <a:lnTo>
                  <a:pt x="174" y="746"/>
                </a:lnTo>
                <a:lnTo>
                  <a:pt x="174" y="688"/>
                </a:lnTo>
                <a:lnTo>
                  <a:pt x="174" y="688"/>
                </a:lnTo>
                <a:lnTo>
                  <a:pt x="174" y="688"/>
                </a:lnTo>
                <a:lnTo>
                  <a:pt x="172" y="688"/>
                </a:lnTo>
                <a:lnTo>
                  <a:pt x="172" y="685"/>
                </a:lnTo>
                <a:lnTo>
                  <a:pt x="172" y="685"/>
                </a:lnTo>
                <a:lnTo>
                  <a:pt x="172" y="685"/>
                </a:lnTo>
                <a:lnTo>
                  <a:pt x="169" y="683"/>
                </a:lnTo>
                <a:lnTo>
                  <a:pt x="169" y="617"/>
                </a:lnTo>
                <a:lnTo>
                  <a:pt x="169" y="617"/>
                </a:lnTo>
                <a:lnTo>
                  <a:pt x="169" y="615"/>
                </a:lnTo>
                <a:lnTo>
                  <a:pt x="167" y="615"/>
                </a:lnTo>
                <a:lnTo>
                  <a:pt x="167" y="615"/>
                </a:lnTo>
                <a:lnTo>
                  <a:pt x="167" y="610"/>
                </a:lnTo>
                <a:lnTo>
                  <a:pt x="167" y="610"/>
                </a:lnTo>
                <a:lnTo>
                  <a:pt x="167" y="610"/>
                </a:lnTo>
                <a:lnTo>
                  <a:pt x="165" y="610"/>
                </a:lnTo>
                <a:lnTo>
                  <a:pt x="165" y="610"/>
                </a:lnTo>
                <a:lnTo>
                  <a:pt x="155" y="569"/>
                </a:lnTo>
                <a:lnTo>
                  <a:pt x="157" y="569"/>
                </a:lnTo>
                <a:lnTo>
                  <a:pt x="157" y="557"/>
                </a:lnTo>
                <a:lnTo>
                  <a:pt x="155" y="557"/>
                </a:lnTo>
                <a:lnTo>
                  <a:pt x="155" y="547"/>
                </a:lnTo>
                <a:lnTo>
                  <a:pt x="148" y="547"/>
                </a:lnTo>
                <a:lnTo>
                  <a:pt x="148" y="547"/>
                </a:lnTo>
                <a:lnTo>
                  <a:pt x="148" y="547"/>
                </a:lnTo>
                <a:lnTo>
                  <a:pt x="143" y="547"/>
                </a:lnTo>
                <a:lnTo>
                  <a:pt x="143" y="561"/>
                </a:lnTo>
                <a:lnTo>
                  <a:pt x="145" y="561"/>
                </a:lnTo>
                <a:lnTo>
                  <a:pt x="136" y="603"/>
                </a:lnTo>
                <a:lnTo>
                  <a:pt x="123" y="479"/>
                </a:lnTo>
                <a:lnTo>
                  <a:pt x="131" y="476"/>
                </a:lnTo>
                <a:lnTo>
                  <a:pt x="131" y="476"/>
                </a:lnTo>
                <a:lnTo>
                  <a:pt x="131" y="467"/>
                </a:lnTo>
                <a:lnTo>
                  <a:pt x="128" y="464"/>
                </a:lnTo>
                <a:lnTo>
                  <a:pt x="123" y="464"/>
                </a:lnTo>
                <a:lnTo>
                  <a:pt x="116" y="370"/>
                </a:lnTo>
                <a:lnTo>
                  <a:pt x="116" y="370"/>
                </a:lnTo>
                <a:lnTo>
                  <a:pt x="121" y="370"/>
                </a:lnTo>
                <a:lnTo>
                  <a:pt x="121" y="343"/>
                </a:lnTo>
                <a:lnTo>
                  <a:pt x="121" y="304"/>
                </a:lnTo>
                <a:lnTo>
                  <a:pt x="99" y="304"/>
                </a:lnTo>
                <a:lnTo>
                  <a:pt x="99" y="343"/>
                </a:lnTo>
                <a:lnTo>
                  <a:pt x="99" y="370"/>
                </a:lnTo>
                <a:lnTo>
                  <a:pt x="104" y="370"/>
                </a:lnTo>
                <a:lnTo>
                  <a:pt x="97" y="464"/>
                </a:lnTo>
                <a:lnTo>
                  <a:pt x="90" y="464"/>
                </a:lnTo>
                <a:lnTo>
                  <a:pt x="90" y="474"/>
                </a:lnTo>
                <a:lnTo>
                  <a:pt x="90" y="474"/>
                </a:lnTo>
                <a:lnTo>
                  <a:pt x="90" y="476"/>
                </a:lnTo>
                <a:lnTo>
                  <a:pt x="94" y="476"/>
                </a:lnTo>
                <a:lnTo>
                  <a:pt x="82" y="603"/>
                </a:lnTo>
                <a:lnTo>
                  <a:pt x="75" y="569"/>
                </a:lnTo>
                <a:lnTo>
                  <a:pt x="75" y="569"/>
                </a:lnTo>
                <a:lnTo>
                  <a:pt x="75" y="554"/>
                </a:lnTo>
                <a:lnTo>
                  <a:pt x="70" y="554"/>
                </a:lnTo>
                <a:lnTo>
                  <a:pt x="70" y="549"/>
                </a:lnTo>
                <a:lnTo>
                  <a:pt x="65" y="549"/>
                </a:lnTo>
                <a:lnTo>
                  <a:pt x="65" y="547"/>
                </a:lnTo>
                <a:lnTo>
                  <a:pt x="65" y="549"/>
                </a:lnTo>
                <a:lnTo>
                  <a:pt x="60" y="549"/>
                </a:lnTo>
                <a:lnTo>
                  <a:pt x="60" y="561"/>
                </a:lnTo>
                <a:lnTo>
                  <a:pt x="63" y="561"/>
                </a:lnTo>
                <a:lnTo>
                  <a:pt x="51" y="610"/>
                </a:lnTo>
                <a:lnTo>
                  <a:pt x="51" y="610"/>
                </a:lnTo>
                <a:lnTo>
                  <a:pt x="48" y="610"/>
                </a:lnTo>
                <a:lnTo>
                  <a:pt x="46" y="610"/>
                </a:lnTo>
                <a:lnTo>
                  <a:pt x="46" y="683"/>
                </a:lnTo>
                <a:lnTo>
                  <a:pt x="41" y="685"/>
                </a:lnTo>
                <a:lnTo>
                  <a:pt x="41" y="700"/>
                </a:lnTo>
                <a:lnTo>
                  <a:pt x="41" y="746"/>
                </a:lnTo>
                <a:lnTo>
                  <a:pt x="34" y="756"/>
                </a:lnTo>
                <a:lnTo>
                  <a:pt x="34" y="758"/>
                </a:lnTo>
                <a:lnTo>
                  <a:pt x="19" y="758"/>
                </a:lnTo>
                <a:lnTo>
                  <a:pt x="17" y="746"/>
                </a:lnTo>
                <a:lnTo>
                  <a:pt x="17" y="739"/>
                </a:lnTo>
                <a:lnTo>
                  <a:pt x="17" y="739"/>
                </a:lnTo>
                <a:lnTo>
                  <a:pt x="12" y="739"/>
                </a:lnTo>
                <a:lnTo>
                  <a:pt x="12" y="746"/>
                </a:lnTo>
                <a:lnTo>
                  <a:pt x="7" y="836"/>
                </a:lnTo>
                <a:lnTo>
                  <a:pt x="7" y="848"/>
                </a:lnTo>
                <a:lnTo>
                  <a:pt x="5" y="851"/>
                </a:lnTo>
                <a:lnTo>
                  <a:pt x="10" y="365"/>
                </a:lnTo>
                <a:lnTo>
                  <a:pt x="12" y="30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d-ID"/>
          </a:p>
        </p:txBody>
      </p:sp>
      <p:sp>
        <p:nvSpPr>
          <p:cNvPr id="7" name="Freeform 16"/>
          <p:cNvSpPr>
            <a:spLocks/>
          </p:cNvSpPr>
          <p:nvPr/>
        </p:nvSpPr>
        <p:spPr bwMode="auto">
          <a:xfrm>
            <a:off x="4070883" y="2652781"/>
            <a:ext cx="2027498" cy="2261074"/>
          </a:xfrm>
          <a:custGeom>
            <a:avLst/>
            <a:gdLst>
              <a:gd name="T0" fmla="*/ 1242 w 1276"/>
              <a:gd name="T1" fmla="*/ 529 h 1423"/>
              <a:gd name="T2" fmla="*/ 1225 w 1276"/>
              <a:gd name="T3" fmla="*/ 527 h 1423"/>
              <a:gd name="T4" fmla="*/ 1196 w 1276"/>
              <a:gd name="T5" fmla="*/ 505 h 1423"/>
              <a:gd name="T6" fmla="*/ 1172 w 1276"/>
              <a:gd name="T7" fmla="*/ 483 h 1423"/>
              <a:gd name="T8" fmla="*/ 1148 w 1276"/>
              <a:gd name="T9" fmla="*/ 461 h 1423"/>
              <a:gd name="T10" fmla="*/ 1126 w 1276"/>
              <a:gd name="T11" fmla="*/ 439 h 1423"/>
              <a:gd name="T12" fmla="*/ 1043 w 1276"/>
              <a:gd name="T13" fmla="*/ 434 h 1423"/>
              <a:gd name="T14" fmla="*/ 1005 w 1276"/>
              <a:gd name="T15" fmla="*/ 447 h 1423"/>
              <a:gd name="T16" fmla="*/ 985 w 1276"/>
              <a:gd name="T17" fmla="*/ 461 h 1423"/>
              <a:gd name="T18" fmla="*/ 981 w 1276"/>
              <a:gd name="T19" fmla="*/ 481 h 1423"/>
              <a:gd name="T20" fmla="*/ 959 w 1276"/>
              <a:gd name="T21" fmla="*/ 495 h 1423"/>
              <a:gd name="T22" fmla="*/ 939 w 1276"/>
              <a:gd name="T23" fmla="*/ 505 h 1423"/>
              <a:gd name="T24" fmla="*/ 937 w 1276"/>
              <a:gd name="T25" fmla="*/ 524 h 1423"/>
              <a:gd name="T26" fmla="*/ 913 w 1276"/>
              <a:gd name="T27" fmla="*/ 529 h 1423"/>
              <a:gd name="T28" fmla="*/ 840 w 1276"/>
              <a:gd name="T29" fmla="*/ 534 h 1423"/>
              <a:gd name="T30" fmla="*/ 840 w 1276"/>
              <a:gd name="T31" fmla="*/ 595 h 1423"/>
              <a:gd name="T32" fmla="*/ 765 w 1276"/>
              <a:gd name="T33" fmla="*/ 876 h 1423"/>
              <a:gd name="T34" fmla="*/ 763 w 1276"/>
              <a:gd name="T35" fmla="*/ 544 h 1423"/>
              <a:gd name="T36" fmla="*/ 690 w 1276"/>
              <a:gd name="T37" fmla="*/ 539 h 1423"/>
              <a:gd name="T38" fmla="*/ 668 w 1276"/>
              <a:gd name="T39" fmla="*/ 534 h 1423"/>
              <a:gd name="T40" fmla="*/ 661 w 1276"/>
              <a:gd name="T41" fmla="*/ 515 h 1423"/>
              <a:gd name="T42" fmla="*/ 646 w 1276"/>
              <a:gd name="T43" fmla="*/ 502 h 1423"/>
              <a:gd name="T44" fmla="*/ 625 w 1276"/>
              <a:gd name="T45" fmla="*/ 490 h 1423"/>
              <a:gd name="T46" fmla="*/ 617 w 1276"/>
              <a:gd name="T47" fmla="*/ 471 h 1423"/>
              <a:gd name="T48" fmla="*/ 600 w 1276"/>
              <a:gd name="T49" fmla="*/ 456 h 1423"/>
              <a:gd name="T50" fmla="*/ 559 w 1276"/>
              <a:gd name="T51" fmla="*/ 444 h 1423"/>
              <a:gd name="T52" fmla="*/ 482 w 1276"/>
              <a:gd name="T53" fmla="*/ 449 h 1423"/>
              <a:gd name="T54" fmla="*/ 460 w 1276"/>
              <a:gd name="T55" fmla="*/ 471 h 1423"/>
              <a:gd name="T56" fmla="*/ 436 w 1276"/>
              <a:gd name="T57" fmla="*/ 493 h 1423"/>
              <a:gd name="T58" fmla="*/ 411 w 1276"/>
              <a:gd name="T59" fmla="*/ 512 h 1423"/>
              <a:gd name="T60" fmla="*/ 385 w 1276"/>
              <a:gd name="T61" fmla="*/ 534 h 1423"/>
              <a:gd name="T62" fmla="*/ 382 w 1276"/>
              <a:gd name="T63" fmla="*/ 536 h 1423"/>
              <a:gd name="T64" fmla="*/ 322 w 1276"/>
              <a:gd name="T65" fmla="*/ 328 h 1423"/>
              <a:gd name="T66" fmla="*/ 264 w 1276"/>
              <a:gd name="T67" fmla="*/ 274 h 1423"/>
              <a:gd name="T68" fmla="*/ 201 w 1276"/>
              <a:gd name="T69" fmla="*/ 233 h 1423"/>
              <a:gd name="T70" fmla="*/ 179 w 1276"/>
              <a:gd name="T71" fmla="*/ 328 h 1423"/>
              <a:gd name="T72" fmla="*/ 181 w 1276"/>
              <a:gd name="T73" fmla="*/ 255 h 1423"/>
              <a:gd name="T74" fmla="*/ 179 w 1276"/>
              <a:gd name="T75" fmla="*/ 252 h 1423"/>
              <a:gd name="T76" fmla="*/ 181 w 1276"/>
              <a:gd name="T77" fmla="*/ 213 h 1423"/>
              <a:gd name="T78" fmla="*/ 179 w 1276"/>
              <a:gd name="T79" fmla="*/ 213 h 1423"/>
              <a:gd name="T80" fmla="*/ 181 w 1276"/>
              <a:gd name="T81" fmla="*/ 174 h 1423"/>
              <a:gd name="T82" fmla="*/ 179 w 1276"/>
              <a:gd name="T83" fmla="*/ 172 h 1423"/>
              <a:gd name="T84" fmla="*/ 116 w 1276"/>
              <a:gd name="T85" fmla="*/ 109 h 1423"/>
              <a:gd name="T86" fmla="*/ 29 w 1276"/>
              <a:gd name="T87" fmla="*/ 104 h 1423"/>
              <a:gd name="T88" fmla="*/ 29 w 1276"/>
              <a:gd name="T89" fmla="*/ 31 h 1423"/>
              <a:gd name="T90" fmla="*/ 29 w 1276"/>
              <a:gd name="T91" fmla="*/ 9 h 1423"/>
              <a:gd name="T92" fmla="*/ 29 w 1276"/>
              <a:gd name="T93" fmla="*/ 0 h 1423"/>
              <a:gd name="T94" fmla="*/ 0 w 1276"/>
              <a:gd name="T95" fmla="*/ 1423 h 1423"/>
              <a:gd name="T96" fmla="*/ 1276 w 1276"/>
              <a:gd name="T97" fmla="*/ 534 h 1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76" h="1423">
                <a:moveTo>
                  <a:pt x="1276" y="534"/>
                </a:moveTo>
                <a:lnTo>
                  <a:pt x="1242" y="529"/>
                </a:lnTo>
                <a:lnTo>
                  <a:pt x="1223" y="532"/>
                </a:lnTo>
                <a:lnTo>
                  <a:pt x="1225" y="527"/>
                </a:lnTo>
                <a:lnTo>
                  <a:pt x="1196" y="524"/>
                </a:lnTo>
                <a:lnTo>
                  <a:pt x="1196" y="505"/>
                </a:lnTo>
                <a:lnTo>
                  <a:pt x="1172" y="502"/>
                </a:lnTo>
                <a:lnTo>
                  <a:pt x="1172" y="483"/>
                </a:lnTo>
                <a:lnTo>
                  <a:pt x="1148" y="481"/>
                </a:lnTo>
                <a:lnTo>
                  <a:pt x="1148" y="461"/>
                </a:lnTo>
                <a:lnTo>
                  <a:pt x="1123" y="459"/>
                </a:lnTo>
                <a:lnTo>
                  <a:pt x="1126" y="439"/>
                </a:lnTo>
                <a:lnTo>
                  <a:pt x="1094" y="434"/>
                </a:lnTo>
                <a:lnTo>
                  <a:pt x="1043" y="434"/>
                </a:lnTo>
                <a:lnTo>
                  <a:pt x="1007" y="439"/>
                </a:lnTo>
                <a:lnTo>
                  <a:pt x="1005" y="447"/>
                </a:lnTo>
                <a:lnTo>
                  <a:pt x="1005" y="459"/>
                </a:lnTo>
                <a:lnTo>
                  <a:pt x="985" y="461"/>
                </a:lnTo>
                <a:lnTo>
                  <a:pt x="983" y="471"/>
                </a:lnTo>
                <a:lnTo>
                  <a:pt x="981" y="481"/>
                </a:lnTo>
                <a:lnTo>
                  <a:pt x="964" y="483"/>
                </a:lnTo>
                <a:lnTo>
                  <a:pt x="959" y="495"/>
                </a:lnTo>
                <a:lnTo>
                  <a:pt x="959" y="502"/>
                </a:lnTo>
                <a:lnTo>
                  <a:pt x="939" y="505"/>
                </a:lnTo>
                <a:lnTo>
                  <a:pt x="937" y="517"/>
                </a:lnTo>
                <a:lnTo>
                  <a:pt x="937" y="524"/>
                </a:lnTo>
                <a:lnTo>
                  <a:pt x="915" y="527"/>
                </a:lnTo>
                <a:lnTo>
                  <a:pt x="913" y="529"/>
                </a:lnTo>
                <a:lnTo>
                  <a:pt x="893" y="527"/>
                </a:lnTo>
                <a:lnTo>
                  <a:pt x="840" y="534"/>
                </a:lnTo>
                <a:lnTo>
                  <a:pt x="840" y="595"/>
                </a:lnTo>
                <a:lnTo>
                  <a:pt x="840" y="595"/>
                </a:lnTo>
                <a:lnTo>
                  <a:pt x="840" y="876"/>
                </a:lnTo>
                <a:lnTo>
                  <a:pt x="765" y="876"/>
                </a:lnTo>
                <a:lnTo>
                  <a:pt x="763" y="600"/>
                </a:lnTo>
                <a:lnTo>
                  <a:pt x="763" y="544"/>
                </a:lnTo>
                <a:lnTo>
                  <a:pt x="707" y="536"/>
                </a:lnTo>
                <a:lnTo>
                  <a:pt x="690" y="539"/>
                </a:lnTo>
                <a:lnTo>
                  <a:pt x="688" y="536"/>
                </a:lnTo>
                <a:lnTo>
                  <a:pt x="668" y="534"/>
                </a:lnTo>
                <a:lnTo>
                  <a:pt x="668" y="527"/>
                </a:lnTo>
                <a:lnTo>
                  <a:pt x="661" y="515"/>
                </a:lnTo>
                <a:lnTo>
                  <a:pt x="646" y="512"/>
                </a:lnTo>
                <a:lnTo>
                  <a:pt x="646" y="502"/>
                </a:lnTo>
                <a:lnTo>
                  <a:pt x="639" y="493"/>
                </a:lnTo>
                <a:lnTo>
                  <a:pt x="625" y="490"/>
                </a:lnTo>
                <a:lnTo>
                  <a:pt x="625" y="481"/>
                </a:lnTo>
                <a:lnTo>
                  <a:pt x="617" y="471"/>
                </a:lnTo>
                <a:lnTo>
                  <a:pt x="603" y="468"/>
                </a:lnTo>
                <a:lnTo>
                  <a:pt x="600" y="456"/>
                </a:lnTo>
                <a:lnTo>
                  <a:pt x="598" y="449"/>
                </a:lnTo>
                <a:lnTo>
                  <a:pt x="559" y="444"/>
                </a:lnTo>
                <a:lnTo>
                  <a:pt x="511" y="444"/>
                </a:lnTo>
                <a:lnTo>
                  <a:pt x="482" y="449"/>
                </a:lnTo>
                <a:lnTo>
                  <a:pt x="482" y="466"/>
                </a:lnTo>
                <a:lnTo>
                  <a:pt x="460" y="471"/>
                </a:lnTo>
                <a:lnTo>
                  <a:pt x="460" y="488"/>
                </a:lnTo>
                <a:lnTo>
                  <a:pt x="436" y="493"/>
                </a:lnTo>
                <a:lnTo>
                  <a:pt x="436" y="510"/>
                </a:lnTo>
                <a:lnTo>
                  <a:pt x="411" y="512"/>
                </a:lnTo>
                <a:lnTo>
                  <a:pt x="411" y="532"/>
                </a:lnTo>
                <a:lnTo>
                  <a:pt x="385" y="534"/>
                </a:lnTo>
                <a:lnTo>
                  <a:pt x="385" y="536"/>
                </a:lnTo>
                <a:lnTo>
                  <a:pt x="382" y="536"/>
                </a:lnTo>
                <a:lnTo>
                  <a:pt x="382" y="328"/>
                </a:lnTo>
                <a:lnTo>
                  <a:pt x="322" y="328"/>
                </a:lnTo>
                <a:lnTo>
                  <a:pt x="322" y="274"/>
                </a:lnTo>
                <a:lnTo>
                  <a:pt x="264" y="274"/>
                </a:lnTo>
                <a:lnTo>
                  <a:pt x="264" y="233"/>
                </a:lnTo>
                <a:lnTo>
                  <a:pt x="201" y="233"/>
                </a:lnTo>
                <a:lnTo>
                  <a:pt x="201" y="328"/>
                </a:lnTo>
                <a:lnTo>
                  <a:pt x="179" y="328"/>
                </a:lnTo>
                <a:lnTo>
                  <a:pt x="179" y="257"/>
                </a:lnTo>
                <a:lnTo>
                  <a:pt x="181" y="255"/>
                </a:lnTo>
                <a:lnTo>
                  <a:pt x="181" y="252"/>
                </a:lnTo>
                <a:lnTo>
                  <a:pt x="179" y="252"/>
                </a:lnTo>
                <a:lnTo>
                  <a:pt x="179" y="218"/>
                </a:lnTo>
                <a:lnTo>
                  <a:pt x="181" y="213"/>
                </a:lnTo>
                <a:lnTo>
                  <a:pt x="181" y="213"/>
                </a:lnTo>
                <a:lnTo>
                  <a:pt x="179" y="213"/>
                </a:lnTo>
                <a:lnTo>
                  <a:pt x="179" y="177"/>
                </a:lnTo>
                <a:lnTo>
                  <a:pt x="181" y="174"/>
                </a:lnTo>
                <a:lnTo>
                  <a:pt x="181" y="172"/>
                </a:lnTo>
                <a:lnTo>
                  <a:pt x="179" y="172"/>
                </a:lnTo>
                <a:lnTo>
                  <a:pt x="179" y="114"/>
                </a:lnTo>
                <a:lnTo>
                  <a:pt x="116" y="109"/>
                </a:lnTo>
                <a:lnTo>
                  <a:pt x="43" y="104"/>
                </a:lnTo>
                <a:lnTo>
                  <a:pt x="29" y="104"/>
                </a:lnTo>
                <a:lnTo>
                  <a:pt x="29" y="51"/>
                </a:lnTo>
                <a:lnTo>
                  <a:pt x="29" y="31"/>
                </a:lnTo>
                <a:lnTo>
                  <a:pt x="29" y="26"/>
                </a:lnTo>
                <a:lnTo>
                  <a:pt x="29" y="9"/>
                </a:lnTo>
                <a:lnTo>
                  <a:pt x="29" y="4"/>
                </a:lnTo>
                <a:lnTo>
                  <a:pt x="29" y="0"/>
                </a:lnTo>
                <a:lnTo>
                  <a:pt x="0" y="0"/>
                </a:lnTo>
                <a:lnTo>
                  <a:pt x="0" y="1423"/>
                </a:lnTo>
                <a:lnTo>
                  <a:pt x="1276" y="1423"/>
                </a:lnTo>
                <a:lnTo>
                  <a:pt x="1276" y="53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d-ID"/>
          </a:p>
        </p:txBody>
      </p:sp>
      <p:sp>
        <p:nvSpPr>
          <p:cNvPr id="8" name="Freeform 17"/>
          <p:cNvSpPr>
            <a:spLocks/>
          </p:cNvSpPr>
          <p:nvPr/>
        </p:nvSpPr>
        <p:spPr bwMode="auto">
          <a:xfrm>
            <a:off x="2035441" y="2169741"/>
            <a:ext cx="2035444" cy="2744114"/>
          </a:xfrm>
          <a:custGeom>
            <a:avLst/>
            <a:gdLst>
              <a:gd name="T0" fmla="*/ 1281 w 1281"/>
              <a:gd name="T1" fmla="*/ 1727 h 1727"/>
              <a:gd name="T2" fmla="*/ 1194 w 1281"/>
              <a:gd name="T3" fmla="*/ 304 h 1727"/>
              <a:gd name="T4" fmla="*/ 1194 w 1281"/>
              <a:gd name="T5" fmla="*/ 284 h 1727"/>
              <a:gd name="T6" fmla="*/ 1194 w 1281"/>
              <a:gd name="T7" fmla="*/ 265 h 1727"/>
              <a:gd name="T8" fmla="*/ 1080 w 1281"/>
              <a:gd name="T9" fmla="*/ 126 h 1727"/>
              <a:gd name="T10" fmla="*/ 1073 w 1281"/>
              <a:gd name="T11" fmla="*/ 80 h 1727"/>
              <a:gd name="T12" fmla="*/ 1063 w 1281"/>
              <a:gd name="T13" fmla="*/ 92 h 1727"/>
              <a:gd name="T14" fmla="*/ 1063 w 1281"/>
              <a:gd name="T15" fmla="*/ 12 h 1727"/>
              <a:gd name="T16" fmla="*/ 1061 w 1281"/>
              <a:gd name="T17" fmla="*/ 0 h 1727"/>
              <a:gd name="T18" fmla="*/ 1053 w 1281"/>
              <a:gd name="T19" fmla="*/ 92 h 1727"/>
              <a:gd name="T20" fmla="*/ 1053 w 1281"/>
              <a:gd name="T21" fmla="*/ 12 h 1727"/>
              <a:gd name="T22" fmla="*/ 1048 w 1281"/>
              <a:gd name="T23" fmla="*/ 0 h 1727"/>
              <a:gd name="T24" fmla="*/ 1041 w 1281"/>
              <a:gd name="T25" fmla="*/ 92 h 1727"/>
              <a:gd name="T26" fmla="*/ 1041 w 1281"/>
              <a:gd name="T27" fmla="*/ 12 h 1727"/>
              <a:gd name="T28" fmla="*/ 1039 w 1281"/>
              <a:gd name="T29" fmla="*/ 0 h 1727"/>
              <a:gd name="T30" fmla="*/ 1031 w 1281"/>
              <a:gd name="T31" fmla="*/ 92 h 1727"/>
              <a:gd name="T32" fmla="*/ 1031 w 1281"/>
              <a:gd name="T33" fmla="*/ 12 h 1727"/>
              <a:gd name="T34" fmla="*/ 1027 w 1281"/>
              <a:gd name="T35" fmla="*/ 0 h 1727"/>
              <a:gd name="T36" fmla="*/ 1019 w 1281"/>
              <a:gd name="T37" fmla="*/ 92 h 1727"/>
              <a:gd name="T38" fmla="*/ 1019 w 1281"/>
              <a:gd name="T39" fmla="*/ 12 h 1727"/>
              <a:gd name="T40" fmla="*/ 1017 w 1281"/>
              <a:gd name="T41" fmla="*/ 0 h 1727"/>
              <a:gd name="T42" fmla="*/ 1010 w 1281"/>
              <a:gd name="T43" fmla="*/ 92 h 1727"/>
              <a:gd name="T44" fmla="*/ 1000 w 1281"/>
              <a:gd name="T45" fmla="*/ 80 h 1727"/>
              <a:gd name="T46" fmla="*/ 1000 w 1281"/>
              <a:gd name="T47" fmla="*/ 257 h 1727"/>
              <a:gd name="T48" fmla="*/ 1000 w 1281"/>
              <a:gd name="T49" fmla="*/ 282 h 1727"/>
              <a:gd name="T50" fmla="*/ 971 w 1281"/>
              <a:gd name="T51" fmla="*/ 304 h 1727"/>
              <a:gd name="T52" fmla="*/ 971 w 1281"/>
              <a:gd name="T53" fmla="*/ 313 h 1727"/>
              <a:gd name="T54" fmla="*/ 971 w 1281"/>
              <a:gd name="T55" fmla="*/ 335 h 1727"/>
              <a:gd name="T56" fmla="*/ 971 w 1281"/>
              <a:gd name="T57" fmla="*/ 403 h 1727"/>
              <a:gd name="T58" fmla="*/ 968 w 1281"/>
              <a:gd name="T59" fmla="*/ 413 h 1727"/>
              <a:gd name="T60" fmla="*/ 932 w 1281"/>
              <a:gd name="T61" fmla="*/ 738 h 1727"/>
              <a:gd name="T62" fmla="*/ 814 w 1281"/>
              <a:gd name="T63" fmla="*/ 515 h 1727"/>
              <a:gd name="T64" fmla="*/ 746 w 1281"/>
              <a:gd name="T65" fmla="*/ 386 h 1727"/>
              <a:gd name="T66" fmla="*/ 719 w 1281"/>
              <a:gd name="T67" fmla="*/ 515 h 1727"/>
              <a:gd name="T68" fmla="*/ 608 w 1281"/>
              <a:gd name="T69" fmla="*/ 386 h 1727"/>
              <a:gd name="T70" fmla="*/ 557 w 1281"/>
              <a:gd name="T71" fmla="*/ 515 h 1727"/>
              <a:gd name="T72" fmla="*/ 513 w 1281"/>
              <a:gd name="T73" fmla="*/ 1195 h 1727"/>
              <a:gd name="T74" fmla="*/ 458 w 1281"/>
              <a:gd name="T75" fmla="*/ 1200 h 1727"/>
              <a:gd name="T76" fmla="*/ 431 w 1281"/>
              <a:gd name="T77" fmla="*/ 1202 h 1727"/>
              <a:gd name="T78" fmla="*/ 412 w 1281"/>
              <a:gd name="T79" fmla="*/ 1180 h 1727"/>
              <a:gd name="T80" fmla="*/ 370 w 1281"/>
              <a:gd name="T81" fmla="*/ 1207 h 1727"/>
              <a:gd name="T82" fmla="*/ 370 w 1281"/>
              <a:gd name="T83" fmla="*/ 1210 h 1727"/>
              <a:gd name="T84" fmla="*/ 370 w 1281"/>
              <a:gd name="T85" fmla="*/ 1200 h 1727"/>
              <a:gd name="T86" fmla="*/ 322 w 1281"/>
              <a:gd name="T87" fmla="*/ 1188 h 1727"/>
              <a:gd name="T88" fmla="*/ 312 w 1281"/>
              <a:gd name="T89" fmla="*/ 1202 h 1727"/>
              <a:gd name="T90" fmla="*/ 269 w 1281"/>
              <a:gd name="T91" fmla="*/ 1197 h 1727"/>
              <a:gd name="T92" fmla="*/ 140 w 1281"/>
              <a:gd name="T93" fmla="*/ 1193 h 1727"/>
              <a:gd name="T94" fmla="*/ 0 w 1281"/>
              <a:gd name="T95" fmla="*/ 121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281" h="1727">
                <a:moveTo>
                  <a:pt x="0" y="1727"/>
                </a:moveTo>
                <a:lnTo>
                  <a:pt x="1281" y="1727"/>
                </a:lnTo>
                <a:lnTo>
                  <a:pt x="1281" y="304"/>
                </a:lnTo>
                <a:lnTo>
                  <a:pt x="1194" y="304"/>
                </a:lnTo>
                <a:lnTo>
                  <a:pt x="1194" y="291"/>
                </a:lnTo>
                <a:lnTo>
                  <a:pt x="1194" y="284"/>
                </a:lnTo>
                <a:lnTo>
                  <a:pt x="1194" y="267"/>
                </a:lnTo>
                <a:lnTo>
                  <a:pt x="1194" y="265"/>
                </a:lnTo>
                <a:lnTo>
                  <a:pt x="1080" y="265"/>
                </a:lnTo>
                <a:lnTo>
                  <a:pt x="1080" y="126"/>
                </a:lnTo>
                <a:lnTo>
                  <a:pt x="1080" y="80"/>
                </a:lnTo>
                <a:lnTo>
                  <a:pt x="1073" y="80"/>
                </a:lnTo>
                <a:lnTo>
                  <a:pt x="1073" y="92"/>
                </a:lnTo>
                <a:lnTo>
                  <a:pt x="1063" y="92"/>
                </a:lnTo>
                <a:lnTo>
                  <a:pt x="1063" y="12"/>
                </a:lnTo>
                <a:lnTo>
                  <a:pt x="1063" y="12"/>
                </a:lnTo>
                <a:lnTo>
                  <a:pt x="1063" y="0"/>
                </a:lnTo>
                <a:lnTo>
                  <a:pt x="1061" y="0"/>
                </a:lnTo>
                <a:lnTo>
                  <a:pt x="1061" y="92"/>
                </a:lnTo>
                <a:lnTo>
                  <a:pt x="1053" y="92"/>
                </a:lnTo>
                <a:lnTo>
                  <a:pt x="1053" y="12"/>
                </a:lnTo>
                <a:lnTo>
                  <a:pt x="1053" y="12"/>
                </a:lnTo>
                <a:lnTo>
                  <a:pt x="1053" y="0"/>
                </a:lnTo>
                <a:lnTo>
                  <a:pt x="1048" y="0"/>
                </a:lnTo>
                <a:lnTo>
                  <a:pt x="1048" y="92"/>
                </a:lnTo>
                <a:lnTo>
                  <a:pt x="1041" y="92"/>
                </a:lnTo>
                <a:lnTo>
                  <a:pt x="1041" y="12"/>
                </a:lnTo>
                <a:lnTo>
                  <a:pt x="1041" y="12"/>
                </a:lnTo>
                <a:lnTo>
                  <a:pt x="1041" y="0"/>
                </a:lnTo>
                <a:lnTo>
                  <a:pt x="1039" y="0"/>
                </a:lnTo>
                <a:lnTo>
                  <a:pt x="1039" y="92"/>
                </a:lnTo>
                <a:lnTo>
                  <a:pt x="1031" y="92"/>
                </a:lnTo>
                <a:lnTo>
                  <a:pt x="1031" y="12"/>
                </a:lnTo>
                <a:lnTo>
                  <a:pt x="1031" y="12"/>
                </a:lnTo>
                <a:lnTo>
                  <a:pt x="1029" y="0"/>
                </a:lnTo>
                <a:lnTo>
                  <a:pt x="1027" y="0"/>
                </a:lnTo>
                <a:lnTo>
                  <a:pt x="1027" y="92"/>
                </a:lnTo>
                <a:lnTo>
                  <a:pt x="1019" y="92"/>
                </a:lnTo>
                <a:lnTo>
                  <a:pt x="1019" y="12"/>
                </a:lnTo>
                <a:lnTo>
                  <a:pt x="1019" y="12"/>
                </a:lnTo>
                <a:lnTo>
                  <a:pt x="1019" y="0"/>
                </a:lnTo>
                <a:lnTo>
                  <a:pt x="1017" y="0"/>
                </a:lnTo>
                <a:lnTo>
                  <a:pt x="1017" y="92"/>
                </a:lnTo>
                <a:lnTo>
                  <a:pt x="1010" y="92"/>
                </a:lnTo>
                <a:lnTo>
                  <a:pt x="1007" y="80"/>
                </a:lnTo>
                <a:lnTo>
                  <a:pt x="1000" y="80"/>
                </a:lnTo>
                <a:lnTo>
                  <a:pt x="1000" y="253"/>
                </a:lnTo>
                <a:lnTo>
                  <a:pt x="1000" y="257"/>
                </a:lnTo>
                <a:lnTo>
                  <a:pt x="1000" y="274"/>
                </a:lnTo>
                <a:lnTo>
                  <a:pt x="1000" y="282"/>
                </a:lnTo>
                <a:lnTo>
                  <a:pt x="1000" y="304"/>
                </a:lnTo>
                <a:lnTo>
                  <a:pt x="971" y="304"/>
                </a:lnTo>
                <a:lnTo>
                  <a:pt x="971" y="308"/>
                </a:lnTo>
                <a:lnTo>
                  <a:pt x="971" y="313"/>
                </a:lnTo>
                <a:lnTo>
                  <a:pt x="971" y="333"/>
                </a:lnTo>
                <a:lnTo>
                  <a:pt x="971" y="335"/>
                </a:lnTo>
                <a:lnTo>
                  <a:pt x="971" y="355"/>
                </a:lnTo>
                <a:lnTo>
                  <a:pt x="971" y="403"/>
                </a:lnTo>
                <a:lnTo>
                  <a:pt x="968" y="403"/>
                </a:lnTo>
                <a:lnTo>
                  <a:pt x="968" y="413"/>
                </a:lnTo>
                <a:lnTo>
                  <a:pt x="932" y="413"/>
                </a:lnTo>
                <a:lnTo>
                  <a:pt x="932" y="738"/>
                </a:lnTo>
                <a:lnTo>
                  <a:pt x="814" y="738"/>
                </a:lnTo>
                <a:lnTo>
                  <a:pt x="814" y="515"/>
                </a:lnTo>
                <a:lnTo>
                  <a:pt x="746" y="515"/>
                </a:lnTo>
                <a:lnTo>
                  <a:pt x="746" y="386"/>
                </a:lnTo>
                <a:lnTo>
                  <a:pt x="719" y="386"/>
                </a:lnTo>
                <a:lnTo>
                  <a:pt x="719" y="515"/>
                </a:lnTo>
                <a:lnTo>
                  <a:pt x="608" y="515"/>
                </a:lnTo>
                <a:lnTo>
                  <a:pt x="608" y="386"/>
                </a:lnTo>
                <a:lnTo>
                  <a:pt x="557" y="386"/>
                </a:lnTo>
                <a:lnTo>
                  <a:pt x="557" y="515"/>
                </a:lnTo>
                <a:lnTo>
                  <a:pt x="513" y="515"/>
                </a:lnTo>
                <a:lnTo>
                  <a:pt x="513" y="1195"/>
                </a:lnTo>
                <a:lnTo>
                  <a:pt x="475" y="1197"/>
                </a:lnTo>
                <a:lnTo>
                  <a:pt x="458" y="1200"/>
                </a:lnTo>
                <a:lnTo>
                  <a:pt x="433" y="1202"/>
                </a:lnTo>
                <a:lnTo>
                  <a:pt x="431" y="1202"/>
                </a:lnTo>
                <a:lnTo>
                  <a:pt x="421" y="1188"/>
                </a:lnTo>
                <a:lnTo>
                  <a:pt x="412" y="1180"/>
                </a:lnTo>
                <a:lnTo>
                  <a:pt x="373" y="1200"/>
                </a:lnTo>
                <a:lnTo>
                  <a:pt x="370" y="1207"/>
                </a:lnTo>
                <a:lnTo>
                  <a:pt x="370" y="1210"/>
                </a:lnTo>
                <a:lnTo>
                  <a:pt x="370" y="1210"/>
                </a:lnTo>
                <a:lnTo>
                  <a:pt x="370" y="1207"/>
                </a:lnTo>
                <a:lnTo>
                  <a:pt x="370" y="1200"/>
                </a:lnTo>
                <a:lnTo>
                  <a:pt x="332" y="1180"/>
                </a:lnTo>
                <a:lnTo>
                  <a:pt x="322" y="1188"/>
                </a:lnTo>
                <a:lnTo>
                  <a:pt x="312" y="1202"/>
                </a:lnTo>
                <a:lnTo>
                  <a:pt x="312" y="1202"/>
                </a:lnTo>
                <a:lnTo>
                  <a:pt x="288" y="1200"/>
                </a:lnTo>
                <a:lnTo>
                  <a:pt x="269" y="1197"/>
                </a:lnTo>
                <a:lnTo>
                  <a:pt x="160" y="1193"/>
                </a:lnTo>
                <a:lnTo>
                  <a:pt x="140" y="1193"/>
                </a:lnTo>
                <a:lnTo>
                  <a:pt x="22" y="1205"/>
                </a:lnTo>
                <a:lnTo>
                  <a:pt x="0" y="1210"/>
                </a:lnTo>
                <a:lnTo>
                  <a:pt x="0" y="172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d-ID"/>
          </a:p>
        </p:txBody>
      </p:sp>
      <p:sp>
        <p:nvSpPr>
          <p:cNvPr id="9" name="Freeform 18"/>
          <p:cNvSpPr>
            <a:spLocks noEditPoints="1"/>
          </p:cNvSpPr>
          <p:nvPr/>
        </p:nvSpPr>
        <p:spPr bwMode="auto">
          <a:xfrm>
            <a:off x="3175" y="2258722"/>
            <a:ext cx="2032266" cy="2655133"/>
          </a:xfrm>
          <a:custGeom>
            <a:avLst/>
            <a:gdLst>
              <a:gd name="T0" fmla="*/ 933 w 1279"/>
              <a:gd name="T1" fmla="*/ 988 h 1671"/>
              <a:gd name="T2" fmla="*/ 712 w 1279"/>
              <a:gd name="T3" fmla="*/ 933 h 1671"/>
              <a:gd name="T4" fmla="*/ 577 w 1279"/>
              <a:gd name="T5" fmla="*/ 1207 h 1671"/>
              <a:gd name="T6" fmla="*/ 303 w 1279"/>
              <a:gd name="T7" fmla="*/ 1336 h 1671"/>
              <a:gd name="T8" fmla="*/ 230 w 1279"/>
              <a:gd name="T9" fmla="*/ 517 h 1671"/>
              <a:gd name="T10" fmla="*/ 194 w 1279"/>
              <a:gd name="T11" fmla="*/ 505 h 1671"/>
              <a:gd name="T12" fmla="*/ 240 w 1279"/>
              <a:gd name="T13" fmla="*/ 498 h 1671"/>
              <a:gd name="T14" fmla="*/ 211 w 1279"/>
              <a:gd name="T15" fmla="*/ 486 h 1671"/>
              <a:gd name="T16" fmla="*/ 194 w 1279"/>
              <a:gd name="T17" fmla="*/ 481 h 1671"/>
              <a:gd name="T18" fmla="*/ 192 w 1279"/>
              <a:gd name="T19" fmla="*/ 432 h 1671"/>
              <a:gd name="T20" fmla="*/ 182 w 1279"/>
              <a:gd name="T21" fmla="*/ 427 h 1671"/>
              <a:gd name="T22" fmla="*/ 204 w 1279"/>
              <a:gd name="T23" fmla="*/ 425 h 1671"/>
              <a:gd name="T24" fmla="*/ 218 w 1279"/>
              <a:gd name="T25" fmla="*/ 425 h 1671"/>
              <a:gd name="T26" fmla="*/ 233 w 1279"/>
              <a:gd name="T27" fmla="*/ 418 h 1671"/>
              <a:gd name="T28" fmla="*/ 235 w 1279"/>
              <a:gd name="T29" fmla="*/ 410 h 1671"/>
              <a:gd name="T30" fmla="*/ 189 w 1279"/>
              <a:gd name="T31" fmla="*/ 398 h 1671"/>
              <a:gd name="T32" fmla="*/ 172 w 1279"/>
              <a:gd name="T33" fmla="*/ 379 h 1671"/>
              <a:gd name="T34" fmla="*/ 168 w 1279"/>
              <a:gd name="T35" fmla="*/ 245 h 1671"/>
              <a:gd name="T36" fmla="*/ 163 w 1279"/>
              <a:gd name="T37" fmla="*/ 146 h 1671"/>
              <a:gd name="T38" fmla="*/ 158 w 1279"/>
              <a:gd name="T39" fmla="*/ 63 h 1671"/>
              <a:gd name="T40" fmla="*/ 155 w 1279"/>
              <a:gd name="T41" fmla="*/ 0 h 1671"/>
              <a:gd name="T42" fmla="*/ 153 w 1279"/>
              <a:gd name="T43" fmla="*/ 0 h 1671"/>
              <a:gd name="T44" fmla="*/ 151 w 1279"/>
              <a:gd name="T45" fmla="*/ 65 h 1671"/>
              <a:gd name="T46" fmla="*/ 148 w 1279"/>
              <a:gd name="T47" fmla="*/ 146 h 1671"/>
              <a:gd name="T48" fmla="*/ 146 w 1279"/>
              <a:gd name="T49" fmla="*/ 374 h 1671"/>
              <a:gd name="T50" fmla="*/ 138 w 1279"/>
              <a:gd name="T51" fmla="*/ 386 h 1671"/>
              <a:gd name="T52" fmla="*/ 117 w 1279"/>
              <a:gd name="T53" fmla="*/ 401 h 1671"/>
              <a:gd name="T54" fmla="*/ 80 w 1279"/>
              <a:gd name="T55" fmla="*/ 418 h 1671"/>
              <a:gd name="T56" fmla="*/ 95 w 1279"/>
              <a:gd name="T57" fmla="*/ 425 h 1671"/>
              <a:gd name="T58" fmla="*/ 112 w 1279"/>
              <a:gd name="T59" fmla="*/ 427 h 1671"/>
              <a:gd name="T60" fmla="*/ 129 w 1279"/>
              <a:gd name="T61" fmla="*/ 427 h 1671"/>
              <a:gd name="T62" fmla="*/ 119 w 1279"/>
              <a:gd name="T63" fmla="*/ 439 h 1671"/>
              <a:gd name="T64" fmla="*/ 121 w 1279"/>
              <a:gd name="T65" fmla="*/ 481 h 1671"/>
              <a:gd name="T66" fmla="*/ 100 w 1279"/>
              <a:gd name="T67" fmla="*/ 486 h 1671"/>
              <a:gd name="T68" fmla="*/ 75 w 1279"/>
              <a:gd name="T69" fmla="*/ 498 h 1671"/>
              <a:gd name="T70" fmla="*/ 121 w 1279"/>
              <a:gd name="T71" fmla="*/ 507 h 1671"/>
              <a:gd name="T72" fmla="*/ 85 w 1279"/>
              <a:gd name="T73" fmla="*/ 520 h 1671"/>
              <a:gd name="T74" fmla="*/ 27 w 1279"/>
              <a:gd name="T75" fmla="*/ 1333 h 1671"/>
              <a:gd name="T76" fmla="*/ 126 w 1279"/>
              <a:gd name="T77" fmla="*/ 498 h 1671"/>
              <a:gd name="T78" fmla="*/ 121 w 1279"/>
              <a:gd name="T79" fmla="*/ 498 h 1671"/>
              <a:gd name="T80" fmla="*/ 121 w 1279"/>
              <a:gd name="T81" fmla="*/ 568 h 1671"/>
              <a:gd name="T82" fmla="*/ 119 w 1279"/>
              <a:gd name="T83" fmla="*/ 656 h 1671"/>
              <a:gd name="T84" fmla="*/ 138 w 1279"/>
              <a:gd name="T85" fmla="*/ 799 h 1671"/>
              <a:gd name="T86" fmla="*/ 124 w 1279"/>
              <a:gd name="T87" fmla="*/ 814 h 1671"/>
              <a:gd name="T88" fmla="*/ 119 w 1279"/>
              <a:gd name="T89" fmla="*/ 937 h 1671"/>
              <a:gd name="T90" fmla="*/ 141 w 1279"/>
              <a:gd name="T91" fmla="*/ 1071 h 1671"/>
              <a:gd name="T92" fmla="*/ 121 w 1279"/>
              <a:gd name="T93" fmla="*/ 1188 h 1671"/>
              <a:gd name="T94" fmla="*/ 129 w 1279"/>
              <a:gd name="T95" fmla="*/ 1185 h 1671"/>
              <a:gd name="T96" fmla="*/ 182 w 1279"/>
              <a:gd name="T97" fmla="*/ 656 h 1671"/>
              <a:gd name="T98" fmla="*/ 189 w 1279"/>
              <a:gd name="T99" fmla="*/ 799 h 1671"/>
              <a:gd name="T100" fmla="*/ 199 w 1279"/>
              <a:gd name="T101" fmla="*/ 937 h 1671"/>
              <a:gd name="T102" fmla="*/ 199 w 1279"/>
              <a:gd name="T103" fmla="*/ 957 h 1671"/>
              <a:gd name="T104" fmla="*/ 184 w 1279"/>
              <a:gd name="T105" fmla="*/ 1185 h 1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279" h="1671">
                <a:moveTo>
                  <a:pt x="1279" y="1154"/>
                </a:moveTo>
                <a:lnTo>
                  <a:pt x="1182" y="1178"/>
                </a:lnTo>
                <a:lnTo>
                  <a:pt x="1100" y="1212"/>
                </a:lnTo>
                <a:lnTo>
                  <a:pt x="1063" y="1212"/>
                </a:lnTo>
                <a:lnTo>
                  <a:pt x="1063" y="988"/>
                </a:lnTo>
                <a:lnTo>
                  <a:pt x="933" y="988"/>
                </a:lnTo>
                <a:lnTo>
                  <a:pt x="933" y="933"/>
                </a:lnTo>
                <a:lnTo>
                  <a:pt x="894" y="933"/>
                </a:lnTo>
                <a:lnTo>
                  <a:pt x="894" y="877"/>
                </a:lnTo>
                <a:lnTo>
                  <a:pt x="783" y="877"/>
                </a:lnTo>
                <a:lnTo>
                  <a:pt x="783" y="933"/>
                </a:lnTo>
                <a:lnTo>
                  <a:pt x="712" y="933"/>
                </a:lnTo>
                <a:lnTo>
                  <a:pt x="712" y="988"/>
                </a:lnTo>
                <a:lnTo>
                  <a:pt x="671" y="988"/>
                </a:lnTo>
                <a:lnTo>
                  <a:pt x="671" y="1183"/>
                </a:lnTo>
                <a:lnTo>
                  <a:pt x="659" y="1180"/>
                </a:lnTo>
                <a:lnTo>
                  <a:pt x="618" y="1188"/>
                </a:lnTo>
                <a:lnTo>
                  <a:pt x="577" y="1207"/>
                </a:lnTo>
                <a:lnTo>
                  <a:pt x="543" y="1236"/>
                </a:lnTo>
                <a:lnTo>
                  <a:pt x="519" y="1275"/>
                </a:lnTo>
                <a:lnTo>
                  <a:pt x="506" y="1309"/>
                </a:lnTo>
                <a:lnTo>
                  <a:pt x="315" y="1309"/>
                </a:lnTo>
                <a:lnTo>
                  <a:pt x="303" y="1314"/>
                </a:lnTo>
                <a:lnTo>
                  <a:pt x="303" y="1336"/>
                </a:lnTo>
                <a:lnTo>
                  <a:pt x="247" y="1333"/>
                </a:lnTo>
                <a:lnTo>
                  <a:pt x="243" y="520"/>
                </a:lnTo>
                <a:lnTo>
                  <a:pt x="243" y="520"/>
                </a:lnTo>
                <a:lnTo>
                  <a:pt x="240" y="520"/>
                </a:lnTo>
                <a:lnTo>
                  <a:pt x="235" y="517"/>
                </a:lnTo>
                <a:lnTo>
                  <a:pt x="230" y="517"/>
                </a:lnTo>
                <a:lnTo>
                  <a:pt x="230" y="517"/>
                </a:lnTo>
                <a:lnTo>
                  <a:pt x="230" y="510"/>
                </a:lnTo>
                <a:lnTo>
                  <a:pt x="228" y="507"/>
                </a:lnTo>
                <a:lnTo>
                  <a:pt x="221" y="507"/>
                </a:lnTo>
                <a:lnTo>
                  <a:pt x="209" y="507"/>
                </a:lnTo>
                <a:lnTo>
                  <a:pt x="194" y="505"/>
                </a:lnTo>
                <a:lnTo>
                  <a:pt x="184" y="505"/>
                </a:lnTo>
                <a:lnTo>
                  <a:pt x="184" y="500"/>
                </a:lnTo>
                <a:lnTo>
                  <a:pt x="192" y="500"/>
                </a:lnTo>
                <a:lnTo>
                  <a:pt x="211" y="500"/>
                </a:lnTo>
                <a:lnTo>
                  <a:pt x="228" y="498"/>
                </a:lnTo>
                <a:lnTo>
                  <a:pt x="240" y="498"/>
                </a:lnTo>
                <a:lnTo>
                  <a:pt x="247" y="495"/>
                </a:lnTo>
                <a:lnTo>
                  <a:pt x="247" y="493"/>
                </a:lnTo>
                <a:lnTo>
                  <a:pt x="247" y="490"/>
                </a:lnTo>
                <a:lnTo>
                  <a:pt x="240" y="488"/>
                </a:lnTo>
                <a:lnTo>
                  <a:pt x="228" y="486"/>
                </a:lnTo>
                <a:lnTo>
                  <a:pt x="211" y="486"/>
                </a:lnTo>
                <a:lnTo>
                  <a:pt x="189" y="486"/>
                </a:lnTo>
                <a:lnTo>
                  <a:pt x="184" y="486"/>
                </a:lnTo>
                <a:lnTo>
                  <a:pt x="184" y="483"/>
                </a:lnTo>
                <a:lnTo>
                  <a:pt x="187" y="483"/>
                </a:lnTo>
                <a:lnTo>
                  <a:pt x="192" y="481"/>
                </a:lnTo>
                <a:lnTo>
                  <a:pt x="194" y="481"/>
                </a:lnTo>
                <a:lnTo>
                  <a:pt x="194" y="478"/>
                </a:lnTo>
                <a:lnTo>
                  <a:pt x="194" y="469"/>
                </a:lnTo>
                <a:lnTo>
                  <a:pt x="192" y="459"/>
                </a:lnTo>
                <a:lnTo>
                  <a:pt x="192" y="449"/>
                </a:lnTo>
                <a:lnTo>
                  <a:pt x="192" y="439"/>
                </a:lnTo>
                <a:lnTo>
                  <a:pt x="192" y="432"/>
                </a:lnTo>
                <a:lnTo>
                  <a:pt x="192" y="430"/>
                </a:lnTo>
                <a:lnTo>
                  <a:pt x="192" y="430"/>
                </a:lnTo>
                <a:lnTo>
                  <a:pt x="189" y="427"/>
                </a:lnTo>
                <a:lnTo>
                  <a:pt x="184" y="427"/>
                </a:lnTo>
                <a:lnTo>
                  <a:pt x="182" y="427"/>
                </a:lnTo>
                <a:lnTo>
                  <a:pt x="182" y="427"/>
                </a:lnTo>
                <a:lnTo>
                  <a:pt x="184" y="427"/>
                </a:lnTo>
                <a:lnTo>
                  <a:pt x="189" y="427"/>
                </a:lnTo>
                <a:lnTo>
                  <a:pt x="189" y="427"/>
                </a:lnTo>
                <a:lnTo>
                  <a:pt x="199" y="427"/>
                </a:lnTo>
                <a:lnTo>
                  <a:pt x="204" y="425"/>
                </a:lnTo>
                <a:lnTo>
                  <a:pt x="204" y="425"/>
                </a:lnTo>
                <a:lnTo>
                  <a:pt x="204" y="425"/>
                </a:lnTo>
                <a:lnTo>
                  <a:pt x="209" y="425"/>
                </a:lnTo>
                <a:lnTo>
                  <a:pt x="214" y="425"/>
                </a:lnTo>
                <a:lnTo>
                  <a:pt x="214" y="425"/>
                </a:lnTo>
                <a:lnTo>
                  <a:pt x="214" y="425"/>
                </a:lnTo>
                <a:lnTo>
                  <a:pt x="218" y="425"/>
                </a:lnTo>
                <a:lnTo>
                  <a:pt x="221" y="422"/>
                </a:lnTo>
                <a:lnTo>
                  <a:pt x="221" y="422"/>
                </a:lnTo>
                <a:lnTo>
                  <a:pt x="221" y="422"/>
                </a:lnTo>
                <a:lnTo>
                  <a:pt x="221" y="422"/>
                </a:lnTo>
                <a:lnTo>
                  <a:pt x="230" y="418"/>
                </a:lnTo>
                <a:lnTo>
                  <a:pt x="233" y="418"/>
                </a:lnTo>
                <a:lnTo>
                  <a:pt x="233" y="418"/>
                </a:lnTo>
                <a:lnTo>
                  <a:pt x="235" y="415"/>
                </a:lnTo>
                <a:lnTo>
                  <a:pt x="235" y="413"/>
                </a:lnTo>
                <a:lnTo>
                  <a:pt x="235" y="413"/>
                </a:lnTo>
                <a:lnTo>
                  <a:pt x="235" y="410"/>
                </a:lnTo>
                <a:lnTo>
                  <a:pt x="235" y="410"/>
                </a:lnTo>
                <a:lnTo>
                  <a:pt x="221" y="403"/>
                </a:lnTo>
                <a:lnTo>
                  <a:pt x="218" y="403"/>
                </a:lnTo>
                <a:lnTo>
                  <a:pt x="209" y="401"/>
                </a:lnTo>
                <a:lnTo>
                  <a:pt x="197" y="401"/>
                </a:lnTo>
                <a:lnTo>
                  <a:pt x="194" y="401"/>
                </a:lnTo>
                <a:lnTo>
                  <a:pt x="189" y="398"/>
                </a:lnTo>
                <a:lnTo>
                  <a:pt x="187" y="396"/>
                </a:lnTo>
                <a:lnTo>
                  <a:pt x="182" y="393"/>
                </a:lnTo>
                <a:lnTo>
                  <a:pt x="180" y="391"/>
                </a:lnTo>
                <a:lnTo>
                  <a:pt x="177" y="386"/>
                </a:lnTo>
                <a:lnTo>
                  <a:pt x="175" y="381"/>
                </a:lnTo>
                <a:lnTo>
                  <a:pt x="172" y="379"/>
                </a:lnTo>
                <a:lnTo>
                  <a:pt x="170" y="374"/>
                </a:lnTo>
                <a:lnTo>
                  <a:pt x="170" y="374"/>
                </a:lnTo>
                <a:lnTo>
                  <a:pt x="168" y="374"/>
                </a:lnTo>
                <a:lnTo>
                  <a:pt x="168" y="374"/>
                </a:lnTo>
                <a:lnTo>
                  <a:pt x="168" y="245"/>
                </a:lnTo>
                <a:lnTo>
                  <a:pt x="168" y="245"/>
                </a:lnTo>
                <a:lnTo>
                  <a:pt x="165" y="243"/>
                </a:lnTo>
                <a:lnTo>
                  <a:pt x="165" y="243"/>
                </a:lnTo>
                <a:lnTo>
                  <a:pt x="163" y="243"/>
                </a:lnTo>
                <a:lnTo>
                  <a:pt x="163" y="146"/>
                </a:lnTo>
                <a:lnTo>
                  <a:pt x="163" y="146"/>
                </a:lnTo>
                <a:lnTo>
                  <a:pt x="163" y="146"/>
                </a:lnTo>
                <a:lnTo>
                  <a:pt x="160" y="146"/>
                </a:lnTo>
                <a:lnTo>
                  <a:pt x="160" y="146"/>
                </a:lnTo>
                <a:lnTo>
                  <a:pt x="160" y="65"/>
                </a:lnTo>
                <a:lnTo>
                  <a:pt x="160" y="63"/>
                </a:lnTo>
                <a:lnTo>
                  <a:pt x="158" y="63"/>
                </a:lnTo>
                <a:lnTo>
                  <a:pt x="158" y="63"/>
                </a:lnTo>
                <a:lnTo>
                  <a:pt x="158" y="63"/>
                </a:lnTo>
                <a:lnTo>
                  <a:pt x="158" y="0"/>
                </a:lnTo>
                <a:lnTo>
                  <a:pt x="158" y="0"/>
                </a:lnTo>
                <a:lnTo>
                  <a:pt x="155" y="0"/>
                </a:lnTo>
                <a:lnTo>
                  <a:pt x="155" y="0"/>
                </a:lnTo>
                <a:lnTo>
                  <a:pt x="155" y="0"/>
                </a:lnTo>
                <a:lnTo>
                  <a:pt x="155" y="0"/>
                </a:lnTo>
                <a:lnTo>
                  <a:pt x="155" y="0"/>
                </a:lnTo>
                <a:lnTo>
                  <a:pt x="155" y="0"/>
                </a:lnTo>
                <a:lnTo>
                  <a:pt x="153" y="0"/>
                </a:lnTo>
                <a:lnTo>
                  <a:pt x="153" y="0"/>
                </a:lnTo>
                <a:lnTo>
                  <a:pt x="153" y="0"/>
                </a:lnTo>
                <a:lnTo>
                  <a:pt x="153" y="2"/>
                </a:lnTo>
                <a:lnTo>
                  <a:pt x="153" y="2"/>
                </a:lnTo>
                <a:lnTo>
                  <a:pt x="153" y="63"/>
                </a:lnTo>
                <a:lnTo>
                  <a:pt x="153" y="63"/>
                </a:lnTo>
                <a:lnTo>
                  <a:pt x="153" y="63"/>
                </a:lnTo>
                <a:lnTo>
                  <a:pt x="151" y="65"/>
                </a:lnTo>
                <a:lnTo>
                  <a:pt x="151" y="65"/>
                </a:lnTo>
                <a:lnTo>
                  <a:pt x="151" y="65"/>
                </a:lnTo>
                <a:lnTo>
                  <a:pt x="151" y="146"/>
                </a:lnTo>
                <a:lnTo>
                  <a:pt x="151" y="146"/>
                </a:lnTo>
                <a:lnTo>
                  <a:pt x="151" y="146"/>
                </a:lnTo>
                <a:lnTo>
                  <a:pt x="148" y="146"/>
                </a:lnTo>
                <a:lnTo>
                  <a:pt x="148" y="146"/>
                </a:lnTo>
                <a:lnTo>
                  <a:pt x="148" y="243"/>
                </a:lnTo>
                <a:lnTo>
                  <a:pt x="148" y="243"/>
                </a:lnTo>
                <a:lnTo>
                  <a:pt x="146" y="245"/>
                </a:lnTo>
                <a:lnTo>
                  <a:pt x="146" y="245"/>
                </a:lnTo>
                <a:lnTo>
                  <a:pt x="146" y="374"/>
                </a:lnTo>
                <a:lnTo>
                  <a:pt x="146" y="374"/>
                </a:lnTo>
                <a:lnTo>
                  <a:pt x="143" y="374"/>
                </a:lnTo>
                <a:lnTo>
                  <a:pt x="143" y="374"/>
                </a:lnTo>
                <a:lnTo>
                  <a:pt x="141" y="379"/>
                </a:lnTo>
                <a:lnTo>
                  <a:pt x="141" y="384"/>
                </a:lnTo>
                <a:lnTo>
                  <a:pt x="138" y="386"/>
                </a:lnTo>
                <a:lnTo>
                  <a:pt x="136" y="391"/>
                </a:lnTo>
                <a:lnTo>
                  <a:pt x="131" y="393"/>
                </a:lnTo>
                <a:lnTo>
                  <a:pt x="129" y="396"/>
                </a:lnTo>
                <a:lnTo>
                  <a:pt x="124" y="398"/>
                </a:lnTo>
                <a:lnTo>
                  <a:pt x="121" y="401"/>
                </a:lnTo>
                <a:lnTo>
                  <a:pt x="117" y="401"/>
                </a:lnTo>
                <a:lnTo>
                  <a:pt x="105" y="403"/>
                </a:lnTo>
                <a:lnTo>
                  <a:pt x="97" y="403"/>
                </a:lnTo>
                <a:lnTo>
                  <a:pt x="92" y="405"/>
                </a:lnTo>
                <a:lnTo>
                  <a:pt x="80" y="413"/>
                </a:lnTo>
                <a:lnTo>
                  <a:pt x="80" y="413"/>
                </a:lnTo>
                <a:lnTo>
                  <a:pt x="80" y="418"/>
                </a:lnTo>
                <a:lnTo>
                  <a:pt x="80" y="418"/>
                </a:lnTo>
                <a:lnTo>
                  <a:pt x="80" y="420"/>
                </a:lnTo>
                <a:lnTo>
                  <a:pt x="85" y="420"/>
                </a:lnTo>
                <a:lnTo>
                  <a:pt x="95" y="425"/>
                </a:lnTo>
                <a:lnTo>
                  <a:pt x="95" y="425"/>
                </a:lnTo>
                <a:lnTo>
                  <a:pt x="95" y="425"/>
                </a:lnTo>
                <a:lnTo>
                  <a:pt x="100" y="425"/>
                </a:lnTo>
                <a:lnTo>
                  <a:pt x="100" y="425"/>
                </a:lnTo>
                <a:lnTo>
                  <a:pt x="102" y="425"/>
                </a:lnTo>
                <a:lnTo>
                  <a:pt x="102" y="425"/>
                </a:lnTo>
                <a:lnTo>
                  <a:pt x="107" y="427"/>
                </a:lnTo>
                <a:lnTo>
                  <a:pt x="112" y="427"/>
                </a:lnTo>
                <a:lnTo>
                  <a:pt x="112" y="427"/>
                </a:lnTo>
                <a:lnTo>
                  <a:pt x="119" y="427"/>
                </a:lnTo>
                <a:lnTo>
                  <a:pt x="124" y="427"/>
                </a:lnTo>
                <a:lnTo>
                  <a:pt x="124" y="427"/>
                </a:lnTo>
                <a:lnTo>
                  <a:pt x="124" y="427"/>
                </a:lnTo>
                <a:lnTo>
                  <a:pt x="129" y="427"/>
                </a:lnTo>
                <a:lnTo>
                  <a:pt x="129" y="427"/>
                </a:lnTo>
                <a:lnTo>
                  <a:pt x="126" y="430"/>
                </a:lnTo>
                <a:lnTo>
                  <a:pt x="121" y="430"/>
                </a:lnTo>
                <a:lnTo>
                  <a:pt x="119" y="430"/>
                </a:lnTo>
                <a:lnTo>
                  <a:pt x="119" y="432"/>
                </a:lnTo>
                <a:lnTo>
                  <a:pt x="119" y="439"/>
                </a:lnTo>
                <a:lnTo>
                  <a:pt x="119" y="449"/>
                </a:lnTo>
                <a:lnTo>
                  <a:pt x="119" y="459"/>
                </a:lnTo>
                <a:lnTo>
                  <a:pt x="119" y="469"/>
                </a:lnTo>
                <a:lnTo>
                  <a:pt x="119" y="478"/>
                </a:lnTo>
                <a:lnTo>
                  <a:pt x="119" y="481"/>
                </a:lnTo>
                <a:lnTo>
                  <a:pt x="121" y="481"/>
                </a:lnTo>
                <a:lnTo>
                  <a:pt x="124" y="483"/>
                </a:lnTo>
                <a:lnTo>
                  <a:pt x="129" y="483"/>
                </a:lnTo>
                <a:lnTo>
                  <a:pt x="131" y="483"/>
                </a:lnTo>
                <a:lnTo>
                  <a:pt x="131" y="486"/>
                </a:lnTo>
                <a:lnTo>
                  <a:pt x="119" y="486"/>
                </a:lnTo>
                <a:lnTo>
                  <a:pt x="100" y="486"/>
                </a:lnTo>
                <a:lnTo>
                  <a:pt x="83" y="488"/>
                </a:lnTo>
                <a:lnTo>
                  <a:pt x="73" y="490"/>
                </a:lnTo>
                <a:lnTo>
                  <a:pt x="66" y="490"/>
                </a:lnTo>
                <a:lnTo>
                  <a:pt x="66" y="495"/>
                </a:lnTo>
                <a:lnTo>
                  <a:pt x="68" y="498"/>
                </a:lnTo>
                <a:lnTo>
                  <a:pt x="75" y="498"/>
                </a:lnTo>
                <a:lnTo>
                  <a:pt x="88" y="500"/>
                </a:lnTo>
                <a:lnTo>
                  <a:pt x="105" y="500"/>
                </a:lnTo>
                <a:lnTo>
                  <a:pt x="124" y="500"/>
                </a:lnTo>
                <a:lnTo>
                  <a:pt x="131" y="500"/>
                </a:lnTo>
                <a:lnTo>
                  <a:pt x="131" y="505"/>
                </a:lnTo>
                <a:lnTo>
                  <a:pt x="121" y="507"/>
                </a:lnTo>
                <a:lnTo>
                  <a:pt x="107" y="507"/>
                </a:lnTo>
                <a:lnTo>
                  <a:pt x="95" y="507"/>
                </a:lnTo>
                <a:lnTo>
                  <a:pt x="88" y="510"/>
                </a:lnTo>
                <a:lnTo>
                  <a:pt x="88" y="510"/>
                </a:lnTo>
                <a:lnTo>
                  <a:pt x="88" y="520"/>
                </a:lnTo>
                <a:lnTo>
                  <a:pt x="85" y="520"/>
                </a:lnTo>
                <a:lnTo>
                  <a:pt x="80" y="520"/>
                </a:lnTo>
                <a:lnTo>
                  <a:pt x="75" y="520"/>
                </a:lnTo>
                <a:lnTo>
                  <a:pt x="73" y="520"/>
                </a:lnTo>
                <a:lnTo>
                  <a:pt x="73" y="520"/>
                </a:lnTo>
                <a:lnTo>
                  <a:pt x="78" y="1331"/>
                </a:lnTo>
                <a:lnTo>
                  <a:pt x="27" y="1333"/>
                </a:lnTo>
                <a:lnTo>
                  <a:pt x="27" y="1350"/>
                </a:lnTo>
                <a:lnTo>
                  <a:pt x="0" y="1353"/>
                </a:lnTo>
                <a:lnTo>
                  <a:pt x="0" y="1671"/>
                </a:lnTo>
                <a:lnTo>
                  <a:pt x="1279" y="1671"/>
                </a:lnTo>
                <a:lnTo>
                  <a:pt x="1279" y="1154"/>
                </a:lnTo>
                <a:close/>
                <a:moveTo>
                  <a:pt x="126" y="498"/>
                </a:moveTo>
                <a:lnTo>
                  <a:pt x="124" y="498"/>
                </a:lnTo>
                <a:lnTo>
                  <a:pt x="121" y="498"/>
                </a:lnTo>
                <a:lnTo>
                  <a:pt x="119" y="498"/>
                </a:lnTo>
                <a:lnTo>
                  <a:pt x="117" y="498"/>
                </a:lnTo>
                <a:lnTo>
                  <a:pt x="119" y="498"/>
                </a:lnTo>
                <a:lnTo>
                  <a:pt x="121" y="498"/>
                </a:lnTo>
                <a:lnTo>
                  <a:pt x="124" y="498"/>
                </a:lnTo>
                <a:lnTo>
                  <a:pt x="126" y="498"/>
                </a:lnTo>
                <a:lnTo>
                  <a:pt x="131" y="498"/>
                </a:lnTo>
                <a:lnTo>
                  <a:pt x="126" y="498"/>
                </a:lnTo>
                <a:close/>
                <a:moveTo>
                  <a:pt x="117" y="568"/>
                </a:moveTo>
                <a:lnTo>
                  <a:pt x="121" y="568"/>
                </a:lnTo>
                <a:lnTo>
                  <a:pt x="131" y="568"/>
                </a:lnTo>
                <a:lnTo>
                  <a:pt x="138" y="568"/>
                </a:lnTo>
                <a:lnTo>
                  <a:pt x="138" y="656"/>
                </a:lnTo>
                <a:lnTo>
                  <a:pt x="134" y="656"/>
                </a:lnTo>
                <a:lnTo>
                  <a:pt x="124" y="656"/>
                </a:lnTo>
                <a:lnTo>
                  <a:pt x="119" y="656"/>
                </a:lnTo>
                <a:lnTo>
                  <a:pt x="117" y="568"/>
                </a:lnTo>
                <a:close/>
                <a:moveTo>
                  <a:pt x="119" y="673"/>
                </a:moveTo>
                <a:lnTo>
                  <a:pt x="126" y="673"/>
                </a:lnTo>
                <a:lnTo>
                  <a:pt x="136" y="673"/>
                </a:lnTo>
                <a:lnTo>
                  <a:pt x="138" y="673"/>
                </a:lnTo>
                <a:lnTo>
                  <a:pt x="138" y="799"/>
                </a:lnTo>
                <a:lnTo>
                  <a:pt x="136" y="799"/>
                </a:lnTo>
                <a:lnTo>
                  <a:pt x="126" y="799"/>
                </a:lnTo>
                <a:lnTo>
                  <a:pt x="119" y="799"/>
                </a:lnTo>
                <a:lnTo>
                  <a:pt x="119" y="673"/>
                </a:lnTo>
                <a:close/>
                <a:moveTo>
                  <a:pt x="119" y="814"/>
                </a:moveTo>
                <a:lnTo>
                  <a:pt x="124" y="814"/>
                </a:lnTo>
                <a:lnTo>
                  <a:pt x="136" y="814"/>
                </a:lnTo>
                <a:lnTo>
                  <a:pt x="141" y="814"/>
                </a:lnTo>
                <a:lnTo>
                  <a:pt x="141" y="937"/>
                </a:lnTo>
                <a:lnTo>
                  <a:pt x="136" y="937"/>
                </a:lnTo>
                <a:lnTo>
                  <a:pt x="129" y="937"/>
                </a:lnTo>
                <a:lnTo>
                  <a:pt x="119" y="937"/>
                </a:lnTo>
                <a:lnTo>
                  <a:pt x="119" y="814"/>
                </a:lnTo>
                <a:close/>
                <a:moveTo>
                  <a:pt x="119" y="957"/>
                </a:moveTo>
                <a:lnTo>
                  <a:pt x="126" y="957"/>
                </a:lnTo>
                <a:lnTo>
                  <a:pt x="136" y="957"/>
                </a:lnTo>
                <a:lnTo>
                  <a:pt x="141" y="957"/>
                </a:lnTo>
                <a:lnTo>
                  <a:pt x="141" y="1071"/>
                </a:lnTo>
                <a:lnTo>
                  <a:pt x="138" y="1071"/>
                </a:lnTo>
                <a:lnTo>
                  <a:pt x="129" y="1071"/>
                </a:lnTo>
                <a:lnTo>
                  <a:pt x="121" y="1073"/>
                </a:lnTo>
                <a:lnTo>
                  <a:pt x="119" y="957"/>
                </a:lnTo>
                <a:close/>
                <a:moveTo>
                  <a:pt x="129" y="1185"/>
                </a:moveTo>
                <a:lnTo>
                  <a:pt x="121" y="1188"/>
                </a:lnTo>
                <a:lnTo>
                  <a:pt x="121" y="1095"/>
                </a:lnTo>
                <a:lnTo>
                  <a:pt x="126" y="1095"/>
                </a:lnTo>
                <a:lnTo>
                  <a:pt x="136" y="1095"/>
                </a:lnTo>
                <a:lnTo>
                  <a:pt x="141" y="1095"/>
                </a:lnTo>
                <a:lnTo>
                  <a:pt x="141" y="1185"/>
                </a:lnTo>
                <a:lnTo>
                  <a:pt x="129" y="1185"/>
                </a:lnTo>
                <a:close/>
                <a:moveTo>
                  <a:pt x="182" y="568"/>
                </a:moveTo>
                <a:lnTo>
                  <a:pt x="189" y="568"/>
                </a:lnTo>
                <a:lnTo>
                  <a:pt x="197" y="568"/>
                </a:lnTo>
                <a:lnTo>
                  <a:pt x="197" y="656"/>
                </a:lnTo>
                <a:lnTo>
                  <a:pt x="194" y="656"/>
                </a:lnTo>
                <a:lnTo>
                  <a:pt x="182" y="656"/>
                </a:lnTo>
                <a:lnTo>
                  <a:pt x="182" y="568"/>
                </a:lnTo>
                <a:close/>
                <a:moveTo>
                  <a:pt x="182" y="673"/>
                </a:moveTo>
                <a:lnTo>
                  <a:pt x="189" y="673"/>
                </a:lnTo>
                <a:lnTo>
                  <a:pt x="197" y="673"/>
                </a:lnTo>
                <a:lnTo>
                  <a:pt x="199" y="799"/>
                </a:lnTo>
                <a:lnTo>
                  <a:pt x="189" y="799"/>
                </a:lnTo>
                <a:lnTo>
                  <a:pt x="182" y="799"/>
                </a:lnTo>
                <a:lnTo>
                  <a:pt x="182" y="673"/>
                </a:lnTo>
                <a:close/>
                <a:moveTo>
                  <a:pt x="182" y="814"/>
                </a:moveTo>
                <a:lnTo>
                  <a:pt x="194" y="814"/>
                </a:lnTo>
                <a:lnTo>
                  <a:pt x="199" y="814"/>
                </a:lnTo>
                <a:lnTo>
                  <a:pt x="199" y="937"/>
                </a:lnTo>
                <a:lnTo>
                  <a:pt x="192" y="937"/>
                </a:lnTo>
                <a:lnTo>
                  <a:pt x="184" y="937"/>
                </a:lnTo>
                <a:lnTo>
                  <a:pt x="182" y="814"/>
                </a:lnTo>
                <a:close/>
                <a:moveTo>
                  <a:pt x="184" y="957"/>
                </a:moveTo>
                <a:lnTo>
                  <a:pt x="194" y="957"/>
                </a:lnTo>
                <a:lnTo>
                  <a:pt x="199" y="957"/>
                </a:lnTo>
                <a:lnTo>
                  <a:pt x="199" y="1071"/>
                </a:lnTo>
                <a:lnTo>
                  <a:pt x="192" y="1071"/>
                </a:lnTo>
                <a:lnTo>
                  <a:pt x="184" y="1071"/>
                </a:lnTo>
                <a:lnTo>
                  <a:pt x="184" y="957"/>
                </a:lnTo>
                <a:close/>
                <a:moveTo>
                  <a:pt x="199" y="1188"/>
                </a:moveTo>
                <a:lnTo>
                  <a:pt x="184" y="1185"/>
                </a:lnTo>
                <a:lnTo>
                  <a:pt x="184" y="1098"/>
                </a:lnTo>
                <a:lnTo>
                  <a:pt x="197" y="1098"/>
                </a:lnTo>
                <a:lnTo>
                  <a:pt x="199" y="1098"/>
                </a:lnTo>
                <a:lnTo>
                  <a:pt x="201" y="1188"/>
                </a:lnTo>
                <a:lnTo>
                  <a:pt x="199" y="118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d-ID"/>
          </a:p>
        </p:txBody>
      </p:sp>
      <p:sp>
        <p:nvSpPr>
          <p:cNvPr id="10" name="Rectangle 9"/>
          <p:cNvSpPr/>
          <p:nvPr/>
        </p:nvSpPr>
        <p:spPr>
          <a:xfrm>
            <a:off x="0" y="4913855"/>
            <a:ext cx="12192000" cy="194414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cxnSp>
        <p:nvCxnSpPr>
          <p:cNvPr id="25" name="Straight Connector 24"/>
          <p:cNvCxnSpPr/>
          <p:nvPr/>
        </p:nvCxnSpPr>
        <p:spPr>
          <a:xfrm>
            <a:off x="4994775" y="4931231"/>
            <a:ext cx="0" cy="1562907"/>
          </a:xfrm>
          <a:prstGeom prst="line">
            <a:avLst/>
          </a:prstGeom>
          <a:ln>
            <a:solidFill>
              <a:schemeClr val="tx2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64626" y="5057419"/>
            <a:ext cx="41195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0"/>
            <a:r>
              <a:rPr lang="es-us" sz="5400" dirty="0">
                <a:solidFill>
                  <a:srgbClr val="44546A"/>
                </a:solidFill>
                <a:latin typeface="+mj-lt"/>
              </a:rPr>
              <a:t>Contáctenos:</a:t>
            </a:r>
            <a:endParaRPr lang="en-US" sz="5400" dirty="0">
              <a:solidFill>
                <a:srgbClr val="44546A"/>
              </a:solidFill>
              <a:latin typeface="+mj-lt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457700" y="516667"/>
            <a:ext cx="977900" cy="1007334"/>
          </a:xfrm>
          <a:prstGeom prst="ellipse">
            <a:avLst/>
          </a:prstGeom>
          <a:noFill/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 sz="1200"/>
          </a:p>
        </p:txBody>
      </p:sp>
      <p:sp>
        <p:nvSpPr>
          <p:cNvPr id="60" name="Oval 59"/>
          <p:cNvSpPr/>
          <p:nvPr/>
        </p:nvSpPr>
        <p:spPr>
          <a:xfrm>
            <a:off x="4701225" y="793303"/>
            <a:ext cx="465451" cy="479460"/>
          </a:xfrm>
          <a:prstGeom prst="ellipse">
            <a:avLst/>
          </a:prstGeom>
          <a:solidFill>
            <a:srgbClr val="93F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 dirty="0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9" name="Picture 38" descr="saia-is-reaccredited-by-ansi-large1.jpg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19100" y="401236"/>
            <a:ext cx="3810000" cy="200105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105400" y="5041900"/>
            <a:ext cx="701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2400" cap="all">
                <a:solidFill>
                  <a:schemeClr val="tx2"/>
                </a:solidFill>
              </a:rPr>
              <a:t>Asociación de la industria </a:t>
            </a:r>
            <a:br>
              <a:rPr lang="es-us" sz="2400" cap="all">
                <a:solidFill>
                  <a:schemeClr val="tx2"/>
                </a:solidFill>
              </a:rPr>
            </a:br>
            <a:r>
              <a:rPr lang="es-us" sz="2400" cap="all">
                <a:solidFill>
                  <a:schemeClr val="tx2"/>
                </a:solidFill>
              </a:rPr>
              <a:t>de andamios y acceso </a:t>
            </a:r>
          </a:p>
          <a:p>
            <a:pPr rtl="0"/>
            <a:r>
              <a:rPr lang="es-us" sz="2400" dirty="0">
                <a:solidFill>
                  <a:schemeClr val="tx2"/>
                </a:solidFill>
              </a:rPr>
              <a:t>400 </a:t>
            </a:r>
            <a:r>
              <a:rPr lang="es-us" sz="2400" dirty="0" err="1">
                <a:solidFill>
                  <a:schemeClr val="tx2"/>
                </a:solidFill>
              </a:rPr>
              <a:t>Admiral</a:t>
            </a:r>
            <a:r>
              <a:rPr lang="es-us" sz="2400" dirty="0">
                <a:solidFill>
                  <a:schemeClr val="tx2"/>
                </a:solidFill>
              </a:rPr>
              <a:t> </a:t>
            </a:r>
            <a:r>
              <a:rPr lang="es-us" sz="2400" dirty="0" err="1">
                <a:solidFill>
                  <a:schemeClr val="tx2"/>
                </a:solidFill>
              </a:rPr>
              <a:t>Blvd</a:t>
            </a:r>
            <a:r>
              <a:rPr lang="es-us" sz="2400" dirty="0">
                <a:solidFill>
                  <a:schemeClr val="tx2"/>
                </a:solidFill>
              </a:rPr>
              <a:t>. Kansas City, MO 64106</a:t>
            </a:r>
          </a:p>
          <a:p>
            <a:pPr rtl="0"/>
            <a:r>
              <a:rPr lang="es-us" sz="2400" dirty="0">
                <a:solidFill>
                  <a:schemeClr val="tx2"/>
                </a:solidFill>
              </a:rPr>
              <a:t>816.595.4860   info@saiaonline.org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8481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1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932 -0.00162 0.07864 -0.00301 0.13125 0.02037 C 0.18385 0.04375 0.26471 0.09004 0.31562 0.14074 C 0.36653 0.19143 0.40924 0.27662 0.43645 0.32407 C 0.46367 0.37152 0.47174 0.4081 0.47916 0.42592 " pathEditMode="relative" ptsTypes="aaaaA">
                                      <p:cBhvr>
                                        <p:cTn id="4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932 -0.00162 0.07864 -0.00301 0.13125 0.02037 C 0.18385 0.04375 0.26471 0.09004 0.31562 0.14074 C 0.36653 0.19143 0.40924 0.27662 0.43645 0.32407 C 0.46367 0.37152 0.47174 0.4081 0.47916 0.42592 " pathEditMode="relative" ptsTypes="aaaaA">
                                      <p:cBhvr>
                                        <p:cTn id="4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54" grpId="0"/>
      <p:bldP spid="59" grpId="0" animBg="1"/>
      <p:bldP spid="59" grpId="1" animBg="1"/>
      <p:bldP spid="60" grpId="0" animBg="1"/>
      <p:bldP spid="60" grpId="1" animBg="1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FAE1E67-8EC1-E44A-B81D-83A4DE1835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128" y="444989"/>
            <a:ext cx="6653489" cy="54181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96100" y="515659"/>
            <a:ext cx="4635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>
                <a:solidFill>
                  <a:srgbClr val="44546A"/>
                </a:solidFill>
                <a:latin typeface="+mj-lt"/>
              </a:rPr>
              <a:t>TIPOS DE BASES</a:t>
            </a:r>
            <a:endParaRPr lang="en-US" sz="4400" cap="all" dirty="0">
              <a:solidFill>
                <a:srgbClr val="44546A"/>
              </a:solidFill>
              <a:latin typeface="+mj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137400" y="1308101"/>
            <a:ext cx="48514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000" dirty="0">
                <a:solidFill>
                  <a:srgbClr val="595959"/>
                </a:solidFill>
              </a:rPr>
              <a:t>Las bases son un componente esencial de los andamios de marco.</a:t>
            </a: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000" dirty="0">
                <a:solidFill>
                  <a:srgbClr val="595959"/>
                </a:solidFill>
              </a:rPr>
              <a:t>Existen varias opciones. </a:t>
            </a:r>
          </a:p>
          <a:p>
            <a:pPr marL="180000" indent="-180000" rtl="0">
              <a:spcAft>
                <a:spcPts val="1200"/>
              </a:spcAft>
              <a:buFont typeface="Arial"/>
              <a:buChar char="•"/>
            </a:pPr>
            <a:r>
              <a:rPr lang="es-us" sz="2000" dirty="0">
                <a:solidFill>
                  <a:srgbClr val="595959"/>
                </a:solidFill>
              </a:rPr>
              <a:t>Las bases son intercambiables y están pensadas para encajar en el </a:t>
            </a:r>
            <a:r>
              <a:rPr lang="es-us" sz="2000" i="1" dirty="0">
                <a:solidFill>
                  <a:srgbClr val="595959"/>
                </a:solidFill>
              </a:rPr>
              <a:t>interior</a:t>
            </a:r>
            <a:r>
              <a:rPr lang="es-us" sz="2000" dirty="0">
                <a:solidFill>
                  <a:srgbClr val="595959"/>
                </a:solidFill>
              </a:rPr>
              <a:t> o alrededor del exterior de la pata del andamio. </a:t>
            </a:r>
          </a:p>
          <a:p>
            <a:pPr marL="180000" indent="-180000" rtl="0">
              <a:buFont typeface="Arial"/>
              <a:buChar char="•"/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2" name="Group 54"/>
          <p:cNvGrpSpPr/>
          <p:nvPr/>
        </p:nvGrpSpPr>
        <p:grpSpPr>
          <a:xfrm>
            <a:off x="7594600" y="4356100"/>
            <a:ext cx="4152900" cy="1701800"/>
            <a:chOff x="7607300" y="5664200"/>
            <a:chExt cx="4152900" cy="1701800"/>
          </a:xfrm>
        </p:grpSpPr>
        <p:sp>
          <p:nvSpPr>
            <p:cNvPr id="54" name="Rounded Rectangle 53"/>
            <p:cNvSpPr/>
            <p:nvPr/>
          </p:nvSpPr>
          <p:spPr>
            <a:xfrm>
              <a:off x="7607300" y="5664200"/>
              <a:ext cx="4152900" cy="1701800"/>
            </a:xfrm>
            <a:prstGeom prst="roundRect">
              <a:avLst/>
            </a:prstGeom>
            <a:solidFill>
              <a:srgbClr val="F8A779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v="urn:schemas-microsoft-com:mac:vml" xmlns:ma="http://schemas.microsoft.com/office/mac/drawingml/2008/main" xmlns="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7861300" y="5842000"/>
              <a:ext cx="2362200" cy="482600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7797800" y="6248400"/>
              <a:ext cx="38227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1600" i="1" dirty="0"/>
                <a:t>ASEGÚRESE SIEMPRE DE QUE LAS BASES TENGAN EL DIÁMETRO ADECUADO PARA QUE ENCAJEN EN EL MARCO</a:t>
              </a:r>
            </a:p>
          </p:txBody>
        </p:sp>
      </p:grpSp>
      <p:pic>
        <p:nvPicPr>
          <p:cNvPr id="9" name="Picture 8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7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8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1" name="Straight Connector 10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42921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/>
              <a:srcRect l="53848" t="6716"/>
              <a:stretch>
                <a:fillRect/>
              </a:stretch>
            </p:blipFill>
          </mc:Choice>
          <mc:Fallback>
            <p:blipFill>
              <a:blip r:embed="rId4"/>
              <a:srcRect l="53848" t="6716"/>
              <a:stretch>
                <a:fillRect/>
              </a:stretch>
            </p:blipFill>
          </mc:Fallback>
        </mc:AlternateContent>
        <p:spPr>
          <a:xfrm>
            <a:off x="8940800" y="3035300"/>
            <a:ext cx="2819401" cy="28223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08300" y="723900"/>
            <a:ext cx="84074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rtl="0"/>
            <a:r>
              <a:rPr lang="es-us" sz="4400" dirty="0">
                <a:solidFill>
                  <a:srgbClr val="44546A"/>
                </a:solidFill>
              </a:rPr>
              <a:t>INSPECCIONAR LAS BASES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5"/>
              <a:srcRect l="49774" t="4930"/>
              <a:stretch>
                <a:fillRect/>
              </a:stretch>
            </p:blipFill>
          </mc:Choice>
          <mc:Fallback>
            <p:blipFill>
              <a:blip r:embed="rId6"/>
              <a:srcRect l="49774" t="4930"/>
              <a:stretch>
                <a:fillRect/>
              </a:stretch>
            </p:blipFill>
          </mc:Fallback>
        </mc:AlternateContent>
        <p:spPr>
          <a:xfrm>
            <a:off x="3124200" y="1790700"/>
            <a:ext cx="2819400" cy="4286250"/>
          </a:xfrm>
          <a:prstGeom prst="roundRect">
            <a:avLst/>
          </a:prstGeom>
        </p:spPr>
      </p:pic>
      <p:pic>
        <p:nvPicPr>
          <p:cNvPr id="7" name="Picture 6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7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8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8" name="Straight Connector 7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838200" y="1955800"/>
            <a:ext cx="2273300" cy="4191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54100" y="1981200"/>
            <a:ext cx="1841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16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Cabezas fijas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838200" y="2463800"/>
            <a:ext cx="2273300" cy="431800"/>
            <a:chOff x="838200" y="2463800"/>
            <a:chExt cx="2273300" cy="431800"/>
          </a:xfrm>
        </p:grpSpPr>
        <p:sp>
          <p:nvSpPr>
            <p:cNvPr id="12" name="Rounded Rectangle 11"/>
            <p:cNvSpPr/>
            <p:nvPr/>
          </p:nvSpPr>
          <p:spPr>
            <a:xfrm>
              <a:off x="838200" y="2463800"/>
              <a:ext cx="2273300" cy="431800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41400" y="2514600"/>
              <a:ext cx="18415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1600" cap="all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EXTREMOS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38200" y="2997200"/>
            <a:ext cx="2273300" cy="431800"/>
            <a:chOff x="838200" y="2997200"/>
            <a:chExt cx="2273300" cy="431800"/>
          </a:xfrm>
        </p:grpSpPr>
        <p:sp>
          <p:nvSpPr>
            <p:cNvPr id="14" name="Rounded Rectangle 13"/>
            <p:cNvSpPr/>
            <p:nvPr/>
          </p:nvSpPr>
          <p:spPr>
            <a:xfrm>
              <a:off x="838200" y="2997200"/>
              <a:ext cx="2273300" cy="431800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52500" y="3048000"/>
              <a:ext cx="18415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1600" cap="all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SOLDADURAS</a:t>
              </a: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838200" y="3543300"/>
            <a:ext cx="2273300" cy="7366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77900" y="3581400"/>
            <a:ext cx="1841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16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AJUSTE</a:t>
            </a:r>
          </a:p>
          <a:p>
            <a:pPr rtl="0"/>
            <a:r>
              <a:rPr lang="es-us" sz="16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MANGO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838200" y="4419600"/>
            <a:ext cx="2273300" cy="431800"/>
            <a:chOff x="825500" y="4318000"/>
            <a:chExt cx="2273300" cy="431800"/>
          </a:xfrm>
        </p:grpSpPr>
        <p:sp>
          <p:nvSpPr>
            <p:cNvPr id="18" name="Rounded Rectangle 17"/>
            <p:cNvSpPr/>
            <p:nvPr/>
          </p:nvSpPr>
          <p:spPr>
            <a:xfrm>
              <a:off x="825500" y="4318000"/>
              <a:ext cx="2273300" cy="431800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39800" y="4343400"/>
              <a:ext cx="18415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1600" cap="all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ROSCAS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25500" y="4965700"/>
            <a:ext cx="2273300" cy="698500"/>
            <a:chOff x="800100" y="4965700"/>
            <a:chExt cx="2273300" cy="698500"/>
          </a:xfrm>
        </p:grpSpPr>
        <p:sp>
          <p:nvSpPr>
            <p:cNvPr id="20" name="Rounded Rectangle 19"/>
            <p:cNvSpPr/>
            <p:nvPr/>
          </p:nvSpPr>
          <p:spPr>
            <a:xfrm>
              <a:off x="800100" y="4965700"/>
              <a:ext cx="2273300" cy="698500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89000" y="4991100"/>
              <a:ext cx="1841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1600" cap="all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APARIENCIA GENERAL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6477000" y="3289300"/>
            <a:ext cx="2273300" cy="4191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502400" y="3354237"/>
            <a:ext cx="1841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16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ESPIGA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6438900" y="3848100"/>
            <a:ext cx="2286000" cy="419100"/>
            <a:chOff x="6438900" y="3848100"/>
            <a:chExt cx="2286000" cy="419100"/>
          </a:xfrm>
        </p:grpSpPr>
        <p:sp>
          <p:nvSpPr>
            <p:cNvPr id="29" name="Rounded Rectangle 28"/>
            <p:cNvSpPr/>
            <p:nvPr/>
          </p:nvSpPr>
          <p:spPr>
            <a:xfrm>
              <a:off x="6451600" y="3848100"/>
              <a:ext cx="2273300" cy="419100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438900" y="3891230"/>
              <a:ext cx="21702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1600" cap="all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AGUJERO DEL PIN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438900" y="4495800"/>
            <a:ext cx="2286000" cy="419100"/>
            <a:chOff x="6438900" y="3848100"/>
            <a:chExt cx="2286000" cy="419100"/>
          </a:xfrm>
        </p:grpSpPr>
        <p:sp>
          <p:nvSpPr>
            <p:cNvPr id="32" name="Rounded Rectangle 31"/>
            <p:cNvSpPr/>
            <p:nvPr/>
          </p:nvSpPr>
          <p:spPr>
            <a:xfrm>
              <a:off x="6451600" y="3848100"/>
              <a:ext cx="2273300" cy="419100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438900" y="3891230"/>
              <a:ext cx="18415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1600" cap="all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PLACA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426200" y="5067300"/>
            <a:ext cx="2273300" cy="698500"/>
            <a:chOff x="800100" y="4965700"/>
            <a:chExt cx="2273300" cy="698500"/>
          </a:xfrm>
        </p:grpSpPr>
        <p:sp>
          <p:nvSpPr>
            <p:cNvPr id="35" name="Rounded Rectangle 34"/>
            <p:cNvSpPr/>
            <p:nvPr/>
          </p:nvSpPr>
          <p:spPr>
            <a:xfrm>
              <a:off x="800100" y="4965700"/>
              <a:ext cx="2273300" cy="698500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89000" y="4991100"/>
              <a:ext cx="1841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1600" cap="all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APARIENCIA GENERAL</a:t>
              </a:r>
            </a:p>
          </p:txBody>
        </p:sp>
      </p:grp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60349" y="1268238"/>
            <a:ext cx="4483811" cy="52341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9000" y="441648"/>
            <a:ext cx="1005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 dirty="0"/>
              <a:t>TIPO DE M</a:t>
            </a:r>
            <a:r>
              <a:rPr lang="es-us" sz="4400" dirty="0"/>
              <a:t>É</a:t>
            </a:r>
            <a:r>
              <a:rPr lang="en-CA" sz="4400" dirty="0"/>
              <a:t>NSULAS (O VOLADIZOS)</a:t>
            </a:r>
            <a:endParaRPr lang="en-US" sz="4400" dirty="0">
              <a:solidFill>
                <a:srgbClr val="44546A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10500" y="1524000"/>
            <a:ext cx="3886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Las ménsulas extienden el </a:t>
            </a:r>
            <a:r>
              <a:rPr lang="es-us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largo</a:t>
            </a:r>
            <a:r>
              <a:rPr lang="es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y/o el </a:t>
            </a:r>
            <a:r>
              <a:rPr lang="es-us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ancho</a:t>
            </a:r>
            <a:r>
              <a:rPr lang="es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 la plataforma del andamio. Existen </a:t>
            </a:r>
            <a:r>
              <a:rPr lang="es-us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ménsulas laterales</a:t>
            </a:r>
            <a:r>
              <a:rPr lang="es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y </a:t>
            </a:r>
            <a:r>
              <a:rPr lang="es-us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ménsulas para los extremos</a:t>
            </a:r>
            <a:r>
              <a:rPr lang="es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Están </a:t>
            </a:r>
            <a:r>
              <a:rPr lang="es-us" sz="2400" cap="al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diseñadas para sostener solo a los trabajadores</a:t>
            </a:r>
            <a:r>
              <a:rPr lang="es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432300" y="1284604"/>
            <a:ext cx="2971800" cy="527494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3F5F"/>
      </a:accent1>
      <a:accent2>
        <a:srgbClr val="125D79"/>
      </a:accent2>
      <a:accent3>
        <a:srgbClr val="437A91"/>
      </a:accent3>
      <a:accent4>
        <a:srgbClr val="6C96A8"/>
      </a:accent4>
      <a:accent5>
        <a:srgbClr val="95B3C1"/>
      </a:accent5>
      <a:accent6>
        <a:srgbClr val="AFC6D1"/>
      </a:accent6>
      <a:hlink>
        <a:srgbClr val="0563C1"/>
      </a:hlink>
      <a:folHlink>
        <a:srgbClr val="954F72"/>
      </a:folHlink>
    </a:clrScheme>
    <a:fontScheme name="Ver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35825</TotalTime>
  <Words>4926</Words>
  <Application>Microsoft Macintosh PowerPoint</Application>
  <PresentationFormat>Widescreen</PresentationFormat>
  <Paragraphs>480</Paragraphs>
  <Slides>60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5" baseType="lpstr">
      <vt:lpstr>Arial</vt:lpstr>
      <vt:lpstr>Calibri</vt:lpstr>
      <vt:lpstr>Century Gothic</vt:lpstr>
      <vt:lpstr>Source Sans Pro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SignAddict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AbuSina</dc:creator>
  <cp:keywords/>
  <dc:description/>
  <cp:lastModifiedBy>Microsoft Office User</cp:lastModifiedBy>
  <cp:revision>1062</cp:revision>
  <dcterms:created xsi:type="dcterms:W3CDTF">2018-12-20T13:55:33Z</dcterms:created>
  <dcterms:modified xsi:type="dcterms:W3CDTF">2020-05-07T18:18:37Z</dcterms:modified>
  <cp:category/>
</cp:coreProperties>
</file>