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620" r:id="rId2"/>
    <p:sldId id="568" r:id="rId3"/>
    <p:sldId id="621" r:id="rId4"/>
    <p:sldId id="569" r:id="rId5"/>
    <p:sldId id="570" r:id="rId6"/>
    <p:sldId id="571" r:id="rId7"/>
    <p:sldId id="572" r:id="rId8"/>
    <p:sldId id="573" r:id="rId9"/>
    <p:sldId id="574" r:id="rId10"/>
    <p:sldId id="575" r:id="rId11"/>
    <p:sldId id="576" r:id="rId12"/>
    <p:sldId id="577" r:id="rId13"/>
    <p:sldId id="578" r:id="rId14"/>
    <p:sldId id="579" r:id="rId15"/>
    <p:sldId id="580" r:id="rId16"/>
    <p:sldId id="581" r:id="rId17"/>
    <p:sldId id="582" r:id="rId18"/>
    <p:sldId id="583" r:id="rId19"/>
    <p:sldId id="584" r:id="rId20"/>
    <p:sldId id="585" r:id="rId21"/>
    <p:sldId id="586" r:id="rId22"/>
    <p:sldId id="587" r:id="rId23"/>
    <p:sldId id="588" r:id="rId24"/>
    <p:sldId id="589" r:id="rId25"/>
    <p:sldId id="626" r:id="rId26"/>
    <p:sldId id="590" r:id="rId27"/>
    <p:sldId id="591" r:id="rId28"/>
    <p:sldId id="592" r:id="rId29"/>
    <p:sldId id="593" r:id="rId30"/>
    <p:sldId id="594" r:id="rId31"/>
    <p:sldId id="595" r:id="rId32"/>
    <p:sldId id="596" r:id="rId33"/>
    <p:sldId id="597" r:id="rId34"/>
    <p:sldId id="627" r:id="rId35"/>
    <p:sldId id="598" r:id="rId36"/>
    <p:sldId id="599" r:id="rId37"/>
    <p:sldId id="600" r:id="rId38"/>
    <p:sldId id="601" r:id="rId39"/>
    <p:sldId id="602" r:id="rId40"/>
    <p:sldId id="603" r:id="rId41"/>
    <p:sldId id="628" r:id="rId42"/>
    <p:sldId id="629" r:id="rId43"/>
    <p:sldId id="604" r:id="rId44"/>
    <p:sldId id="605" r:id="rId45"/>
    <p:sldId id="606" r:id="rId46"/>
    <p:sldId id="607" r:id="rId47"/>
    <p:sldId id="608" r:id="rId48"/>
    <p:sldId id="609" r:id="rId49"/>
    <p:sldId id="610" r:id="rId50"/>
    <p:sldId id="630" r:id="rId51"/>
    <p:sldId id="611" r:id="rId52"/>
    <p:sldId id="613" r:id="rId53"/>
    <p:sldId id="614" r:id="rId54"/>
    <p:sldId id="615" r:id="rId55"/>
    <p:sldId id="616" r:id="rId56"/>
    <p:sldId id="617" r:id="rId57"/>
    <p:sldId id="612" r:id="rId58"/>
    <p:sldId id="619" r:id="rId59"/>
    <p:sldId id="623" r:id="rId60"/>
    <p:sldId id="567" r:id="rId61"/>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extLst>
      <p:ext uri="{19B8F6BF-5375-455C-9EA6-DF929625EA0E}">
        <p15:presenceInfo xmlns:p15="http://schemas.microsoft.com/office/powerpoint/2012/main" userId="AbuS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CA9AD"/>
    <a:srgbClr val="518C92"/>
    <a:srgbClr val="244489"/>
    <a:srgbClr val="97BABD"/>
    <a:srgbClr val="2A767D"/>
    <a:srgbClr val="00646C"/>
    <a:srgbClr val="8B0824"/>
    <a:srgbClr val="005059"/>
    <a:srgbClr val="93F300"/>
    <a:srgbClr val="04EC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97" autoAdjust="0"/>
    <p:restoredTop sz="92353" autoAdjust="0"/>
  </p:normalViewPr>
  <p:slideViewPr>
    <p:cSldViewPr snapToGrid="0">
      <p:cViewPr varScale="1">
        <p:scale>
          <a:sx n="108" d="100"/>
          <a:sy n="108" d="100"/>
        </p:scale>
        <p:origin x="448" y="200"/>
      </p:cViewPr>
      <p:guideLst>
        <p:guide orient="horz" pos="2160"/>
        <p:guide pos="3840"/>
      </p:guideLst>
    </p:cSldViewPr>
  </p:slideViewPr>
  <p:outlineViewPr>
    <p:cViewPr>
      <p:scale>
        <a:sx n="33" d="100"/>
        <a:sy n="33" d="100"/>
      </p:scale>
      <p:origin x="0" y="2768"/>
    </p:cViewPr>
  </p:outlineViewPr>
  <p:notesTextViewPr>
    <p:cViewPr>
      <p:scale>
        <a:sx n="3" d="2"/>
        <a:sy n="3" d="2"/>
      </p:scale>
      <p:origin x="0" y="0"/>
    </p:cViewPr>
  </p:notesTextViewPr>
  <p:sorterViewPr>
    <p:cViewPr>
      <p:scale>
        <a:sx n="60" d="100"/>
        <a:sy n="60" d="100"/>
      </p:scale>
      <p:origin x="0" y="10464"/>
    </p:cViewPr>
  </p:sorterViewPr>
  <p:notesViewPr>
    <p:cSldViewPr snapToGrid="0">
      <p:cViewPr varScale="1">
        <p:scale>
          <a:sx n="101" d="100"/>
          <a:sy n="101" d="100"/>
        </p:scale>
        <p:origin x="-352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DC24EA-8346-4C8B-943C-AD383301A03D}" type="datetimeFigureOut">
              <a:rPr lang="id-ID" smtClean="0"/>
              <a:pPr/>
              <a:t>11/12/19</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CE71F5-2935-4BFA-B369-9FA3FAF55664}" type="slidenum">
              <a:rPr lang="id-ID" smtClean="0"/>
              <a:pPr/>
              <a:t>‹#›</a:t>
            </a:fld>
            <a:endParaRPr lang="id-ID"/>
          </a:p>
        </p:txBody>
      </p:sp>
    </p:spTree>
    <p:extLst>
      <p:ext uri="{BB962C8B-B14F-4D97-AF65-F5344CB8AC3E}">
        <p14:creationId xmlns:p14="http://schemas.microsoft.com/office/powerpoint/2010/main" val="2695029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8D06E5-932C-4F36-8614-8789767FBCD2}" type="datetimeFigureOut">
              <a:rPr lang="id-ID" smtClean="0"/>
              <a:pPr/>
              <a:t>11/12/19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38DD1-33AA-4996-977A-42B26A155BBE}" type="slidenum">
              <a:rPr lang="id-ID" smtClean="0"/>
              <a:pPr/>
              <a:t>‹#›</a:t>
            </a:fld>
            <a:endParaRPr lang="id-ID"/>
          </a:p>
        </p:txBody>
      </p:sp>
    </p:spTree>
    <p:extLst>
      <p:ext uri="{BB962C8B-B14F-4D97-AF65-F5344CB8AC3E}">
        <p14:creationId xmlns:p14="http://schemas.microsoft.com/office/powerpoint/2010/main" val="130593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Briefly go over the Learning Outcomes for the Frames portion of the course.</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a:t>
            </a:fld>
            <a:endParaRPr lang="id-I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frame tubes and</a:t>
            </a:r>
            <a:r>
              <a:rPr lang="en-US" baseline="0" dirty="0"/>
              <a:t> the differences in materials and strength. Explain why only frames with compatible tubes should be used together.</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12</a:t>
            </a:fld>
            <a:endParaRPr lang="id-I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a:t>
            </a:r>
            <a:r>
              <a:rPr lang="en-US" baseline="0" dirty="0"/>
              <a:t> the significance of the frame dimensions shown. </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13</a:t>
            </a:fld>
            <a:endParaRPr lang="id-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the different parts of scaffold frames and explain what to look for when inspecting them.</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14</a:t>
            </a:fld>
            <a:endParaRPr lang="id-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 different </a:t>
            </a:r>
            <a:r>
              <a:rPr lang="en-US" dirty="0" err="1"/>
              <a:t>crossbrace</a:t>
            </a:r>
            <a:r>
              <a:rPr lang="en-US" dirty="0"/>
              <a:t> end types and briefly list advantages/</a:t>
            </a:r>
            <a:r>
              <a:rPr lang="en-US" baseline="0" dirty="0"/>
              <a:t>disadvantages of each.</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15</a:t>
            </a:fld>
            <a:endParaRPr lang="id-I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what to look for when inspecting </a:t>
            </a:r>
            <a:r>
              <a:rPr lang="en-US" dirty="0" err="1"/>
              <a:t>crossbraces</a:t>
            </a:r>
            <a:r>
              <a:rPr lang="en-US" dirty="0"/>
              <a:t>.</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16</a:t>
            </a:fld>
            <a:endParaRPr lang="id-I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a:t>
            </a:r>
            <a:r>
              <a:rPr lang="en-US" baseline="0" dirty="0"/>
              <a:t> trainees get up and go inspect the equipment that is to be used for the Practical Assessment.</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17</a:t>
            </a:fld>
            <a:endParaRPr lang="id-I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18</a:t>
            </a:fld>
            <a:endParaRPr lang="id-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19</a:t>
            </a:fld>
            <a:endParaRPr lang="id-I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the different components of the basic Frame</a:t>
            </a:r>
            <a:r>
              <a:rPr lang="en-US" baseline="0" dirty="0"/>
              <a:t> Scaffold and discuss the importance of including guardrails, fully-planked platforms and providing proper access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21</a:t>
            </a:fld>
            <a:endParaRPr lang="id-I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Briefly</a:t>
            </a:r>
            <a:r>
              <a:rPr lang="id-ID" baseline="0" dirty="0"/>
              <a:t> describe each step in the process of building a basic Frame Scaffold unit.</a:t>
            </a:r>
            <a:endParaRPr lang="id-ID"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22</a:t>
            </a:fld>
            <a:endParaRPr lang="id-ID"/>
          </a:p>
        </p:txBody>
      </p:sp>
    </p:spTree>
    <p:extLst>
      <p:ext uri="{BB962C8B-B14F-4D97-AF65-F5344CB8AC3E}">
        <p14:creationId xmlns:p14="http://schemas.microsoft.com/office/powerpoint/2010/main" val="972357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the range of uses for Frame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a:t>
            </a:fld>
            <a:endParaRPr lang="id-ID"/>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importance of ensuring that the scaffold</a:t>
            </a:r>
            <a:r>
              <a:rPr lang="en-US" baseline="0" dirty="0"/>
              <a:t> is level, plumb and square. Describe the process of squaring the scaffold (as shown in the image above)</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23</a:t>
            </a:fld>
            <a:endParaRPr lang="id-I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proper access and best practices when installing access. Refer to any relevant regulations related to access (these should already have been discussed in Scaffold</a:t>
            </a:r>
            <a:r>
              <a:rPr lang="en-US" baseline="0" dirty="0"/>
              <a:t> Fundamentals </a:t>
            </a:r>
            <a:r>
              <a:rPr lang="en-US" dirty="0"/>
              <a:t>Section 2 so just a brief reminder). Discuss the importance of 3 points of contact</a:t>
            </a:r>
            <a:r>
              <a:rPr lang="en-US" baseline="0" dirty="0"/>
              <a:t> when climbing ladders.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24</a:t>
            </a:fld>
            <a:endParaRPr lang="id-I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 activity as a group or have trainees work in pairs to answer the questions on page 38.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25</a:t>
            </a:fld>
            <a:endParaRPr lang="id-I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26</a:t>
            </a:fld>
            <a:endParaRPr lang="id-I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27</a:t>
            </a:fld>
            <a:endParaRPr lang="id-I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situations when</a:t>
            </a:r>
            <a:r>
              <a:rPr lang="en-US" baseline="0" dirty="0"/>
              <a:t> it is advantageous to use a Rolling Scaffold Tower. Point out the elements that differ from a stationary Frame Scaffold tower.</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29</a:t>
            </a:fld>
            <a:endParaRPr lang="id-I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a:t>
            </a:r>
            <a:r>
              <a:rPr lang="en-US" baseline="0" dirty="0"/>
              <a:t> the features of a proper scaffold caster.</a:t>
            </a:r>
          </a:p>
          <a:p>
            <a:r>
              <a:rPr lang="en-US" baseline="0" dirty="0"/>
              <a:t>Explain the proper way to attach casters to Frame Scaffold legs.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30</a:t>
            </a:fld>
            <a:endParaRPr lang="id-ID"/>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a:t>
            </a:r>
            <a:r>
              <a:rPr lang="en-US" baseline="0" dirty="0"/>
              <a:t> the purpose of a horizontal brace and why it is needed for Rolling Towers.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31</a:t>
            </a:fld>
            <a:endParaRPr lang="id-ID"/>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each type of frame</a:t>
            </a:r>
            <a:r>
              <a:rPr lang="en-US" baseline="0" dirty="0"/>
              <a:t> and when they are typically used.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32</a:t>
            </a:fld>
            <a:endParaRPr lang="id-ID"/>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the purpose of outriggers and how they help stabilize scaffolds</a:t>
            </a:r>
            <a:r>
              <a:rPr lang="en-US" baseline="0" dirty="0"/>
              <a:t> and when they should be used.</a:t>
            </a:r>
          </a:p>
          <a:p>
            <a:r>
              <a:rPr lang="en-US" baseline="0" dirty="0"/>
              <a:t>Describe the proper placement and process for installing outriggers.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33</a:t>
            </a:fld>
            <a:endParaRPr lang="id-I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various potential incompatibilities</a:t>
            </a:r>
            <a:r>
              <a:rPr lang="en-US" baseline="0" dirty="0"/>
              <a:t> of Frame Scaffolds and/or components and the possible consequences.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a:t>
            </a:fld>
            <a:endParaRPr lang="id-ID"/>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 through the Learning</a:t>
            </a:r>
            <a:r>
              <a:rPr lang="en-US" baseline="0" dirty="0"/>
              <a:t> Activity with the group and discuss the equipment required (referring to the equipment list on page 52).</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34</a:t>
            </a:fld>
            <a:endParaRPr lang="id-I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 the KEY POINTS from this session.</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35</a:t>
            </a:fld>
            <a:endParaRPr lang="id-I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36</a:t>
            </a:fld>
            <a:endParaRPr lang="id-I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a scaffold run</a:t>
            </a:r>
            <a:r>
              <a:rPr lang="en-US" baseline="0" dirty="0"/>
              <a:t> and where it is typically used.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38</a:t>
            </a:fld>
            <a:endParaRPr lang="id-I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 two</a:t>
            </a:r>
            <a:r>
              <a:rPr lang="en-US" baseline="0" dirty="0"/>
              <a:t> ways that area scaffolds can be built. Explain the steps and point out the components involved.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39</a:t>
            </a:fld>
            <a:endParaRPr lang="id-I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40</a:t>
            </a:fld>
            <a:endParaRPr lang="id-I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a:t>
            </a:r>
            <a:r>
              <a:rPr lang="en-US" baseline="0" dirty="0"/>
              <a:t> Activity on page 68 and roughly sketch out (if you have a whiteboard) what the design of the scaffold for this scenario should look like. Discuss what equipment will be needed for this scaffold.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41</a:t>
            </a:fld>
            <a:endParaRPr lang="id-I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a:t>
            </a:r>
            <a:r>
              <a:rPr lang="en-US" baseline="0" dirty="0"/>
              <a:t> Activity on page 72 and roughly sketch out (if you have a whiteboard) what the design of the scaffold for this scenario should look like. Discuss what equipment will be needed for this scaffold.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42</a:t>
            </a:fld>
            <a:endParaRPr lang="id-I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43</a:t>
            </a:fld>
            <a:endParaRPr lang="id-I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44</a:t>
            </a:fld>
            <a:endParaRPr lang="id-I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importance of inspecting equipment</a:t>
            </a:r>
            <a:r>
              <a:rPr lang="en-US" baseline="0" dirty="0"/>
              <a:t> before beginning to build a scaffold.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6</a:t>
            </a:fld>
            <a:endParaRPr lang="id-ID"/>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different types of ties and the different ways ties can be constructed. Emphasize the importance of ties for stabilizing higher</a:t>
            </a:r>
            <a:r>
              <a:rPr lang="en-US" baseline="0" dirty="0"/>
              <a:t> multi-lift scaffolds.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46</a:t>
            </a:fld>
            <a:endParaRPr lang="id-ID"/>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increased</a:t>
            </a:r>
            <a:r>
              <a:rPr lang="en-US" baseline="0" dirty="0"/>
              <a:t> loads that enclosed scaffolds are subjected to and the importance of having a qualified person design the scaffold (including the ties required).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47</a:t>
            </a:fld>
            <a:endParaRPr lang="id-ID"/>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Clearly outline</a:t>
            </a:r>
            <a:r>
              <a:rPr lang="en-US" baseline="0" dirty="0"/>
              <a:t> the Competent Person’s responsibilities regarding scaffold inspections.</a:t>
            </a:r>
          </a:p>
          <a:p>
            <a:r>
              <a:rPr lang="en-US" baseline="0" dirty="0"/>
              <a:t>Explain how often scaffolds must be inspected and that this is a MINIMUM.</a:t>
            </a:r>
          </a:p>
          <a:p>
            <a:r>
              <a:rPr lang="en-US" baseline="0" dirty="0"/>
              <a:t>Describe the three </a:t>
            </a:r>
            <a:r>
              <a:rPr lang="en-US" baseline="0" dirty="0" err="1"/>
              <a:t>colour</a:t>
            </a:r>
            <a:r>
              <a:rPr lang="en-US" baseline="0" dirty="0"/>
              <a:t> tag system and how it works.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48</a:t>
            </a:fld>
            <a:endParaRPr lang="id-ID"/>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the Learning Activity on page 80. If</a:t>
            </a:r>
            <a:r>
              <a:rPr lang="en-US" baseline="0" dirty="0"/>
              <a:t> possible sketch out the scaffold design (on a whiteboard) and the type of tie that should be used in this scenario.</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49</a:t>
            </a:fld>
            <a:endParaRPr lang="id-ID"/>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50</a:t>
            </a:fld>
            <a:endParaRPr lang="id-ID"/>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t>
            </a:r>
            <a:r>
              <a:rPr lang="en-US" cap="all" baseline="0" dirty="0"/>
              <a:t>key points </a:t>
            </a:r>
            <a:r>
              <a:rPr lang="en-US" baseline="0" dirty="0"/>
              <a:t>from this session.</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51</a:t>
            </a:fld>
            <a:endParaRPr lang="id-ID"/>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Discuss the most important points to remember when dismantling Frame Scaffolds.</a:t>
            </a:r>
          </a:p>
          <a:p>
            <a:r>
              <a:rPr lang="id-ID" dirty="0"/>
              <a:t>Remind the trainees that the</a:t>
            </a:r>
            <a:r>
              <a:rPr lang="id-ID" baseline="0" dirty="0"/>
              <a:t> dismantling of the scaffold is as important a part of the PRACTICAL ASSESSMENT as the building and you expect them to work safely and remove components in the correct order. No matter how short you are on time – DO NOT allow them to rush the dismantling process.</a:t>
            </a:r>
            <a:endParaRPr lang="id-ID"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53</a:t>
            </a:fld>
            <a:endParaRPr lang="id-ID"/>
          </a:p>
        </p:txBody>
      </p:sp>
    </p:spTree>
    <p:extLst>
      <p:ext uri="{BB962C8B-B14F-4D97-AF65-F5344CB8AC3E}">
        <p14:creationId xmlns:p14="http://schemas.microsoft.com/office/powerpoint/2010/main" val="412335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that while trainees may not be responsible for the storage of the equipment</a:t>
            </a:r>
            <a:r>
              <a:rPr lang="en-US" baseline="0" dirty="0"/>
              <a:t> they are using, it is still important to stack equipment neatly and group similar sized components together for easy pick-up and storage. It may be important to compare what is there with the original shipment list to ensure nothing has gone missing. Emphasize the importance of separating and tagging any damaged components so they are not re-used.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54</a:t>
            </a:fld>
            <a:endParaRPr lang="id-ID"/>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55</a:t>
            </a:fld>
            <a:endParaRPr lang="id-ID"/>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a:t>
            </a:r>
            <a:r>
              <a:rPr lang="en-US" baseline="0" dirty="0"/>
              <a:t> the </a:t>
            </a:r>
            <a:r>
              <a:rPr lang="en-US" cap="all" baseline="0" dirty="0"/>
              <a:t>key points </a:t>
            </a:r>
            <a:r>
              <a:rPr lang="en-US" baseline="0" dirty="0"/>
              <a:t>from this session.</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56</a:t>
            </a:fld>
            <a:endParaRPr lang="id-I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the different types of bases and describe</a:t>
            </a:r>
            <a:r>
              <a:rPr lang="en-US" baseline="0" dirty="0"/>
              <a:t> when/how they are used.</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7</a:t>
            </a:fld>
            <a:endParaRPr lang="id-ID"/>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Stop the presentation here and review</a:t>
            </a:r>
            <a:r>
              <a:rPr lang="en-US" baseline="0" dirty="0"/>
              <a:t> the requirements of the Practical Assessment with the trainees.</a:t>
            </a:r>
          </a:p>
          <a:p>
            <a:r>
              <a:rPr lang="en-US" baseline="0" dirty="0"/>
              <a:t>Provide them with a drawing or plan for the scaffold you want them to build.</a:t>
            </a:r>
          </a:p>
          <a:p>
            <a:r>
              <a:rPr lang="en-US" baseline="0" dirty="0"/>
              <a:t>Ensure they are wearing all appropriate Personal Protective Equipment.</a:t>
            </a:r>
          </a:p>
          <a:p>
            <a:r>
              <a:rPr lang="en-US" baseline="0" dirty="0"/>
              <a:t>After the </a:t>
            </a:r>
            <a:r>
              <a:rPr lang="en-US" baseline="0" dirty="0" err="1"/>
              <a:t>scaffold(s</a:t>
            </a:r>
            <a:r>
              <a:rPr lang="en-US" baseline="0" dirty="0"/>
              <a:t>) have been built – have the trainees inspect their scaffold using their Inspection Checklists.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57</a:t>
            </a:fld>
            <a:endParaRPr lang="id-ID"/>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the equipment has been stacked</a:t>
            </a:r>
            <a:r>
              <a:rPr lang="en-US" baseline="0" dirty="0"/>
              <a:t> or put away. Share your observations of the build with the trainees (what you saw that they did well and what you feel they could have improved). Allow them the opportunity to share their answers to these debrief questions. REMEMBER – THIS IS YOUR OPPORTUNITY TO CORRECT ANY UNSAFE OR INCORRECT PRACTICES.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58</a:t>
            </a:fld>
            <a:endParaRPr lang="id-ID"/>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REMEMBER – THIS IS YOUR OPPORTUNITY </a:t>
            </a:r>
            <a:r>
              <a:rPr lang="en-US" baseline="0"/>
              <a:t>TO CLARIFY ANY INFORMATION OR EXPLAIN ANY CONCEPTS TRAINEES SEEM UNCLEAR ON.</a:t>
            </a:r>
            <a:endParaRPr lang="en-US" baseline="0"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59</a:t>
            </a:fld>
            <a:endParaRPr lang="id-I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what to look for when inspecting bases.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8</a:t>
            </a:fld>
            <a:endParaRPr lang="id-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a:t>
            </a:r>
            <a:r>
              <a:rPr lang="en-US" baseline="0" dirty="0"/>
              <a:t> different types of brackets and how they are attached to frames. Make sure to emphasize that they are only meant to carry workers.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9</a:t>
            </a:fld>
            <a:endParaRPr lang="id-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the parts</a:t>
            </a:r>
            <a:r>
              <a:rPr lang="en-US" baseline="0" dirty="0"/>
              <a:t> of brackets and explain what to look for when inspecting them.</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10</a:t>
            </a:fld>
            <a:endParaRPr lang="id-I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Describe the different types of frames and list some typical sizes. Explain the importance of using compatible frames (size-wise) and the problems you can face</a:t>
            </a:r>
            <a:r>
              <a:rPr lang="en-US" baseline="0" dirty="0"/>
              <a:t> if you use incompatible frames.</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pPr/>
              <a:t>11</a:t>
            </a:fld>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94894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450174"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8" name="Picture Placeholder 3"/>
          <p:cNvSpPr>
            <a:spLocks noGrp="1"/>
          </p:cNvSpPr>
          <p:nvPr>
            <p:ph type="pic" sz="quarter" idx="11"/>
          </p:nvPr>
        </p:nvSpPr>
        <p:spPr>
          <a:xfrm>
            <a:off x="3971864"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9" name="Picture Placeholder 3"/>
          <p:cNvSpPr>
            <a:spLocks noGrp="1"/>
          </p:cNvSpPr>
          <p:nvPr>
            <p:ph type="pic" sz="quarter" idx="12"/>
          </p:nvPr>
        </p:nvSpPr>
        <p:spPr>
          <a:xfrm>
            <a:off x="6508785" y="2284944"/>
            <a:ext cx="1697846" cy="1697847"/>
          </a:xfrm>
          <a:prstGeom prst="rect">
            <a:avLst/>
          </a:prstGeom>
        </p:spPr>
        <p:txBody>
          <a:bodyPr>
            <a:normAutofit/>
          </a:bodyPr>
          <a:lstStyle>
            <a:lvl1pPr>
              <a:defRPr sz="1600">
                <a:solidFill>
                  <a:schemeClr val="accent2"/>
                </a:solidFill>
              </a:defRPr>
            </a:lvl1pPr>
          </a:lstStyle>
          <a:p>
            <a:endParaRPr lang="id-ID" dirty="0"/>
          </a:p>
        </p:txBody>
      </p:sp>
      <p:sp>
        <p:nvSpPr>
          <p:cNvPr id="10" name="Picture Placeholder 3"/>
          <p:cNvSpPr>
            <a:spLocks noGrp="1"/>
          </p:cNvSpPr>
          <p:nvPr>
            <p:ph type="pic" sz="quarter" idx="13"/>
          </p:nvPr>
        </p:nvSpPr>
        <p:spPr>
          <a:xfrm>
            <a:off x="9030475" y="2284944"/>
            <a:ext cx="1697846" cy="1697847"/>
          </a:xfrm>
          <a:prstGeom prst="rect">
            <a:avLst/>
          </a:prstGeom>
        </p:spPr>
        <p:txBody>
          <a:bodyPr>
            <a:normAutofit/>
          </a:bodyPr>
          <a:lstStyle>
            <a:lvl1pPr>
              <a:defRPr sz="1600">
                <a:solidFill>
                  <a:schemeClr val="accent2"/>
                </a:solidFill>
              </a:defRPr>
            </a:lvl1pPr>
          </a:lstStyle>
          <a:p>
            <a:endParaRPr lang="id-ID"/>
          </a:p>
        </p:txBody>
      </p:sp>
      <p:pic>
        <p:nvPicPr>
          <p:cNvPr id="7" name="Picture 6"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7720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43475" y="1228725"/>
            <a:ext cx="2362200" cy="3260725"/>
          </a:xfrm>
        </p:spPr>
        <p:txBody>
          <a:bodyPr>
            <a:normAutofit/>
          </a:bodyPr>
          <a:lstStyle>
            <a:lvl1pPr>
              <a:defRPr sz="1600">
                <a:solidFill>
                  <a:schemeClr val="accent2"/>
                </a:solidFill>
              </a:defRPr>
            </a:lvl1pPr>
          </a:lstStyle>
          <a:p>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40193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222375" y="1945431"/>
            <a:ext cx="3106738" cy="2016211"/>
          </a:xfrm>
        </p:spPr>
        <p:txBody>
          <a:bodyPr>
            <a:normAutofit/>
          </a:bodyPr>
          <a:lstStyle>
            <a:lvl1pPr>
              <a:defRPr sz="2000">
                <a:solidFill>
                  <a:schemeClr val="accent2"/>
                </a:solidFill>
              </a:defRPr>
            </a:lvl1pPr>
          </a:lstStyle>
          <a:p>
            <a:endParaRPr lang="id-ID"/>
          </a:p>
        </p:txBody>
      </p:sp>
      <p:sp>
        <p:nvSpPr>
          <p:cNvPr id="9" name="Picture Placeholder 2"/>
          <p:cNvSpPr>
            <a:spLocks noGrp="1"/>
          </p:cNvSpPr>
          <p:nvPr>
            <p:ph type="pic" sz="quarter" idx="11"/>
          </p:nvPr>
        </p:nvSpPr>
        <p:spPr>
          <a:xfrm>
            <a:off x="4533786" y="1945431"/>
            <a:ext cx="3106738" cy="2016211"/>
          </a:xfrm>
        </p:spPr>
        <p:txBody>
          <a:bodyPr>
            <a:normAutofit/>
          </a:bodyPr>
          <a:lstStyle>
            <a:lvl1pPr>
              <a:defRPr sz="2000">
                <a:solidFill>
                  <a:schemeClr val="accent2"/>
                </a:solidFill>
              </a:defRPr>
            </a:lvl1pPr>
          </a:lstStyle>
          <a:p>
            <a:endParaRPr lang="id-ID"/>
          </a:p>
        </p:txBody>
      </p:sp>
      <p:sp>
        <p:nvSpPr>
          <p:cNvPr id="10" name="Picture Placeholder 2"/>
          <p:cNvSpPr>
            <a:spLocks noGrp="1"/>
          </p:cNvSpPr>
          <p:nvPr>
            <p:ph type="pic" sz="quarter" idx="12"/>
          </p:nvPr>
        </p:nvSpPr>
        <p:spPr>
          <a:xfrm>
            <a:off x="7858048" y="1945431"/>
            <a:ext cx="3106738" cy="2016211"/>
          </a:xfrm>
        </p:spPr>
        <p:txBody>
          <a:bodyPr>
            <a:normAutofit/>
          </a:bodyPr>
          <a:lstStyle>
            <a:lvl1pPr>
              <a:defRPr sz="2000">
                <a:solidFill>
                  <a:schemeClr val="accent2"/>
                </a:solidFill>
              </a:defRPr>
            </a:lvl1pPr>
          </a:lstStyle>
          <a:p>
            <a:endParaRPr lang="id-ID"/>
          </a:p>
        </p:txBody>
      </p:sp>
      <p:sp>
        <p:nvSpPr>
          <p:cNvPr id="11" name="Picture Placeholder 2"/>
          <p:cNvSpPr>
            <a:spLocks noGrp="1"/>
          </p:cNvSpPr>
          <p:nvPr>
            <p:ph type="pic" sz="quarter" idx="13"/>
          </p:nvPr>
        </p:nvSpPr>
        <p:spPr>
          <a:xfrm>
            <a:off x="1222375" y="4177345"/>
            <a:ext cx="3106738" cy="2016211"/>
          </a:xfrm>
        </p:spPr>
        <p:txBody>
          <a:bodyPr>
            <a:normAutofit/>
          </a:bodyPr>
          <a:lstStyle>
            <a:lvl1pPr>
              <a:defRPr sz="2000">
                <a:solidFill>
                  <a:schemeClr val="accent2"/>
                </a:solidFill>
              </a:defRPr>
            </a:lvl1pPr>
          </a:lstStyle>
          <a:p>
            <a:endParaRPr lang="id-ID"/>
          </a:p>
        </p:txBody>
      </p:sp>
      <p:sp>
        <p:nvSpPr>
          <p:cNvPr id="12" name="Picture Placeholder 2"/>
          <p:cNvSpPr>
            <a:spLocks noGrp="1"/>
          </p:cNvSpPr>
          <p:nvPr>
            <p:ph type="pic" sz="quarter" idx="14"/>
          </p:nvPr>
        </p:nvSpPr>
        <p:spPr>
          <a:xfrm>
            <a:off x="4533786" y="4177345"/>
            <a:ext cx="3106738" cy="2016211"/>
          </a:xfrm>
        </p:spPr>
        <p:txBody>
          <a:bodyPr>
            <a:normAutofit/>
          </a:bodyPr>
          <a:lstStyle>
            <a:lvl1pPr>
              <a:defRPr sz="2000">
                <a:solidFill>
                  <a:schemeClr val="accent2"/>
                </a:solidFill>
              </a:defRPr>
            </a:lvl1pPr>
          </a:lstStyle>
          <a:p>
            <a:endParaRPr lang="id-ID"/>
          </a:p>
        </p:txBody>
      </p:sp>
      <p:sp>
        <p:nvSpPr>
          <p:cNvPr id="13" name="Picture Placeholder 2"/>
          <p:cNvSpPr>
            <a:spLocks noGrp="1"/>
          </p:cNvSpPr>
          <p:nvPr>
            <p:ph type="pic" sz="quarter" idx="15"/>
          </p:nvPr>
        </p:nvSpPr>
        <p:spPr>
          <a:xfrm>
            <a:off x="7858048" y="4177345"/>
            <a:ext cx="3106738" cy="2016211"/>
          </a:xfrm>
        </p:spPr>
        <p:txBody>
          <a:bodyPr>
            <a:normAutofit/>
          </a:bodyPr>
          <a:lstStyle>
            <a:lvl1pPr>
              <a:defRPr sz="2000">
                <a:solidFill>
                  <a:schemeClr val="accent2"/>
                </a:solidFill>
              </a:defRPr>
            </a:lvl1pPr>
          </a:lstStyle>
          <a:p>
            <a:endParaRPr lang="id-ID"/>
          </a:p>
        </p:txBody>
      </p:sp>
      <p:sp>
        <p:nvSpPr>
          <p:cNvPr id="14" name="Freeform 5"/>
          <p:cNvSpPr>
            <a:spLocks/>
          </p:cNvSpPr>
          <p:nvPr userDrawn="1"/>
        </p:nvSpPr>
        <p:spPr bwMode="auto">
          <a:xfrm flipH="1">
            <a:off x="9305255" y="2655843"/>
            <a:ext cx="1337469" cy="1337469"/>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8" name="Freeform 5"/>
          <p:cNvSpPr>
            <a:spLocks/>
          </p:cNvSpPr>
          <p:nvPr userDrawn="1"/>
        </p:nvSpPr>
        <p:spPr bwMode="auto">
          <a:xfrm flipH="1">
            <a:off x="10870156" y="3855256"/>
            <a:ext cx="521440" cy="521440"/>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9" name="Freeform 5"/>
          <p:cNvSpPr>
            <a:spLocks/>
          </p:cNvSpPr>
          <p:nvPr userDrawn="1"/>
        </p:nvSpPr>
        <p:spPr bwMode="auto">
          <a:xfrm flipH="1">
            <a:off x="8352858" y="2453988"/>
            <a:ext cx="521761" cy="521761"/>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pic>
        <p:nvPicPr>
          <p:cNvPr id="15" name="Picture 14"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150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192213" y="2152650"/>
            <a:ext cx="3206750" cy="3138488"/>
          </a:xfrm>
        </p:spPr>
        <p:txBody>
          <a:bodyPr>
            <a:normAutofit/>
          </a:bodyPr>
          <a:lstStyle>
            <a:lvl1pPr>
              <a:defRPr sz="1600">
                <a:solidFill>
                  <a:schemeClr val="accent2"/>
                </a:solidFill>
              </a:defRPr>
            </a:lvl1pPr>
          </a:lstStyle>
          <a:p>
            <a:endParaRPr lang="id-ID"/>
          </a:p>
        </p:txBody>
      </p:sp>
      <p:sp>
        <p:nvSpPr>
          <p:cNvPr id="16" name="Picture Placeholder 14"/>
          <p:cNvSpPr>
            <a:spLocks noGrp="1"/>
          </p:cNvSpPr>
          <p:nvPr>
            <p:ph type="pic" sz="quarter" idx="11"/>
          </p:nvPr>
        </p:nvSpPr>
        <p:spPr>
          <a:xfrm>
            <a:off x="4487822" y="2152650"/>
            <a:ext cx="3206750" cy="3138488"/>
          </a:xfrm>
        </p:spPr>
        <p:txBody>
          <a:bodyPr>
            <a:normAutofit/>
          </a:bodyPr>
          <a:lstStyle>
            <a:lvl1pPr>
              <a:defRPr sz="1600">
                <a:solidFill>
                  <a:schemeClr val="accent2"/>
                </a:solidFill>
              </a:defRPr>
            </a:lvl1pPr>
          </a:lstStyle>
          <a:p>
            <a:endParaRPr lang="id-ID"/>
          </a:p>
        </p:txBody>
      </p:sp>
      <p:sp>
        <p:nvSpPr>
          <p:cNvPr id="17" name="Picture Placeholder 14"/>
          <p:cNvSpPr>
            <a:spLocks noGrp="1"/>
          </p:cNvSpPr>
          <p:nvPr>
            <p:ph type="pic" sz="quarter" idx="12"/>
          </p:nvPr>
        </p:nvSpPr>
        <p:spPr>
          <a:xfrm>
            <a:off x="7809924" y="2152650"/>
            <a:ext cx="3206750" cy="3138488"/>
          </a:xfrm>
        </p:spPr>
        <p:txBody>
          <a:bodyPr>
            <a:normAutofit/>
          </a:bodyPr>
          <a:lstStyle>
            <a:lvl1pPr>
              <a:defRPr sz="1600">
                <a:solidFill>
                  <a:schemeClr val="accent2"/>
                </a:solidFill>
              </a:defRPr>
            </a:lvl1pPr>
          </a:lstStyle>
          <a:p>
            <a:endParaRPr lang="id-ID"/>
          </a:p>
        </p:txBody>
      </p:sp>
      <p:pic>
        <p:nvPicPr>
          <p:cNvPr id="5" name="Picture 4"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73413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1045466" y="1950125"/>
            <a:ext cx="4969744" cy="3753338"/>
          </a:xfrm>
        </p:spPr>
        <p:txBody>
          <a:bodyPr>
            <a:normAutofit/>
          </a:bodyPr>
          <a:lstStyle>
            <a:lvl1pPr>
              <a:defRPr sz="1800">
                <a:solidFill>
                  <a:schemeClr val="accent2"/>
                </a:solidFill>
              </a:defRPr>
            </a:lvl1pPr>
          </a:lstStyle>
          <a:p>
            <a:endParaRPr lang="id-ID"/>
          </a:p>
        </p:txBody>
      </p:sp>
      <p:sp>
        <p:nvSpPr>
          <p:cNvPr id="9" name="Picture Placeholder 3"/>
          <p:cNvSpPr>
            <a:spLocks noGrp="1"/>
          </p:cNvSpPr>
          <p:nvPr>
            <p:ph type="pic" sz="quarter" idx="11"/>
          </p:nvPr>
        </p:nvSpPr>
        <p:spPr>
          <a:xfrm>
            <a:off x="6516763" y="1937796"/>
            <a:ext cx="4969744" cy="3753338"/>
          </a:xfrm>
        </p:spPr>
        <p:txBody>
          <a:bodyPr>
            <a:normAutofit/>
          </a:bodyPr>
          <a:lstStyle>
            <a:lvl1pPr>
              <a:defRPr sz="1800">
                <a:solidFill>
                  <a:schemeClr val="accent2"/>
                </a:solidFill>
              </a:defRPr>
            </a:lvl1pPr>
          </a:lstStyle>
          <a:p>
            <a:endParaRPr lang="id-ID"/>
          </a:p>
        </p:txBody>
      </p:sp>
      <p:pic>
        <p:nvPicPr>
          <p:cNvPr id="11" name="Picture 10"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399463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3"/>
          <p:cNvSpPr>
            <a:spLocks noGrp="1"/>
          </p:cNvSpPr>
          <p:nvPr>
            <p:ph type="pic" sz="quarter" idx="11"/>
          </p:nvPr>
        </p:nvSpPr>
        <p:spPr>
          <a:xfrm>
            <a:off x="5266299" y="3164617"/>
            <a:ext cx="6819990" cy="4020519"/>
          </a:xfrm>
        </p:spPr>
        <p:txBody>
          <a:bodyPr>
            <a:normAutofit/>
          </a:bodyPr>
          <a:lstStyle>
            <a:lvl1pPr>
              <a:defRPr sz="1800">
                <a:solidFill>
                  <a:schemeClr val="accent2"/>
                </a:solidFill>
              </a:defRPr>
            </a:lvl1pPr>
          </a:lstStyle>
          <a:p>
            <a:endParaRPr lang="id-ID" dirty="0"/>
          </a:p>
        </p:txBody>
      </p:sp>
      <p:pic>
        <p:nvPicPr>
          <p:cNvPr id="5" name="Picture 4"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0782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3813"/>
            <a:ext cx="12192000" cy="4117976"/>
          </a:xfrm>
        </p:spPr>
        <p:txBody>
          <a:bodyPr/>
          <a:lstStyle>
            <a:lvl1pPr>
              <a:defRPr>
                <a:solidFill>
                  <a:schemeClr val="accent2"/>
                </a:solidFill>
              </a:defRPr>
            </a:lvl1pPr>
          </a:lstStyle>
          <a:p>
            <a:endParaRPr lang="id-ID"/>
          </a:p>
        </p:txBody>
      </p:sp>
      <p:sp>
        <p:nvSpPr>
          <p:cNvPr id="8" name="Picture Placeholder 3"/>
          <p:cNvSpPr>
            <a:spLocks noGrp="1"/>
          </p:cNvSpPr>
          <p:nvPr>
            <p:ph type="pic" sz="quarter" idx="10"/>
          </p:nvPr>
        </p:nvSpPr>
        <p:spPr>
          <a:xfrm>
            <a:off x="6502324" y="662473"/>
            <a:ext cx="2734983" cy="2969860"/>
          </a:xfrm>
          <a:custGeom>
            <a:avLst/>
            <a:gdLst>
              <a:gd name="connsiteX0" fmla="*/ 0 w 2091170"/>
              <a:gd name="connsiteY0" fmla="*/ 0 h 3109819"/>
              <a:gd name="connsiteX1" fmla="*/ 2091170 w 2091170"/>
              <a:gd name="connsiteY1" fmla="*/ 0 h 3109819"/>
              <a:gd name="connsiteX2" fmla="*/ 2091170 w 2091170"/>
              <a:gd name="connsiteY2" fmla="*/ 3109819 h 3109819"/>
              <a:gd name="connsiteX3" fmla="*/ 0 w 2091170"/>
              <a:gd name="connsiteY3" fmla="*/ 3109819 h 3109819"/>
              <a:gd name="connsiteX4" fmla="*/ 0 w 2091170"/>
              <a:gd name="connsiteY4" fmla="*/ 0 h 3109819"/>
              <a:gd name="connsiteX0" fmla="*/ 0 w 2091170"/>
              <a:gd name="connsiteY0" fmla="*/ 317241 h 3427060"/>
              <a:gd name="connsiteX1" fmla="*/ 1363383 w 2091170"/>
              <a:gd name="connsiteY1" fmla="*/ 0 h 3427060"/>
              <a:gd name="connsiteX2" fmla="*/ 2091170 w 2091170"/>
              <a:gd name="connsiteY2" fmla="*/ 3427060 h 3427060"/>
              <a:gd name="connsiteX3" fmla="*/ 0 w 2091170"/>
              <a:gd name="connsiteY3" fmla="*/ 3427060 h 3427060"/>
              <a:gd name="connsiteX4" fmla="*/ 0 w 2091170"/>
              <a:gd name="connsiteY4" fmla="*/ 317241 h 3427060"/>
              <a:gd name="connsiteX0" fmla="*/ 0 w 2734983"/>
              <a:gd name="connsiteY0" fmla="*/ 317241 h 3427060"/>
              <a:gd name="connsiteX1" fmla="*/ 1363383 w 2734983"/>
              <a:gd name="connsiteY1" fmla="*/ 0 h 3427060"/>
              <a:gd name="connsiteX2" fmla="*/ 2734983 w 2734983"/>
              <a:gd name="connsiteY2" fmla="*/ 2521990 h 3427060"/>
              <a:gd name="connsiteX3" fmla="*/ 0 w 2734983"/>
              <a:gd name="connsiteY3" fmla="*/ 3427060 h 3427060"/>
              <a:gd name="connsiteX4" fmla="*/ 0 w 2734983"/>
              <a:gd name="connsiteY4" fmla="*/ 317241 h 3427060"/>
              <a:gd name="connsiteX0" fmla="*/ 0 w 2734983"/>
              <a:gd name="connsiteY0" fmla="*/ 317241 h 2969860"/>
              <a:gd name="connsiteX1" fmla="*/ 1363383 w 2734983"/>
              <a:gd name="connsiteY1" fmla="*/ 0 h 2969860"/>
              <a:gd name="connsiteX2" fmla="*/ 2734983 w 2734983"/>
              <a:gd name="connsiteY2" fmla="*/ 2521990 h 2969860"/>
              <a:gd name="connsiteX3" fmla="*/ 1408923 w 2734983"/>
              <a:gd name="connsiteY3" fmla="*/ 2969860 h 2969860"/>
              <a:gd name="connsiteX4" fmla="*/ 0 w 2734983"/>
              <a:gd name="connsiteY4" fmla="*/ 317241 h 29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983" h="2969860">
                <a:moveTo>
                  <a:pt x="0" y="317241"/>
                </a:moveTo>
                <a:lnTo>
                  <a:pt x="1363383" y="0"/>
                </a:lnTo>
                <a:lnTo>
                  <a:pt x="2734983" y="2521990"/>
                </a:lnTo>
                <a:lnTo>
                  <a:pt x="1408923" y="2969860"/>
                </a:lnTo>
                <a:lnTo>
                  <a:pt x="0" y="317241"/>
                </a:lnTo>
                <a:close/>
              </a:path>
            </a:pathLst>
          </a:custGeom>
        </p:spPr>
        <p:txBody>
          <a:bodyPr>
            <a:normAutofit/>
          </a:bodyPr>
          <a:lstStyle>
            <a:lvl1pPr>
              <a:defRPr sz="1600">
                <a:solidFill>
                  <a:schemeClr val="bg1"/>
                </a:solidFill>
              </a:defRPr>
            </a:lvl1pPr>
          </a:lstStyle>
          <a:p>
            <a:endParaRPr lang="id-ID" dirty="0"/>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3" name="TextBox 22"/>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dirty="0">
              <a:solidFill>
                <a:schemeClr val="bg1"/>
              </a:solidFill>
            </a:endParaRPr>
          </a:p>
        </p:txBody>
      </p:sp>
      <p:pic>
        <p:nvPicPr>
          <p:cNvPr id="7" name="Picture 6"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10217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9" name="Rectangle 8"/>
          <p:cNvSpPr/>
          <p:nvPr userDrawn="1"/>
        </p:nvSpPr>
        <p:spPr>
          <a:xfrm>
            <a:off x="-2" y="0"/>
            <a:ext cx="12187314" cy="4000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p:cNvSpPr>
            <a:spLocks noGrp="1"/>
          </p:cNvSpPr>
          <p:nvPr>
            <p:ph type="pic" sz="quarter" idx="10"/>
          </p:nvPr>
        </p:nvSpPr>
        <p:spPr>
          <a:xfrm>
            <a:off x="4265098" y="1704098"/>
            <a:ext cx="3633145" cy="2288465"/>
          </a:xfrm>
        </p:spPr>
        <p:txBody>
          <a:bodyPr>
            <a:normAutofit/>
          </a:bodyPr>
          <a:lstStyle>
            <a:lvl1pPr>
              <a:defRPr sz="2000">
                <a:solidFill>
                  <a:schemeClr val="accent2"/>
                </a:solidFill>
              </a:defRPr>
            </a:lvl1pPr>
          </a:lstStyle>
          <a:p>
            <a:endParaRPr lang="id-ID"/>
          </a:p>
        </p:txBody>
      </p:sp>
    </p:spTree>
    <p:extLst>
      <p:ext uri="{BB962C8B-B14F-4D97-AF65-F5344CB8AC3E}">
        <p14:creationId xmlns:p14="http://schemas.microsoft.com/office/powerpoint/2010/main" val="2420161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2140431"/>
            <a:ext cx="12192000" cy="3241193"/>
          </a:xfrm>
        </p:spPr>
        <p:txBody>
          <a:bodyPr/>
          <a:lstStyle>
            <a:lvl1pPr>
              <a:defRPr>
                <a:solidFill>
                  <a:schemeClr val="accent2"/>
                </a:solidFill>
              </a:defRPr>
            </a:lvl1pPr>
          </a:lstStyle>
          <a:p>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19666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399088"/>
          </a:xfrm>
        </p:spPr>
        <p:txBody>
          <a:bodyPr>
            <a:normAutofit/>
          </a:bodyPr>
          <a:lstStyle>
            <a:lvl1pPr>
              <a:defRPr sz="3600">
                <a:solidFill>
                  <a:schemeClr val="accent2"/>
                </a:solidFill>
              </a:defRPr>
            </a:lvl1pPr>
          </a:lstStyle>
          <a:p>
            <a:endParaRPr lang="id-ID"/>
          </a:p>
        </p:txBody>
      </p:sp>
    </p:spTree>
    <p:extLst>
      <p:ext uri="{BB962C8B-B14F-4D97-AF65-F5344CB8AC3E}">
        <p14:creationId xmlns:p14="http://schemas.microsoft.com/office/powerpoint/2010/main" val="425519380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4482"/>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96841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1"/>
            <a:ext cx="12192000" cy="4152123"/>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3"/>
          <p:cNvSpPr>
            <a:spLocks noGrp="1"/>
          </p:cNvSpPr>
          <p:nvPr>
            <p:ph type="pic" sz="quarter" idx="10"/>
          </p:nvPr>
        </p:nvSpPr>
        <p:spPr>
          <a:xfrm>
            <a:off x="5265737" y="921256"/>
            <a:ext cx="1660525" cy="1658937"/>
          </a:xfrm>
          <a:prstGeom prst="ellipse">
            <a:avLst/>
          </a:prstGeom>
        </p:spPr>
        <p:txBody>
          <a:bodyPr>
            <a:normAutofit/>
          </a:bodyPr>
          <a:lstStyle>
            <a:lvl1pPr>
              <a:defRPr sz="1600">
                <a:solidFill>
                  <a:schemeClr val="accent2"/>
                </a:solidFill>
              </a:defRPr>
            </a:lvl1pPr>
          </a:lstStyle>
          <a:p>
            <a:endParaRPr lang="id-ID" dirty="0"/>
          </a:p>
        </p:txBody>
      </p:sp>
    </p:spTree>
    <p:extLst>
      <p:ext uri="{BB962C8B-B14F-4D97-AF65-F5344CB8AC3E}">
        <p14:creationId xmlns:p14="http://schemas.microsoft.com/office/powerpoint/2010/main" val="1322323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8116673" y="1993246"/>
            <a:ext cx="4059266" cy="2635316"/>
          </a:xfrm>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12"/>
          </p:nvPr>
        </p:nvSpPr>
        <p:spPr>
          <a:xfrm>
            <a:off x="0" y="1993246"/>
            <a:ext cx="4058337" cy="2635316"/>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415729492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3"/>
          <p:cNvSpPr>
            <a:spLocks noGrp="1"/>
          </p:cNvSpPr>
          <p:nvPr>
            <p:ph type="pic" sz="quarter" idx="12"/>
          </p:nvPr>
        </p:nvSpPr>
        <p:spPr>
          <a:xfrm>
            <a:off x="0" y="1993246"/>
            <a:ext cx="12192000" cy="2635316"/>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333690867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p:spPr>
        <p:txBody>
          <a:bodyPr/>
          <a:lstStyle>
            <a:lvl1pPr>
              <a:defRPr sz="1800">
                <a:solidFill>
                  <a:schemeClr val="accent2"/>
                </a:solidFill>
              </a:defRPr>
            </a:lvl1pPr>
          </a:lstStyle>
          <a:p>
            <a:endParaRPr lang="id-ID"/>
          </a:p>
        </p:txBody>
      </p:sp>
      <p:sp>
        <p:nvSpPr>
          <p:cNvPr id="8" name="Picture Placeholder 3"/>
          <p:cNvSpPr>
            <a:spLocks noGrp="1"/>
          </p:cNvSpPr>
          <p:nvPr>
            <p:ph type="pic" sz="quarter" idx="11"/>
          </p:nvPr>
        </p:nvSpPr>
        <p:spPr>
          <a:xfrm>
            <a:off x="0" y="2286000"/>
            <a:ext cx="2034000" cy="2286000"/>
          </a:xfrm>
        </p:spPr>
        <p:txBody>
          <a:bodyPr/>
          <a:lstStyle>
            <a:lvl1pPr>
              <a:defRPr sz="1800">
                <a:solidFill>
                  <a:schemeClr val="accent2"/>
                </a:solidFill>
              </a:defRPr>
            </a:lvl1pPr>
          </a:lstStyle>
          <a:p>
            <a:endParaRPr lang="id-ID"/>
          </a:p>
        </p:txBody>
      </p:sp>
      <p:sp>
        <p:nvSpPr>
          <p:cNvPr id="9" name="Picture Placeholder 3"/>
          <p:cNvSpPr>
            <a:spLocks noGrp="1"/>
          </p:cNvSpPr>
          <p:nvPr>
            <p:ph type="pic" sz="quarter" idx="12"/>
          </p:nvPr>
        </p:nvSpPr>
        <p:spPr>
          <a:xfrm>
            <a:off x="0" y="4572000"/>
            <a:ext cx="2034000" cy="2286000"/>
          </a:xfrm>
        </p:spPr>
        <p:txBody>
          <a:bodyPr/>
          <a:lstStyle>
            <a:lvl1pPr>
              <a:defRPr sz="1800">
                <a:solidFill>
                  <a:schemeClr val="accent2"/>
                </a:solidFill>
              </a:defRPr>
            </a:lvl1pPr>
          </a:lstStyle>
          <a:p>
            <a:endParaRPr lang="id-ID"/>
          </a:p>
        </p:txBody>
      </p:sp>
      <p:sp>
        <p:nvSpPr>
          <p:cNvPr id="10" name="Picture Placeholder 3"/>
          <p:cNvSpPr>
            <a:spLocks noGrp="1"/>
          </p:cNvSpPr>
          <p:nvPr>
            <p:ph type="pic" sz="quarter" idx="13"/>
          </p:nvPr>
        </p:nvSpPr>
        <p:spPr>
          <a:xfrm>
            <a:off x="2037319" y="0"/>
            <a:ext cx="2034000" cy="2286000"/>
          </a:xfrm>
        </p:spPr>
        <p:txBody>
          <a:bodyPr/>
          <a:lstStyle>
            <a:lvl1pPr>
              <a:defRPr sz="1800">
                <a:solidFill>
                  <a:schemeClr val="accent2"/>
                </a:solidFill>
              </a:defRPr>
            </a:lvl1pPr>
          </a:lstStyle>
          <a:p>
            <a:endParaRPr lang="id-ID"/>
          </a:p>
        </p:txBody>
      </p:sp>
      <p:sp>
        <p:nvSpPr>
          <p:cNvPr id="12" name="Picture Placeholder 3"/>
          <p:cNvSpPr>
            <a:spLocks noGrp="1"/>
          </p:cNvSpPr>
          <p:nvPr>
            <p:ph type="pic" sz="quarter" idx="14"/>
          </p:nvPr>
        </p:nvSpPr>
        <p:spPr>
          <a:xfrm>
            <a:off x="2037319" y="2286000"/>
            <a:ext cx="2034000" cy="2286000"/>
          </a:xfrm>
        </p:spPr>
        <p:txBody>
          <a:bodyPr/>
          <a:lstStyle>
            <a:lvl1pPr>
              <a:defRPr sz="1800">
                <a:solidFill>
                  <a:schemeClr val="accent2"/>
                </a:solidFill>
              </a:defRPr>
            </a:lvl1pPr>
          </a:lstStyle>
          <a:p>
            <a:endParaRPr lang="id-ID"/>
          </a:p>
        </p:txBody>
      </p:sp>
      <p:sp>
        <p:nvSpPr>
          <p:cNvPr id="13" name="Picture Placeholder 3"/>
          <p:cNvSpPr>
            <a:spLocks noGrp="1"/>
          </p:cNvSpPr>
          <p:nvPr>
            <p:ph type="pic" sz="quarter" idx="15"/>
          </p:nvPr>
        </p:nvSpPr>
        <p:spPr>
          <a:xfrm>
            <a:off x="2037319" y="4572000"/>
            <a:ext cx="2034000" cy="2286000"/>
          </a:xfrm>
        </p:spPr>
        <p:txBody>
          <a:bodyPr/>
          <a:lstStyle>
            <a:lvl1pPr>
              <a:defRPr sz="1800">
                <a:solidFill>
                  <a:schemeClr val="accent2"/>
                </a:solidFill>
              </a:defRPr>
            </a:lvl1pPr>
          </a:lstStyle>
          <a:p>
            <a:endParaRPr lang="id-ID"/>
          </a:p>
        </p:txBody>
      </p:sp>
      <p:sp>
        <p:nvSpPr>
          <p:cNvPr id="14" name="Picture Placeholder 3"/>
          <p:cNvSpPr>
            <a:spLocks noGrp="1"/>
          </p:cNvSpPr>
          <p:nvPr>
            <p:ph type="pic" sz="quarter" idx="16"/>
          </p:nvPr>
        </p:nvSpPr>
        <p:spPr>
          <a:xfrm>
            <a:off x="4071319" y="0"/>
            <a:ext cx="2034000" cy="2286000"/>
          </a:xfrm>
        </p:spPr>
        <p:txBody>
          <a:bodyPr/>
          <a:lstStyle>
            <a:lvl1pPr>
              <a:defRPr sz="1800">
                <a:solidFill>
                  <a:schemeClr val="accent2"/>
                </a:solidFill>
              </a:defRPr>
            </a:lvl1pPr>
          </a:lstStyle>
          <a:p>
            <a:endParaRPr lang="id-ID"/>
          </a:p>
        </p:txBody>
      </p:sp>
      <p:sp>
        <p:nvSpPr>
          <p:cNvPr id="15" name="Picture Placeholder 3"/>
          <p:cNvSpPr>
            <a:spLocks noGrp="1"/>
          </p:cNvSpPr>
          <p:nvPr>
            <p:ph type="pic" sz="quarter" idx="17"/>
          </p:nvPr>
        </p:nvSpPr>
        <p:spPr>
          <a:xfrm>
            <a:off x="4071319" y="2286000"/>
            <a:ext cx="2034000" cy="2286000"/>
          </a:xfrm>
        </p:spPr>
        <p:txBody>
          <a:bodyPr/>
          <a:lstStyle>
            <a:lvl1pPr>
              <a:defRPr sz="1800">
                <a:solidFill>
                  <a:schemeClr val="accent2"/>
                </a:solidFill>
              </a:defRPr>
            </a:lvl1pPr>
          </a:lstStyle>
          <a:p>
            <a:endParaRPr lang="id-ID"/>
          </a:p>
        </p:txBody>
      </p:sp>
      <p:sp>
        <p:nvSpPr>
          <p:cNvPr id="16" name="Picture Placeholder 3"/>
          <p:cNvSpPr>
            <a:spLocks noGrp="1"/>
          </p:cNvSpPr>
          <p:nvPr>
            <p:ph type="pic" sz="quarter" idx="18"/>
          </p:nvPr>
        </p:nvSpPr>
        <p:spPr>
          <a:xfrm>
            <a:off x="4071319" y="4572000"/>
            <a:ext cx="2034000" cy="2286000"/>
          </a:xfrm>
        </p:spPr>
        <p:txBody>
          <a:bodyPr/>
          <a:lstStyle>
            <a:lvl1pPr>
              <a:defRPr sz="1800">
                <a:solidFill>
                  <a:schemeClr val="accent2"/>
                </a:solidFill>
              </a:defRPr>
            </a:lvl1pPr>
          </a:lstStyle>
          <a:p>
            <a:endParaRPr lang="id-ID"/>
          </a:p>
        </p:txBody>
      </p:sp>
      <p:sp>
        <p:nvSpPr>
          <p:cNvPr id="17" name="Picture Placeholder 3"/>
          <p:cNvSpPr>
            <a:spLocks noGrp="1"/>
          </p:cNvSpPr>
          <p:nvPr>
            <p:ph type="pic" sz="quarter" idx="19"/>
          </p:nvPr>
        </p:nvSpPr>
        <p:spPr>
          <a:xfrm>
            <a:off x="6108638" y="0"/>
            <a:ext cx="2034000" cy="2286000"/>
          </a:xfrm>
        </p:spPr>
        <p:txBody>
          <a:bodyPr/>
          <a:lstStyle>
            <a:lvl1pPr>
              <a:defRPr sz="1800">
                <a:solidFill>
                  <a:schemeClr val="accent2"/>
                </a:solidFill>
              </a:defRPr>
            </a:lvl1pPr>
          </a:lstStyle>
          <a:p>
            <a:endParaRPr lang="id-ID"/>
          </a:p>
        </p:txBody>
      </p:sp>
      <p:sp>
        <p:nvSpPr>
          <p:cNvPr id="18" name="Picture Placeholder 3"/>
          <p:cNvSpPr>
            <a:spLocks noGrp="1"/>
          </p:cNvSpPr>
          <p:nvPr>
            <p:ph type="pic" sz="quarter" idx="20"/>
          </p:nvPr>
        </p:nvSpPr>
        <p:spPr>
          <a:xfrm>
            <a:off x="6108638" y="2286000"/>
            <a:ext cx="2034000" cy="2286000"/>
          </a:xfrm>
        </p:spPr>
        <p:txBody>
          <a:bodyPr/>
          <a:lstStyle>
            <a:lvl1pPr>
              <a:defRPr sz="1800">
                <a:solidFill>
                  <a:schemeClr val="accent2"/>
                </a:solidFill>
              </a:defRPr>
            </a:lvl1pPr>
          </a:lstStyle>
          <a:p>
            <a:endParaRPr lang="id-ID"/>
          </a:p>
        </p:txBody>
      </p:sp>
      <p:sp>
        <p:nvSpPr>
          <p:cNvPr id="19" name="Picture Placeholder 3"/>
          <p:cNvSpPr>
            <a:spLocks noGrp="1"/>
          </p:cNvSpPr>
          <p:nvPr>
            <p:ph type="pic" sz="quarter" idx="21"/>
          </p:nvPr>
        </p:nvSpPr>
        <p:spPr>
          <a:xfrm>
            <a:off x="6108638" y="4572000"/>
            <a:ext cx="2034000" cy="2286000"/>
          </a:xfrm>
        </p:spPr>
        <p:txBody>
          <a:bodyPr/>
          <a:lstStyle>
            <a:lvl1pPr>
              <a:defRPr sz="1800">
                <a:solidFill>
                  <a:schemeClr val="accent2"/>
                </a:solidFill>
              </a:defRPr>
            </a:lvl1pPr>
          </a:lstStyle>
          <a:p>
            <a:endParaRPr lang="id-ID"/>
          </a:p>
        </p:txBody>
      </p:sp>
      <p:sp>
        <p:nvSpPr>
          <p:cNvPr id="20" name="Picture Placeholder 3"/>
          <p:cNvSpPr>
            <a:spLocks noGrp="1"/>
          </p:cNvSpPr>
          <p:nvPr>
            <p:ph type="pic" sz="quarter" idx="22"/>
          </p:nvPr>
        </p:nvSpPr>
        <p:spPr>
          <a:xfrm>
            <a:off x="8139319" y="0"/>
            <a:ext cx="2034000" cy="2286000"/>
          </a:xfrm>
        </p:spPr>
        <p:txBody>
          <a:bodyPr/>
          <a:lstStyle>
            <a:lvl1pPr>
              <a:defRPr sz="1800">
                <a:solidFill>
                  <a:schemeClr val="accent2"/>
                </a:solidFill>
              </a:defRPr>
            </a:lvl1pPr>
          </a:lstStyle>
          <a:p>
            <a:endParaRPr lang="id-ID"/>
          </a:p>
        </p:txBody>
      </p:sp>
      <p:sp>
        <p:nvSpPr>
          <p:cNvPr id="21" name="Picture Placeholder 3"/>
          <p:cNvSpPr>
            <a:spLocks noGrp="1"/>
          </p:cNvSpPr>
          <p:nvPr>
            <p:ph type="pic" sz="quarter" idx="23"/>
          </p:nvPr>
        </p:nvSpPr>
        <p:spPr>
          <a:xfrm>
            <a:off x="8139319" y="2286000"/>
            <a:ext cx="2034000" cy="2286000"/>
          </a:xfrm>
        </p:spPr>
        <p:txBody>
          <a:bodyPr/>
          <a:lstStyle>
            <a:lvl1pPr>
              <a:defRPr sz="1800">
                <a:solidFill>
                  <a:schemeClr val="accent2"/>
                </a:solidFill>
              </a:defRPr>
            </a:lvl1pPr>
          </a:lstStyle>
          <a:p>
            <a:endParaRPr lang="id-ID"/>
          </a:p>
        </p:txBody>
      </p:sp>
      <p:sp>
        <p:nvSpPr>
          <p:cNvPr id="22" name="Picture Placeholder 3"/>
          <p:cNvSpPr>
            <a:spLocks noGrp="1"/>
          </p:cNvSpPr>
          <p:nvPr>
            <p:ph type="pic" sz="quarter" idx="24"/>
          </p:nvPr>
        </p:nvSpPr>
        <p:spPr>
          <a:xfrm>
            <a:off x="8139319" y="4572000"/>
            <a:ext cx="2034000" cy="2286000"/>
          </a:xfrm>
        </p:spPr>
        <p:txBody>
          <a:bodyPr/>
          <a:lstStyle>
            <a:lvl1pPr>
              <a:defRPr sz="1800">
                <a:solidFill>
                  <a:schemeClr val="accent2"/>
                </a:solidFill>
              </a:defRPr>
            </a:lvl1pPr>
          </a:lstStyle>
          <a:p>
            <a:endParaRPr lang="id-ID"/>
          </a:p>
        </p:txBody>
      </p:sp>
      <p:sp>
        <p:nvSpPr>
          <p:cNvPr id="23" name="Picture Placeholder 3"/>
          <p:cNvSpPr>
            <a:spLocks noGrp="1"/>
          </p:cNvSpPr>
          <p:nvPr>
            <p:ph type="pic" sz="quarter" idx="25"/>
          </p:nvPr>
        </p:nvSpPr>
        <p:spPr>
          <a:xfrm>
            <a:off x="10176638" y="0"/>
            <a:ext cx="2034000" cy="2286000"/>
          </a:xfrm>
        </p:spPr>
        <p:txBody>
          <a:bodyPr/>
          <a:lstStyle>
            <a:lvl1pPr>
              <a:defRPr sz="1800">
                <a:solidFill>
                  <a:schemeClr val="accent2"/>
                </a:solidFill>
              </a:defRPr>
            </a:lvl1pPr>
          </a:lstStyle>
          <a:p>
            <a:endParaRPr lang="id-ID"/>
          </a:p>
        </p:txBody>
      </p:sp>
      <p:sp>
        <p:nvSpPr>
          <p:cNvPr id="24" name="Picture Placeholder 3"/>
          <p:cNvSpPr>
            <a:spLocks noGrp="1"/>
          </p:cNvSpPr>
          <p:nvPr>
            <p:ph type="pic" sz="quarter" idx="26"/>
          </p:nvPr>
        </p:nvSpPr>
        <p:spPr>
          <a:xfrm>
            <a:off x="10176638" y="2286000"/>
            <a:ext cx="2034000" cy="2286000"/>
          </a:xfrm>
        </p:spPr>
        <p:txBody>
          <a:bodyPr/>
          <a:lstStyle>
            <a:lvl1pPr>
              <a:defRPr sz="1800">
                <a:solidFill>
                  <a:schemeClr val="accent2"/>
                </a:solidFill>
              </a:defRPr>
            </a:lvl1pPr>
          </a:lstStyle>
          <a:p>
            <a:endParaRPr lang="id-ID"/>
          </a:p>
        </p:txBody>
      </p:sp>
      <p:sp>
        <p:nvSpPr>
          <p:cNvPr id="25" name="Picture Placeholder 3"/>
          <p:cNvSpPr>
            <a:spLocks noGrp="1"/>
          </p:cNvSpPr>
          <p:nvPr>
            <p:ph type="pic" sz="quarter" idx="27"/>
          </p:nvPr>
        </p:nvSpPr>
        <p:spPr>
          <a:xfrm>
            <a:off x="10176638" y="4572000"/>
            <a:ext cx="2034000" cy="2286000"/>
          </a:xfrm>
        </p:spPr>
        <p:txBody>
          <a:bodyPr/>
          <a:lstStyle>
            <a:lvl1pPr>
              <a:defRPr sz="1800">
                <a:solidFill>
                  <a:schemeClr val="accent2"/>
                </a:solidFill>
              </a:defRPr>
            </a:lvl1pPr>
          </a:lstStyle>
          <a:p>
            <a:endParaRPr lang="id-ID"/>
          </a:p>
        </p:txBody>
      </p:sp>
      <p:sp>
        <p:nvSpPr>
          <p:cNvPr id="7" name="TextBox 6"/>
          <p:cNvSpPr txBox="1"/>
          <p:nvPr userDrawn="1"/>
        </p:nvSpPr>
        <p:spPr>
          <a:xfrm>
            <a:off x="11584250" y="305131"/>
            <a:ext cx="351378" cy="261610"/>
          </a:xfrm>
          <a:prstGeom prst="rect">
            <a:avLst/>
          </a:prstGeom>
          <a:noFill/>
        </p:spPr>
        <p:txBody>
          <a:bodyPr wrap="none" rtlCol="0">
            <a:spAutoFit/>
          </a:bodyPr>
          <a:lstStyle/>
          <a:p>
            <a:pPr algn="ctr"/>
            <a:fld id="{260E2A6B-A809-4840-BF14-8648BC0BDF87}" type="slidenum">
              <a:rPr lang="id-ID" sz="1100" b="1" smtClean="0">
                <a:solidFill>
                  <a:schemeClr val="bg1"/>
                </a:solidFill>
              </a:rPr>
              <a:pPr algn="ctr"/>
              <a:t>‹#›</a:t>
            </a:fld>
            <a:endParaRPr lang="id-ID" sz="1100" dirty="0">
              <a:solidFill>
                <a:schemeClr val="bg1"/>
              </a:solidFill>
            </a:endParaRPr>
          </a:p>
        </p:txBody>
      </p:sp>
    </p:spTree>
    <p:extLst>
      <p:ext uri="{BB962C8B-B14F-4D97-AF65-F5344CB8AC3E}">
        <p14:creationId xmlns:p14="http://schemas.microsoft.com/office/powerpoint/2010/main" val="2023245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6" name="Picture Placeholder 3"/>
          <p:cNvSpPr>
            <a:spLocks noGrp="1"/>
          </p:cNvSpPr>
          <p:nvPr>
            <p:ph type="pic" sz="quarter" idx="10"/>
          </p:nvPr>
        </p:nvSpPr>
        <p:spPr>
          <a:xfrm>
            <a:off x="1450174"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7" name="Picture Placeholder 3"/>
          <p:cNvSpPr>
            <a:spLocks noGrp="1"/>
          </p:cNvSpPr>
          <p:nvPr>
            <p:ph type="pic" sz="quarter" idx="11"/>
          </p:nvPr>
        </p:nvSpPr>
        <p:spPr>
          <a:xfrm>
            <a:off x="3971864"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8" name="Picture Placeholder 3"/>
          <p:cNvSpPr>
            <a:spLocks noGrp="1"/>
          </p:cNvSpPr>
          <p:nvPr>
            <p:ph type="pic" sz="quarter" idx="12"/>
          </p:nvPr>
        </p:nvSpPr>
        <p:spPr>
          <a:xfrm>
            <a:off x="6508785" y="2284944"/>
            <a:ext cx="1697846" cy="1697847"/>
          </a:xfrm>
          <a:prstGeom prst="ellipse">
            <a:avLst/>
          </a:prstGeom>
        </p:spPr>
        <p:txBody>
          <a:bodyPr>
            <a:normAutofit/>
          </a:bodyPr>
          <a:lstStyle>
            <a:lvl1pPr>
              <a:defRPr sz="1600">
                <a:solidFill>
                  <a:schemeClr val="accent2"/>
                </a:solidFill>
              </a:defRPr>
            </a:lvl1pPr>
          </a:lstStyle>
          <a:p>
            <a:endParaRPr lang="id-ID" dirty="0"/>
          </a:p>
        </p:txBody>
      </p:sp>
      <p:sp>
        <p:nvSpPr>
          <p:cNvPr id="29" name="Picture Placeholder 3"/>
          <p:cNvSpPr>
            <a:spLocks noGrp="1"/>
          </p:cNvSpPr>
          <p:nvPr>
            <p:ph type="pic" sz="quarter" idx="13"/>
          </p:nvPr>
        </p:nvSpPr>
        <p:spPr>
          <a:xfrm>
            <a:off x="9030475" y="2284944"/>
            <a:ext cx="1697846" cy="1697847"/>
          </a:xfrm>
          <a:prstGeom prst="ellipse">
            <a:avLst/>
          </a:prstGeom>
        </p:spPr>
        <p:txBody>
          <a:bodyPr>
            <a:normAutofit/>
          </a:bodyPr>
          <a:lstStyle>
            <a:lvl1pPr>
              <a:defRPr sz="1600">
                <a:solidFill>
                  <a:schemeClr val="accent2"/>
                </a:solidFill>
              </a:defRPr>
            </a:lvl1pPr>
          </a:lstStyle>
          <a:p>
            <a:endParaRPr lang="id-ID"/>
          </a:p>
        </p:txBody>
      </p:sp>
      <p:pic>
        <p:nvPicPr>
          <p:cNvPr id="6" name="Picture 5"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65510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2" name="Picture Placeholder 3"/>
          <p:cNvSpPr>
            <a:spLocks noGrp="1"/>
          </p:cNvSpPr>
          <p:nvPr>
            <p:ph type="pic" sz="quarter" idx="10"/>
          </p:nvPr>
        </p:nvSpPr>
        <p:spPr>
          <a:xfrm>
            <a:off x="1244493" y="2113494"/>
            <a:ext cx="1697846" cy="1697847"/>
          </a:xfrm>
          <a:prstGeom prst="ellipse">
            <a:avLst/>
          </a:prstGeom>
        </p:spPr>
        <p:txBody>
          <a:bodyPr>
            <a:normAutofit/>
          </a:bodyPr>
          <a:lstStyle>
            <a:lvl1pPr>
              <a:defRPr sz="1600">
                <a:solidFill>
                  <a:schemeClr val="accent2"/>
                </a:solidFill>
              </a:defRPr>
            </a:lvl1pPr>
          </a:lstStyle>
          <a:p>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82718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FBC63-C649-42C3-9C85-0F873F8F0B35}" type="datetimeFigureOut">
              <a:rPr lang="id-ID" smtClean="0"/>
              <a:pPr/>
              <a:t>11/12/19</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6DFD3-2AF0-4B06-81C8-CF1C6F54D29C}" type="slidenum">
              <a:rPr lang="id-ID" smtClean="0"/>
              <a:pPr/>
              <a:t>‹#›</a:t>
            </a:fld>
            <a:endParaRPr lang="id-ID"/>
          </a:p>
        </p:txBody>
      </p:sp>
    </p:spTree>
    <p:extLst>
      <p:ext uri="{BB962C8B-B14F-4D97-AF65-F5344CB8AC3E}">
        <p14:creationId xmlns:p14="http://schemas.microsoft.com/office/powerpoint/2010/main" val="137306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59" r:id="rId13"/>
    <p:sldLayoutId id="2147483661" r:id="rId14"/>
    <p:sldLayoutId id="2147483664" r:id="rId15"/>
    <p:sldLayoutId id="2147483665" r:id="rId16"/>
    <p:sldLayoutId id="2147483666" r:id="rId17"/>
    <p:sldLayoutId id="2147483670" r:id="rId18"/>
    <p:sldLayoutId id="2147483678" r:id="rId19"/>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d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d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d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7"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df"/><Relationship Id="rId7" Type="http://schemas.openxmlformats.org/officeDocument/2006/relationships/image" Target="../media/image1.pd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2.pdf"/><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pdf"/><Relationship Id="rId7" Type="http://schemas.openxmlformats.org/officeDocument/2006/relationships/image" Target="../media/image1.pd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6.pdf"/><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9.pdf"/><Relationship Id="rId7" Type="http://schemas.openxmlformats.org/officeDocument/2006/relationships/image" Target="../media/image43.pd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1.pdf"/><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6.pdf"/></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8.pdf"/><Relationship Id="rId7" Type="http://schemas.openxmlformats.org/officeDocument/2006/relationships/image" Target="../media/image34.pd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10"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50.pdf"/></Relationships>
</file>

<file path=ppt/slides/_rels/slide2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d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9.pdf"/><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32.xml.rels><?xml version="1.0" encoding="UTF-8" standalone="yes"?>
<Relationships xmlns="http://schemas.openxmlformats.org/package/2006/relationships"><Relationship Id="rId3" Type="http://schemas.openxmlformats.org/officeDocument/2006/relationships/image" Target="../media/image61.pd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63.pd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df"/><Relationship Id="rId7" Type="http://schemas.openxmlformats.org/officeDocument/2006/relationships/image" Target="../media/image65.pd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4.pdf"/><Relationship Id="rId10"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67.pdf"/></Relationships>
</file>

<file path=ppt/slides/_rels/slide35.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9.pd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71.pdf"/><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73.pdf"/><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df"/><Relationship Id="rId7"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pdf"/><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df"/><Relationship Id="rId7" Type="http://schemas.openxmlformats.org/officeDocument/2006/relationships/image" Target="../media/image34.pd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78.pdf"/><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df"/><Relationship Id="rId7" Type="http://schemas.openxmlformats.org/officeDocument/2006/relationships/image" Target="../media/image80.pd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4.pdf"/><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82.pdf"/><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84.pd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86.pd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88.pdf"/><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df"/><Relationship Id="rId7" Type="http://schemas.openxmlformats.org/officeDocument/2006/relationships/image" Target="../media/image34.pd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90.pd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2.pd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94.pd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5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7.pd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image" Target="../media/image1.pd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df"/><Relationship Id="rId9" Type="http://schemas.openxmlformats.org/officeDocument/2006/relationships/image" Target="../media/image7.emf"/></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df"/><Relationship Id="rId7" Type="http://schemas.openxmlformats.org/officeDocument/2006/relationships/image" Target="../media/image1.pd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5.pd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6.pd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8.pd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45616" t="6667"/>
              <a:stretch>
                <a:fillRect/>
              </a:stretch>
            </p:blipFill>
          </mc:Choice>
          <mc:Fallback>
            <p:blipFill>
              <a:blip r:embed="rId4"/>
              <a:srcRect l="45616" t="6667"/>
              <a:stretch>
                <a:fillRect/>
              </a:stretch>
            </p:blipFill>
          </mc:Fallback>
        </mc:AlternateContent>
        <p:spPr>
          <a:xfrm>
            <a:off x="5219700" y="1638300"/>
            <a:ext cx="5052041" cy="4800600"/>
          </a:xfrm>
          <a:prstGeom prst="rect">
            <a:avLst/>
          </a:prstGeom>
        </p:spPr>
      </p:pic>
      <p:sp>
        <p:nvSpPr>
          <p:cNvPr id="3" name="TextBox 2"/>
          <p:cNvSpPr txBox="1"/>
          <p:nvPr/>
        </p:nvSpPr>
        <p:spPr>
          <a:xfrm>
            <a:off x="2908300" y="609600"/>
            <a:ext cx="8407400" cy="769441"/>
          </a:xfrm>
          <a:prstGeom prst="rect">
            <a:avLst/>
          </a:prstGeom>
          <a:solidFill>
            <a:schemeClr val="bg1"/>
          </a:solidFill>
        </p:spPr>
        <p:txBody>
          <a:bodyPr wrap="square" rtlCol="0">
            <a:spAutoFit/>
          </a:bodyPr>
          <a:lstStyle/>
          <a:p>
            <a:r>
              <a:rPr lang="en-US" sz="4400" dirty="0">
                <a:solidFill>
                  <a:srgbClr val="44546A"/>
                </a:solidFill>
              </a:rPr>
              <a:t>INSPECTING BRACKETS</a:t>
            </a:r>
          </a:p>
        </p:txBody>
      </p:sp>
      <p:grpSp>
        <p:nvGrpSpPr>
          <p:cNvPr id="17" name="Group 16"/>
          <p:cNvGrpSpPr/>
          <p:nvPr/>
        </p:nvGrpSpPr>
        <p:grpSpPr>
          <a:xfrm>
            <a:off x="2895600" y="1955800"/>
            <a:ext cx="2336800" cy="4330700"/>
            <a:chOff x="3721100" y="1955800"/>
            <a:chExt cx="2336800" cy="4330700"/>
          </a:xfrm>
        </p:grpSpPr>
        <p:sp>
          <p:nvSpPr>
            <p:cNvPr id="4" name="Rounded Rectangle 3"/>
            <p:cNvSpPr/>
            <p:nvPr/>
          </p:nvSpPr>
          <p:spPr>
            <a:xfrm>
              <a:off x="3721100" y="1955800"/>
              <a:ext cx="23368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00500" y="1981200"/>
              <a:ext cx="1841500" cy="369332"/>
            </a:xfrm>
            <a:prstGeom prst="rect">
              <a:avLst/>
            </a:prstGeom>
            <a:noFill/>
          </p:spPr>
          <p:txBody>
            <a:bodyPr wrap="square" rtlCol="0">
              <a:spAutoFit/>
            </a:bodyPr>
            <a:lstStyle/>
            <a:p>
              <a:r>
                <a:rPr lang="en-US" cap="all" dirty="0">
                  <a:solidFill>
                    <a:schemeClr val="tx1">
                      <a:lumMod val="65000"/>
                      <a:lumOff val="35000"/>
                    </a:schemeClr>
                  </a:solidFill>
                </a:rPr>
                <a:t>HOOK</a:t>
              </a:r>
            </a:p>
          </p:txBody>
        </p:sp>
        <p:sp>
          <p:nvSpPr>
            <p:cNvPr id="6" name="Rounded Rectangle 5"/>
            <p:cNvSpPr/>
            <p:nvPr/>
          </p:nvSpPr>
          <p:spPr>
            <a:xfrm>
              <a:off x="3746500" y="33909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873500" y="3416300"/>
              <a:ext cx="1841500" cy="369332"/>
            </a:xfrm>
            <a:prstGeom prst="rect">
              <a:avLst/>
            </a:prstGeom>
            <a:noFill/>
          </p:spPr>
          <p:txBody>
            <a:bodyPr wrap="square" rtlCol="0">
              <a:spAutoFit/>
            </a:bodyPr>
            <a:lstStyle/>
            <a:p>
              <a:r>
                <a:rPr lang="en-US" cap="all" dirty="0">
                  <a:solidFill>
                    <a:schemeClr val="tx1">
                      <a:lumMod val="65000"/>
                      <a:lumOff val="35000"/>
                    </a:schemeClr>
                  </a:solidFill>
                </a:rPr>
                <a:t>WELDS</a:t>
              </a:r>
            </a:p>
          </p:txBody>
        </p:sp>
        <p:sp>
          <p:nvSpPr>
            <p:cNvPr id="8" name="Rounded Rectangle 7"/>
            <p:cNvSpPr/>
            <p:nvPr/>
          </p:nvSpPr>
          <p:spPr>
            <a:xfrm>
              <a:off x="3733800" y="2501900"/>
              <a:ext cx="2286000" cy="76711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822700" y="2527300"/>
              <a:ext cx="2108200" cy="646331"/>
            </a:xfrm>
            <a:prstGeom prst="rect">
              <a:avLst/>
            </a:prstGeom>
            <a:noFill/>
          </p:spPr>
          <p:txBody>
            <a:bodyPr wrap="square" rtlCol="0">
              <a:spAutoFit/>
            </a:bodyPr>
            <a:lstStyle/>
            <a:p>
              <a:r>
                <a:rPr lang="en-US" cap="all" dirty="0">
                  <a:solidFill>
                    <a:schemeClr val="tx1">
                      <a:lumMod val="65000"/>
                      <a:lumOff val="35000"/>
                    </a:schemeClr>
                  </a:solidFill>
                </a:rPr>
                <a:t>LEDGER, BRACE &amp; BACK</a:t>
              </a:r>
            </a:p>
          </p:txBody>
        </p:sp>
        <p:sp>
          <p:nvSpPr>
            <p:cNvPr id="10" name="Rounded Rectangle 9"/>
            <p:cNvSpPr/>
            <p:nvPr/>
          </p:nvSpPr>
          <p:spPr>
            <a:xfrm>
              <a:off x="3721100" y="3924300"/>
              <a:ext cx="2273300" cy="9017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810000" y="3949700"/>
              <a:ext cx="2133600" cy="939800"/>
            </a:xfrm>
            <a:prstGeom prst="rect">
              <a:avLst/>
            </a:prstGeom>
            <a:noFill/>
          </p:spPr>
          <p:txBody>
            <a:bodyPr wrap="square" rtlCol="0">
              <a:spAutoFit/>
            </a:bodyPr>
            <a:lstStyle/>
            <a:p>
              <a:r>
                <a:rPr lang="en-US" cap="all" dirty="0">
                  <a:solidFill>
                    <a:schemeClr val="tx1">
                      <a:lumMod val="65000"/>
                      <a:lumOff val="35000"/>
                    </a:schemeClr>
                  </a:solidFill>
                </a:rPr>
                <a:t>GURADRAIL POST ATTACHING MEMBER</a:t>
              </a:r>
            </a:p>
          </p:txBody>
        </p:sp>
        <p:sp>
          <p:nvSpPr>
            <p:cNvPr id="12" name="Rounded Rectangle 11"/>
            <p:cNvSpPr/>
            <p:nvPr/>
          </p:nvSpPr>
          <p:spPr>
            <a:xfrm>
              <a:off x="3721100" y="4953000"/>
              <a:ext cx="2298700" cy="5334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700" y="4991100"/>
              <a:ext cx="2044700" cy="369332"/>
            </a:xfrm>
            <a:prstGeom prst="rect">
              <a:avLst/>
            </a:prstGeom>
            <a:noFill/>
          </p:spPr>
          <p:txBody>
            <a:bodyPr wrap="square" rtlCol="0">
              <a:spAutoFit/>
            </a:bodyPr>
            <a:lstStyle/>
            <a:p>
              <a:r>
                <a:rPr lang="en-US" cap="all" dirty="0">
                  <a:solidFill>
                    <a:schemeClr val="tx1">
                      <a:lumMod val="65000"/>
                      <a:lumOff val="35000"/>
                    </a:schemeClr>
                  </a:solidFill>
                </a:rPr>
                <a:t>BOTTOM UNIT</a:t>
              </a:r>
            </a:p>
          </p:txBody>
        </p:sp>
        <p:grpSp>
          <p:nvGrpSpPr>
            <p:cNvPr id="14" name="Group 13"/>
            <p:cNvGrpSpPr/>
            <p:nvPr/>
          </p:nvGrpSpPr>
          <p:grpSpPr>
            <a:xfrm>
              <a:off x="3746500" y="5588000"/>
              <a:ext cx="2273300" cy="698500"/>
              <a:chOff x="800100" y="4965700"/>
              <a:chExt cx="2273300" cy="698500"/>
            </a:xfrm>
          </p:grpSpPr>
          <p:sp>
            <p:nvSpPr>
              <p:cNvPr id="15" name="Rounded Rectangle 14"/>
              <p:cNvSpPr/>
              <p:nvPr/>
            </p:nvSpPr>
            <p:spPr>
              <a:xfrm>
                <a:off x="800100" y="49657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89000" y="4991100"/>
                <a:ext cx="1841500" cy="646331"/>
              </a:xfrm>
              <a:prstGeom prst="rect">
                <a:avLst/>
              </a:prstGeom>
              <a:noFill/>
            </p:spPr>
            <p:txBody>
              <a:bodyPr wrap="square" rtlCol="0">
                <a:spAutoFit/>
              </a:bodyPr>
              <a:lstStyle/>
              <a:p>
                <a:r>
                  <a:rPr lang="en-US" cap="all" dirty="0">
                    <a:solidFill>
                      <a:schemeClr val="tx1">
                        <a:lumMod val="65000"/>
                        <a:lumOff val="35000"/>
                      </a:schemeClr>
                    </a:solidFill>
                  </a:rPr>
                  <a:t>GENERAL APPEARANCE</a:t>
                </a:r>
              </a:p>
            </p:txBody>
          </p:sp>
        </p:grpSp>
      </p:gr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77800" y="265078"/>
            <a:ext cx="7334303" cy="6224622"/>
          </a:xfrm>
          <a:prstGeom prst="rect">
            <a:avLst/>
          </a:prstGeom>
        </p:spPr>
      </p:pic>
      <p:sp>
        <p:nvSpPr>
          <p:cNvPr id="4" name="TextBox 3"/>
          <p:cNvSpPr txBox="1"/>
          <p:nvPr/>
        </p:nvSpPr>
        <p:spPr>
          <a:xfrm>
            <a:off x="7443508" y="304801"/>
            <a:ext cx="4824692" cy="984885"/>
          </a:xfrm>
          <a:prstGeom prst="rect">
            <a:avLst/>
          </a:prstGeom>
          <a:noFill/>
        </p:spPr>
        <p:txBody>
          <a:bodyPr wrap="square" rtlCol="0">
            <a:spAutoFit/>
          </a:bodyPr>
          <a:lstStyle/>
          <a:p>
            <a:r>
              <a:rPr lang="fr-CA" sz="4000" cap="all" dirty="0">
                <a:solidFill>
                  <a:srgbClr val="44546A"/>
                </a:solidFill>
              </a:rPr>
              <a:t>TYPES OF FRAMES</a:t>
            </a:r>
            <a:endParaRPr lang="en-US" sz="4000" cap="all" dirty="0">
              <a:solidFill>
                <a:srgbClr val="44546A"/>
              </a:solidFill>
            </a:endParaRPr>
          </a:p>
          <a:p>
            <a:endParaRPr lang="en-US" dirty="0"/>
          </a:p>
        </p:txBody>
      </p:sp>
      <p:sp>
        <p:nvSpPr>
          <p:cNvPr id="5" name="TextBox 4"/>
          <p:cNvSpPr txBox="1"/>
          <p:nvPr/>
        </p:nvSpPr>
        <p:spPr>
          <a:xfrm>
            <a:off x="7531100" y="1333500"/>
            <a:ext cx="4343400" cy="4462760"/>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Frames come in a wide variety of sizes and shapes. </a:t>
            </a:r>
          </a:p>
          <a:p>
            <a:pPr>
              <a:spcAft>
                <a:spcPts val="1800"/>
              </a:spcAft>
              <a:buFont typeface="Arial"/>
              <a:buChar char="•"/>
            </a:pPr>
            <a:r>
              <a:rPr lang="en-US" sz="2400" dirty="0">
                <a:solidFill>
                  <a:srgbClr val="595959"/>
                </a:solidFill>
              </a:rPr>
              <a:t> If the frames are different widths it will be impossible to put them together. </a:t>
            </a:r>
          </a:p>
          <a:p>
            <a:pPr>
              <a:spcAft>
                <a:spcPts val="1800"/>
              </a:spcAft>
              <a:buFont typeface="Arial"/>
              <a:buChar char="•"/>
            </a:pPr>
            <a:r>
              <a:rPr lang="en-US" sz="2400" dirty="0">
                <a:solidFill>
                  <a:srgbClr val="595959"/>
                </a:solidFill>
              </a:rPr>
              <a:t> Use frames with horizontals at the same height to provide a level support for the platform or bracket.</a:t>
            </a:r>
          </a:p>
          <a:p>
            <a:pPr>
              <a:buFont typeface="Arial"/>
              <a:buChar char="•"/>
            </a:pPr>
            <a:endParaRPr lang="en-US" sz="2300" dirty="0">
              <a:solidFill>
                <a:srgbClr val="767171"/>
              </a:solidFill>
            </a:endParaRPr>
          </a:p>
        </p:txBody>
      </p:sp>
      <p:grpSp>
        <p:nvGrpSpPr>
          <p:cNvPr id="15" name="Group 14"/>
          <p:cNvGrpSpPr/>
          <p:nvPr/>
        </p:nvGrpSpPr>
        <p:grpSpPr>
          <a:xfrm>
            <a:off x="609600" y="977900"/>
            <a:ext cx="6604000" cy="4953000"/>
            <a:chOff x="609600" y="977900"/>
            <a:chExt cx="6604000" cy="4953000"/>
          </a:xfrm>
        </p:grpSpPr>
        <p:sp>
          <p:nvSpPr>
            <p:cNvPr id="6" name="Rectangle 5"/>
            <p:cNvSpPr/>
            <p:nvPr/>
          </p:nvSpPr>
          <p:spPr>
            <a:xfrm>
              <a:off x="1066800" y="9779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289300" y="10541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9600" y="35814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971800" y="34925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61000" y="35941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118100" y="977900"/>
              <a:ext cx="5842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540500" y="1168400"/>
              <a:ext cx="673100" cy="419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035300" y="5372100"/>
              <a:ext cx="673100" cy="419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473700" y="5676900"/>
              <a:ext cx="673100" cy="254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52450" y="1517650"/>
            <a:ext cx="5549900" cy="4914900"/>
          </a:xfrm>
          <a:prstGeom prst="rect">
            <a:avLst/>
          </a:prstGeom>
        </p:spPr>
      </p:pic>
      <p:sp>
        <p:nvSpPr>
          <p:cNvPr id="3" name="TextBox 2"/>
          <p:cNvSpPr txBox="1"/>
          <p:nvPr/>
        </p:nvSpPr>
        <p:spPr>
          <a:xfrm>
            <a:off x="2959100" y="490259"/>
            <a:ext cx="6261100" cy="769441"/>
          </a:xfrm>
          <a:prstGeom prst="rect">
            <a:avLst/>
          </a:prstGeom>
          <a:noFill/>
        </p:spPr>
        <p:txBody>
          <a:bodyPr wrap="square" rtlCol="0">
            <a:spAutoFit/>
          </a:bodyPr>
          <a:lstStyle/>
          <a:p>
            <a:pPr algn="ctr"/>
            <a:r>
              <a:rPr lang="id-ID" sz="4400" cap="all" dirty="0">
                <a:solidFill>
                  <a:srgbClr val="44546A"/>
                </a:solidFill>
                <a:latin typeface="+mj-lt"/>
              </a:rPr>
              <a:t>Frame Tubes</a:t>
            </a:r>
            <a:endParaRPr lang="en-US" sz="4400" cap="all" dirty="0">
              <a:solidFill>
                <a:srgbClr val="44546A"/>
              </a:solidFill>
              <a:latin typeface="+mj-lt"/>
            </a:endParaRPr>
          </a:p>
        </p:txBody>
      </p:sp>
      <p:sp>
        <p:nvSpPr>
          <p:cNvPr id="4" name="TextBox 3"/>
          <p:cNvSpPr txBox="1"/>
          <p:nvPr/>
        </p:nvSpPr>
        <p:spPr>
          <a:xfrm>
            <a:off x="5346700" y="1348056"/>
            <a:ext cx="6845300" cy="4985980"/>
          </a:xfrm>
          <a:prstGeom prst="rect">
            <a:avLst/>
          </a:prstGeom>
          <a:noFill/>
        </p:spPr>
        <p:txBody>
          <a:bodyPr wrap="square" rtlCol="0">
            <a:spAutoFit/>
          </a:bodyPr>
          <a:lstStyle/>
          <a:p>
            <a:pPr>
              <a:spcAft>
                <a:spcPts val="1800"/>
              </a:spcAft>
              <a:buFont typeface="Arial"/>
              <a:buChar char="•"/>
            </a:pPr>
            <a:r>
              <a:rPr lang="en-US" sz="2300" dirty="0">
                <a:solidFill>
                  <a:srgbClr val="595959"/>
                </a:solidFill>
              </a:rPr>
              <a:t> </a:t>
            </a:r>
            <a:r>
              <a:rPr lang="en-US" sz="2400" dirty="0">
                <a:solidFill>
                  <a:srgbClr val="595959"/>
                </a:solidFill>
              </a:rPr>
              <a:t>Frame Scaffolds are made from steel, aluminum, or fiberglass.</a:t>
            </a:r>
          </a:p>
          <a:p>
            <a:pPr>
              <a:spcAft>
                <a:spcPts val="1800"/>
              </a:spcAft>
              <a:buFont typeface="Arial"/>
              <a:buChar char="•"/>
            </a:pPr>
            <a:r>
              <a:rPr lang="en-US" sz="2400" dirty="0">
                <a:solidFill>
                  <a:srgbClr val="595959"/>
                </a:solidFill>
              </a:rPr>
              <a:t> The strength of each of these materials is different.</a:t>
            </a:r>
          </a:p>
          <a:p>
            <a:pPr>
              <a:spcAft>
                <a:spcPts val="1800"/>
              </a:spcAft>
              <a:buFont typeface="Arial"/>
              <a:buChar char="•"/>
            </a:pPr>
            <a:r>
              <a:rPr lang="en-US" sz="2400" dirty="0">
                <a:solidFill>
                  <a:srgbClr val="595959"/>
                </a:solidFill>
              </a:rPr>
              <a:t> Scaffolds with different types of material should not be intermixed.</a:t>
            </a:r>
          </a:p>
          <a:p>
            <a:pPr>
              <a:spcAft>
                <a:spcPts val="1800"/>
              </a:spcAft>
              <a:buFont typeface="Arial"/>
              <a:buChar char="•"/>
            </a:pPr>
            <a:r>
              <a:rPr lang="en-US" sz="2400" dirty="0">
                <a:solidFill>
                  <a:srgbClr val="595959"/>
                </a:solidFill>
              </a:rPr>
              <a:t> Frame Scaffolds are available in several different size tubes. </a:t>
            </a:r>
          </a:p>
          <a:p>
            <a:pPr>
              <a:buFont typeface="Arial"/>
              <a:buChar char="•"/>
            </a:pPr>
            <a:r>
              <a:rPr lang="en-US" sz="2400" dirty="0">
                <a:solidFill>
                  <a:srgbClr val="595959"/>
                </a:solidFill>
              </a:rPr>
              <a:t> Only frame legs of the same diameter and wall thickness should be used together.</a:t>
            </a:r>
          </a:p>
          <a:p>
            <a:pPr>
              <a:buFont typeface="Arial"/>
              <a:buChar char="•"/>
            </a:pPr>
            <a:endParaRPr lang="en-US" dirty="0"/>
          </a:p>
        </p:txBody>
      </p:sp>
      <p:pic>
        <p:nvPicPr>
          <p:cNvPr id="5" name="Picture 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62500" y="1087503"/>
            <a:ext cx="6985000" cy="5097398"/>
          </a:xfrm>
          <a:prstGeom prst="rect">
            <a:avLst/>
          </a:prstGeom>
        </p:spPr>
      </p:pic>
      <p:sp>
        <p:nvSpPr>
          <p:cNvPr id="10" name="TextBox 9"/>
          <p:cNvSpPr txBox="1"/>
          <p:nvPr/>
        </p:nvSpPr>
        <p:spPr>
          <a:xfrm>
            <a:off x="1540276" y="633905"/>
            <a:ext cx="8888972" cy="830997"/>
          </a:xfrm>
          <a:prstGeom prst="rect">
            <a:avLst/>
          </a:prstGeom>
          <a:noFill/>
        </p:spPr>
        <p:txBody>
          <a:bodyPr wrap="none" rtlCol="0">
            <a:spAutoFit/>
          </a:bodyPr>
          <a:lstStyle/>
          <a:p>
            <a:pPr algn="ctr"/>
            <a:r>
              <a:rPr lang="id-ID" sz="4800" dirty="0">
                <a:solidFill>
                  <a:srgbClr val="44546A"/>
                </a:solidFill>
                <a:latin typeface="+mj-lt"/>
              </a:rPr>
              <a:t>FRAME &amp; BRACE DIMENSIONS</a:t>
            </a:r>
            <a:endParaRPr lang="en-US" sz="4800" dirty="0">
              <a:solidFill>
                <a:srgbClr val="44546A"/>
              </a:solidFill>
              <a:latin typeface="+mj-lt"/>
            </a:endParaRPr>
          </a:p>
        </p:txBody>
      </p:sp>
      <p:sp>
        <p:nvSpPr>
          <p:cNvPr id="7" name="TextBox 6"/>
          <p:cNvSpPr txBox="1"/>
          <p:nvPr/>
        </p:nvSpPr>
        <p:spPr>
          <a:xfrm>
            <a:off x="901700" y="2857500"/>
            <a:ext cx="3937000" cy="507831"/>
          </a:xfrm>
          <a:prstGeom prst="rect">
            <a:avLst/>
          </a:prstGeom>
          <a:noFill/>
        </p:spPr>
        <p:txBody>
          <a:bodyPr wrap="square" rtlCol="0">
            <a:spAutoFit/>
          </a:bodyPr>
          <a:lstStyle/>
          <a:p>
            <a:r>
              <a:rPr lang="en-US" sz="2700" dirty="0">
                <a:solidFill>
                  <a:srgbClr val="595959"/>
                </a:solidFill>
              </a:rPr>
              <a:t>X = STUD SPACING</a:t>
            </a:r>
          </a:p>
        </p:txBody>
      </p:sp>
      <p:sp>
        <p:nvSpPr>
          <p:cNvPr id="8" name="TextBox 7"/>
          <p:cNvSpPr txBox="1"/>
          <p:nvPr/>
        </p:nvSpPr>
        <p:spPr>
          <a:xfrm>
            <a:off x="889000" y="3784600"/>
            <a:ext cx="3550615" cy="507831"/>
          </a:xfrm>
          <a:prstGeom prst="rect">
            <a:avLst/>
          </a:prstGeom>
          <a:noFill/>
        </p:spPr>
        <p:txBody>
          <a:bodyPr wrap="none" rtlCol="0">
            <a:spAutoFit/>
          </a:bodyPr>
          <a:lstStyle/>
          <a:p>
            <a:r>
              <a:rPr lang="en-US" sz="2700" dirty="0">
                <a:solidFill>
                  <a:srgbClr val="595959"/>
                </a:solidFill>
              </a:rPr>
              <a:t>Y = FRAME SPACING</a:t>
            </a:r>
          </a:p>
        </p:txBody>
      </p:sp>
      <p:sp>
        <p:nvSpPr>
          <p:cNvPr id="11" name="TextBox 10"/>
          <p:cNvSpPr txBox="1"/>
          <p:nvPr/>
        </p:nvSpPr>
        <p:spPr>
          <a:xfrm>
            <a:off x="952500" y="4749800"/>
            <a:ext cx="3403600" cy="507831"/>
          </a:xfrm>
          <a:prstGeom prst="rect">
            <a:avLst/>
          </a:prstGeom>
          <a:noFill/>
        </p:spPr>
        <p:txBody>
          <a:bodyPr wrap="square" rtlCol="0">
            <a:spAutoFit/>
          </a:bodyPr>
          <a:lstStyle/>
          <a:p>
            <a:r>
              <a:rPr lang="en-US" sz="2700" dirty="0">
                <a:solidFill>
                  <a:srgbClr val="595959"/>
                </a:solidFill>
              </a:rPr>
              <a:t>Z = STUD LOCATION</a:t>
            </a:r>
          </a:p>
        </p:txBody>
      </p:sp>
      <p:pic>
        <p:nvPicPr>
          <p:cNvPr id="9" name="Picture 8"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2" name="Straight Connector 11"/>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27800" y="393700"/>
            <a:ext cx="5854700" cy="707886"/>
          </a:xfrm>
          <a:prstGeom prst="rect">
            <a:avLst/>
          </a:prstGeom>
          <a:solidFill>
            <a:schemeClr val="bg1"/>
          </a:solidFill>
        </p:spPr>
        <p:txBody>
          <a:bodyPr wrap="square" rtlCol="0">
            <a:spAutoFit/>
          </a:bodyPr>
          <a:lstStyle/>
          <a:p>
            <a:pPr algn="ctr"/>
            <a:r>
              <a:rPr lang="en-US" sz="4000" dirty="0">
                <a:solidFill>
                  <a:srgbClr val="44546A"/>
                </a:solidFill>
              </a:rPr>
              <a:t>INSPECTING FRAMES</a:t>
            </a:r>
          </a:p>
        </p:txBody>
      </p:sp>
      <p:sp>
        <p:nvSpPr>
          <p:cNvPr id="5" name="TextBox 4"/>
          <p:cNvSpPr txBox="1"/>
          <p:nvPr/>
        </p:nvSpPr>
        <p:spPr>
          <a:xfrm>
            <a:off x="7404100" y="1231900"/>
            <a:ext cx="4622800" cy="4970591"/>
          </a:xfrm>
          <a:prstGeom prst="rect">
            <a:avLst/>
          </a:prstGeom>
          <a:noFill/>
        </p:spPr>
        <p:txBody>
          <a:bodyPr wrap="square" rtlCol="0">
            <a:spAutoFit/>
          </a:bodyPr>
          <a:lstStyle/>
          <a:p>
            <a:pPr>
              <a:spcAft>
                <a:spcPts val="600"/>
              </a:spcAft>
            </a:pPr>
            <a:r>
              <a:rPr lang="en-US" sz="2400" dirty="0">
                <a:solidFill>
                  <a:srgbClr val="595959"/>
                </a:solidFill>
              </a:rPr>
              <a:t>Learn to recognize possible defects or unsafe conditions: </a:t>
            </a:r>
          </a:p>
          <a:p>
            <a:pPr>
              <a:spcAft>
                <a:spcPts val="600"/>
              </a:spcAft>
              <a:buFont typeface="Arial"/>
              <a:buChar char="•"/>
            </a:pPr>
            <a:r>
              <a:rPr lang="en-US" sz="2400" dirty="0">
                <a:solidFill>
                  <a:srgbClr val="595959"/>
                </a:solidFill>
              </a:rPr>
              <a:t> structural damage</a:t>
            </a:r>
          </a:p>
          <a:p>
            <a:pPr>
              <a:spcAft>
                <a:spcPts val="600"/>
              </a:spcAft>
              <a:buFont typeface="Arial"/>
              <a:buChar char="•"/>
            </a:pPr>
            <a:r>
              <a:rPr lang="en-US" sz="2400" dirty="0">
                <a:solidFill>
                  <a:srgbClr val="595959"/>
                </a:solidFill>
              </a:rPr>
              <a:t> modification (field welds)</a:t>
            </a:r>
          </a:p>
          <a:p>
            <a:pPr>
              <a:spcAft>
                <a:spcPts val="600"/>
              </a:spcAft>
              <a:buFont typeface="Arial"/>
              <a:buChar char="•"/>
            </a:pPr>
            <a:r>
              <a:rPr lang="en-US" sz="2400" dirty="0">
                <a:solidFill>
                  <a:srgbClr val="595959"/>
                </a:solidFill>
              </a:rPr>
              <a:t> missing parts or pieces,</a:t>
            </a:r>
          </a:p>
          <a:p>
            <a:pPr>
              <a:spcAft>
                <a:spcPts val="600"/>
              </a:spcAft>
              <a:buFont typeface="Arial"/>
              <a:buChar char="•"/>
            </a:pPr>
            <a:r>
              <a:rPr lang="en-US" sz="2400" dirty="0">
                <a:solidFill>
                  <a:srgbClr val="595959"/>
                </a:solidFill>
              </a:rPr>
              <a:t> damage (splits, cracks, holes and/or broken welds) </a:t>
            </a:r>
          </a:p>
          <a:p>
            <a:pPr>
              <a:spcAft>
                <a:spcPts val="600"/>
              </a:spcAft>
              <a:buFont typeface="Arial"/>
              <a:buChar char="•"/>
            </a:pPr>
            <a:r>
              <a:rPr lang="en-US" sz="2400" dirty="0">
                <a:solidFill>
                  <a:srgbClr val="595959"/>
                </a:solidFill>
              </a:rPr>
              <a:t> excessive corrosion (pitting or flaking) </a:t>
            </a:r>
          </a:p>
          <a:p>
            <a:pPr>
              <a:spcAft>
                <a:spcPts val="600"/>
              </a:spcAft>
              <a:buFont typeface="Arial"/>
              <a:buChar char="•"/>
            </a:pPr>
            <a:r>
              <a:rPr lang="en-US" sz="2400" dirty="0">
                <a:solidFill>
                  <a:srgbClr val="595959"/>
                </a:solidFill>
              </a:rPr>
              <a:t> discoloration due to caustic chemicals. </a:t>
            </a:r>
          </a:p>
          <a:p>
            <a:endParaRPr lang="en-US" dirty="0"/>
          </a:p>
        </p:txBody>
      </p:sp>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D5DABFDD-2258-074C-BA6B-535C4E277910}"/>
              </a:ext>
            </a:extLst>
          </p:cNvPr>
          <p:cNvGrpSpPr/>
          <p:nvPr/>
        </p:nvGrpSpPr>
        <p:grpSpPr>
          <a:xfrm>
            <a:off x="1079500" y="3511099"/>
            <a:ext cx="2336800" cy="774700"/>
            <a:chOff x="-1546225" y="3762172"/>
            <a:chExt cx="2336800" cy="774700"/>
          </a:xfrm>
        </p:grpSpPr>
        <p:sp>
          <p:nvSpPr>
            <p:cNvPr id="8" name="Rounded Rectangle 7"/>
            <p:cNvSpPr/>
            <p:nvPr/>
          </p:nvSpPr>
          <p:spPr>
            <a:xfrm>
              <a:off x="-1546225" y="3762172"/>
              <a:ext cx="2336800" cy="7747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203325" y="3848100"/>
              <a:ext cx="1841500" cy="646331"/>
            </a:xfrm>
            <a:prstGeom prst="rect">
              <a:avLst/>
            </a:prstGeom>
            <a:noFill/>
          </p:spPr>
          <p:txBody>
            <a:bodyPr wrap="square" rtlCol="0">
              <a:spAutoFit/>
            </a:bodyPr>
            <a:lstStyle/>
            <a:p>
              <a:r>
                <a:rPr lang="en-US" cap="all" dirty="0">
                  <a:solidFill>
                    <a:schemeClr val="tx1">
                      <a:lumMod val="65000"/>
                      <a:lumOff val="35000"/>
                    </a:schemeClr>
                  </a:solidFill>
                </a:rPr>
                <a:t>GENERAL APPEARANCE</a:t>
              </a:r>
            </a:p>
          </p:txBody>
        </p:sp>
      </p:grpSp>
      <p:sp>
        <p:nvSpPr>
          <p:cNvPr id="10" name="Rounded Rectangle 9"/>
          <p:cNvSpPr/>
          <p:nvPr/>
        </p:nvSpPr>
        <p:spPr>
          <a:xfrm>
            <a:off x="1117600" y="4064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168400" y="431800"/>
            <a:ext cx="2006600" cy="369332"/>
          </a:xfrm>
          <a:prstGeom prst="rect">
            <a:avLst/>
          </a:prstGeom>
          <a:noFill/>
        </p:spPr>
        <p:txBody>
          <a:bodyPr wrap="square" rtlCol="0">
            <a:spAutoFit/>
          </a:bodyPr>
          <a:lstStyle/>
          <a:p>
            <a:r>
              <a:rPr lang="en-US" cap="all" dirty="0" err="1">
                <a:solidFill>
                  <a:schemeClr val="tx1">
                    <a:lumMod val="65000"/>
                    <a:lumOff val="35000"/>
                  </a:schemeClr>
                </a:solidFill>
              </a:rPr>
              <a:t>COuPLING</a:t>
            </a:r>
            <a:r>
              <a:rPr lang="en-US" cap="all" dirty="0">
                <a:solidFill>
                  <a:schemeClr val="tx1">
                    <a:lumMod val="65000"/>
                    <a:lumOff val="35000"/>
                  </a:schemeClr>
                </a:solidFill>
              </a:rPr>
              <a:t> PINS</a:t>
            </a:r>
          </a:p>
        </p:txBody>
      </p:sp>
      <p:sp>
        <p:nvSpPr>
          <p:cNvPr id="12" name="Rounded Rectangle 11"/>
          <p:cNvSpPr/>
          <p:nvPr/>
        </p:nvSpPr>
        <p:spPr>
          <a:xfrm>
            <a:off x="1117600" y="939799"/>
            <a:ext cx="2273300" cy="63409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231900" y="927100"/>
            <a:ext cx="1841500" cy="646331"/>
          </a:xfrm>
          <a:prstGeom prst="rect">
            <a:avLst/>
          </a:prstGeom>
          <a:noFill/>
        </p:spPr>
        <p:txBody>
          <a:bodyPr wrap="square" rtlCol="0">
            <a:spAutoFit/>
          </a:bodyPr>
          <a:lstStyle/>
          <a:p>
            <a:r>
              <a:rPr lang="en-US" cap="all" dirty="0">
                <a:solidFill>
                  <a:schemeClr val="tx1">
                    <a:lumMod val="65000"/>
                    <a:lumOff val="35000"/>
                  </a:schemeClr>
                </a:solidFill>
              </a:rPr>
              <a:t>CROSSBRACE</a:t>
            </a:r>
          </a:p>
          <a:p>
            <a:r>
              <a:rPr lang="en-US" cap="all" dirty="0">
                <a:solidFill>
                  <a:schemeClr val="tx1">
                    <a:lumMod val="65000"/>
                    <a:lumOff val="35000"/>
                  </a:schemeClr>
                </a:solidFill>
              </a:rPr>
              <a:t>STUDS</a:t>
            </a:r>
          </a:p>
        </p:txBody>
      </p:sp>
      <p:sp>
        <p:nvSpPr>
          <p:cNvPr id="14" name="Rounded Rectangle 13"/>
          <p:cNvSpPr/>
          <p:nvPr/>
        </p:nvSpPr>
        <p:spPr>
          <a:xfrm>
            <a:off x="1143000" y="16510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57300" y="1676400"/>
            <a:ext cx="1841500" cy="369332"/>
          </a:xfrm>
          <a:prstGeom prst="rect">
            <a:avLst/>
          </a:prstGeom>
          <a:noFill/>
        </p:spPr>
        <p:txBody>
          <a:bodyPr wrap="square" rtlCol="0">
            <a:spAutoFit/>
          </a:bodyPr>
          <a:lstStyle/>
          <a:p>
            <a:r>
              <a:rPr lang="en-US" cap="all" dirty="0">
                <a:solidFill>
                  <a:schemeClr val="tx1">
                    <a:lumMod val="65000"/>
                    <a:lumOff val="35000"/>
                  </a:schemeClr>
                </a:solidFill>
              </a:rPr>
              <a:t>FRAME LEGS</a:t>
            </a:r>
          </a:p>
        </p:txBody>
      </p:sp>
      <p:sp>
        <p:nvSpPr>
          <p:cNvPr id="18" name="Rounded Rectangle 17"/>
          <p:cNvSpPr/>
          <p:nvPr/>
        </p:nvSpPr>
        <p:spPr>
          <a:xfrm>
            <a:off x="1130300" y="2159000"/>
            <a:ext cx="2273300" cy="6917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346200" y="2184400"/>
            <a:ext cx="1841500" cy="646331"/>
          </a:xfrm>
          <a:prstGeom prst="rect">
            <a:avLst/>
          </a:prstGeom>
          <a:noFill/>
        </p:spPr>
        <p:txBody>
          <a:bodyPr wrap="square" rtlCol="0">
            <a:spAutoFit/>
          </a:bodyPr>
          <a:lstStyle/>
          <a:p>
            <a:r>
              <a:rPr lang="en-US" cap="all" dirty="0">
                <a:solidFill>
                  <a:schemeClr val="tx1">
                    <a:lumMod val="65000"/>
                    <a:lumOff val="35000"/>
                  </a:schemeClr>
                </a:solidFill>
              </a:rPr>
              <a:t>LEDGERS &amp; RUNGS</a:t>
            </a:r>
          </a:p>
        </p:txBody>
      </p:sp>
      <p:sp>
        <p:nvSpPr>
          <p:cNvPr id="20" name="Rounded Rectangle 19"/>
          <p:cNvSpPr/>
          <p:nvPr/>
        </p:nvSpPr>
        <p:spPr>
          <a:xfrm>
            <a:off x="1130300" y="2921000"/>
            <a:ext cx="2273300" cy="4826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346200" y="2946400"/>
            <a:ext cx="1841500" cy="369332"/>
          </a:xfrm>
          <a:prstGeom prst="rect">
            <a:avLst/>
          </a:prstGeom>
          <a:noFill/>
        </p:spPr>
        <p:txBody>
          <a:bodyPr wrap="square" rtlCol="0">
            <a:spAutoFit/>
          </a:bodyPr>
          <a:lstStyle/>
          <a:p>
            <a:r>
              <a:rPr lang="en-US" cap="all" dirty="0">
                <a:solidFill>
                  <a:schemeClr val="tx1">
                    <a:lumMod val="65000"/>
                    <a:lumOff val="35000"/>
                  </a:schemeClr>
                </a:solidFill>
              </a:rPr>
              <a:t>WELDS</a:t>
            </a:r>
          </a:p>
        </p:txBody>
      </p:sp>
      <p:sp>
        <p:nvSpPr>
          <p:cNvPr id="22" name="Rounded Rectangle 21"/>
          <p:cNvSpPr/>
          <p:nvPr/>
        </p:nvSpPr>
        <p:spPr>
          <a:xfrm>
            <a:off x="1130300" y="5115713"/>
            <a:ext cx="2273300" cy="3810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333500" y="5130800"/>
            <a:ext cx="1841500" cy="369332"/>
          </a:xfrm>
          <a:prstGeom prst="rect">
            <a:avLst/>
          </a:prstGeom>
          <a:noFill/>
        </p:spPr>
        <p:txBody>
          <a:bodyPr wrap="square" rtlCol="0">
            <a:spAutoFit/>
          </a:bodyPr>
          <a:lstStyle/>
          <a:p>
            <a:r>
              <a:rPr lang="en-US" cap="all" dirty="0">
                <a:solidFill>
                  <a:schemeClr val="tx1">
                    <a:lumMod val="65000"/>
                    <a:lumOff val="35000"/>
                  </a:schemeClr>
                </a:solidFill>
              </a:rPr>
              <a:t>RACK</a:t>
            </a:r>
          </a:p>
        </p:txBody>
      </p:sp>
      <p:sp>
        <p:nvSpPr>
          <p:cNvPr id="25" name="Rounded Rectangle 24"/>
          <p:cNvSpPr/>
          <p:nvPr/>
        </p:nvSpPr>
        <p:spPr>
          <a:xfrm>
            <a:off x="1130300" y="5584581"/>
            <a:ext cx="2273300" cy="3810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358900" y="5600570"/>
            <a:ext cx="1841500" cy="369332"/>
          </a:xfrm>
          <a:prstGeom prst="rect">
            <a:avLst/>
          </a:prstGeom>
          <a:noFill/>
        </p:spPr>
        <p:txBody>
          <a:bodyPr wrap="square" rtlCol="0">
            <a:spAutoFit/>
          </a:bodyPr>
          <a:lstStyle/>
          <a:p>
            <a:r>
              <a:rPr lang="en-US" cap="all" dirty="0">
                <a:solidFill>
                  <a:schemeClr val="tx1">
                    <a:lumMod val="65000"/>
                    <a:lumOff val="35000"/>
                  </a:schemeClr>
                </a:solidFill>
              </a:rPr>
              <a:t>WARP</a:t>
            </a:r>
          </a:p>
        </p:txBody>
      </p:sp>
      <p:grpSp>
        <p:nvGrpSpPr>
          <p:cNvPr id="24" name="Group 23">
            <a:extLst>
              <a:ext uri="{FF2B5EF4-FFF2-40B4-BE49-F238E27FC236}">
                <a16:creationId xmlns:a16="http://schemas.microsoft.com/office/drawing/2014/main" id="{41DEFDFA-E504-BE46-8493-40ADE14BE7DA}"/>
              </a:ext>
            </a:extLst>
          </p:cNvPr>
          <p:cNvGrpSpPr/>
          <p:nvPr/>
        </p:nvGrpSpPr>
        <p:grpSpPr>
          <a:xfrm>
            <a:off x="1112960" y="4398151"/>
            <a:ext cx="2273300" cy="655665"/>
            <a:chOff x="-1686671" y="4692934"/>
            <a:chExt cx="2273300" cy="655665"/>
          </a:xfrm>
        </p:grpSpPr>
        <p:sp>
          <p:nvSpPr>
            <p:cNvPr id="27" name="Rounded Rectangle 26"/>
            <p:cNvSpPr/>
            <p:nvPr/>
          </p:nvSpPr>
          <p:spPr>
            <a:xfrm>
              <a:off x="-1686671" y="4692934"/>
              <a:ext cx="2273300" cy="63500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540621" y="4702268"/>
              <a:ext cx="1981200" cy="646331"/>
            </a:xfrm>
            <a:prstGeom prst="rect">
              <a:avLst/>
            </a:prstGeom>
            <a:noFill/>
          </p:spPr>
          <p:txBody>
            <a:bodyPr wrap="square" rtlCol="0">
              <a:spAutoFit/>
            </a:bodyPr>
            <a:lstStyle/>
            <a:p>
              <a:r>
                <a:rPr lang="en-US" cap="all" dirty="0">
                  <a:solidFill>
                    <a:schemeClr val="tx1">
                      <a:lumMod val="65000"/>
                      <a:lumOff val="35000"/>
                    </a:schemeClr>
                  </a:solidFill>
                </a:rPr>
                <a:t>UNAUTHORIZED MODIFICATIONS</a:t>
              </a:r>
            </a:p>
          </p:txBody>
        </p:sp>
      </p:grpSp>
      <p:pic>
        <p:nvPicPr>
          <p:cNvPr id="16" name="Picture 15">
            <a:extLst>
              <a:ext uri="{FF2B5EF4-FFF2-40B4-BE49-F238E27FC236}">
                <a16:creationId xmlns:a16="http://schemas.microsoft.com/office/drawing/2014/main" id="{32C94BE8-2B7A-2A43-8B31-25E538B39D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2200" y="4133767"/>
            <a:ext cx="3595810" cy="1945967"/>
          </a:xfrm>
          <a:prstGeom prst="rect">
            <a:avLst/>
          </a:prstGeom>
        </p:spPr>
      </p:pic>
      <p:pic>
        <p:nvPicPr>
          <p:cNvPr id="33" name="Picture 32">
            <a:extLst>
              <a:ext uri="{FF2B5EF4-FFF2-40B4-BE49-F238E27FC236}">
                <a16:creationId xmlns:a16="http://schemas.microsoft.com/office/drawing/2014/main" id="{C00D1125-6E51-004F-A74E-CC65E26594DC}"/>
              </a:ext>
            </a:extLst>
          </p:cNvPr>
          <p:cNvPicPr>
            <a:picLocks noChangeAspect="1"/>
          </p:cNvPicPr>
          <p:nvPr/>
        </p:nvPicPr>
        <p:blipFill rotWithShape="1">
          <a:blip r:embed="rId8">
            <a:extLst>
              <a:ext uri="{28A0092B-C50C-407E-A947-70E740481C1C}">
                <a14:useLocalDpi xmlns:a14="http://schemas.microsoft.com/office/drawing/2010/main" val="0"/>
              </a:ext>
            </a:extLst>
          </a:blip>
          <a:srcRect l="6624" t="12582"/>
          <a:stretch/>
        </p:blipFill>
        <p:spPr>
          <a:xfrm>
            <a:off x="3595677" y="292190"/>
            <a:ext cx="3108933" cy="3635168"/>
          </a:xfrm>
          <a:prstGeom prst="rect">
            <a:avLst/>
          </a:prstGeom>
        </p:spPr>
      </p:pic>
      <p:sp>
        <p:nvSpPr>
          <p:cNvPr id="34" name="Donut 33">
            <a:extLst>
              <a:ext uri="{FF2B5EF4-FFF2-40B4-BE49-F238E27FC236}">
                <a16:creationId xmlns:a16="http://schemas.microsoft.com/office/drawing/2014/main" id="{844A3325-4C74-9842-94AF-B69542E284B9}"/>
              </a:ext>
            </a:extLst>
          </p:cNvPr>
          <p:cNvSpPr/>
          <p:nvPr/>
        </p:nvSpPr>
        <p:spPr>
          <a:xfrm>
            <a:off x="3528951" y="324338"/>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a:extLst>
              <a:ext uri="{FF2B5EF4-FFF2-40B4-BE49-F238E27FC236}">
                <a16:creationId xmlns:a16="http://schemas.microsoft.com/office/drawing/2014/main" id="{681E6ADF-D128-8147-9BF2-0328BC99682C}"/>
              </a:ext>
            </a:extLst>
          </p:cNvPr>
          <p:cNvSpPr/>
          <p:nvPr/>
        </p:nvSpPr>
        <p:spPr>
          <a:xfrm>
            <a:off x="3652203" y="851005"/>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a:extLst>
              <a:ext uri="{FF2B5EF4-FFF2-40B4-BE49-F238E27FC236}">
                <a16:creationId xmlns:a16="http://schemas.microsoft.com/office/drawing/2014/main" id="{52ADCD19-D2F2-A841-8840-0EE6F5A2594E}"/>
              </a:ext>
            </a:extLst>
          </p:cNvPr>
          <p:cNvSpPr/>
          <p:nvPr/>
        </p:nvSpPr>
        <p:spPr>
          <a:xfrm>
            <a:off x="3579690" y="2817289"/>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4D485DCA-60EA-654D-8D00-BE07E14D7C5C}"/>
              </a:ext>
            </a:extLst>
          </p:cNvPr>
          <p:cNvCxnSpPr>
            <a:stCxn id="10" idx="3"/>
            <a:endCxn id="34" idx="2"/>
          </p:cNvCxnSpPr>
          <p:nvPr/>
        </p:nvCxnSpPr>
        <p:spPr>
          <a:xfrm flipV="1">
            <a:off x="3390900" y="574919"/>
            <a:ext cx="138051" cy="41031"/>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C8C9DC0-C502-0A4F-BD9D-C591C45AB536}"/>
              </a:ext>
            </a:extLst>
          </p:cNvPr>
          <p:cNvCxnSpPr>
            <a:stCxn id="14" idx="3"/>
          </p:cNvCxnSpPr>
          <p:nvPr/>
        </p:nvCxnSpPr>
        <p:spPr>
          <a:xfrm>
            <a:off x="3416300" y="1860550"/>
            <a:ext cx="36698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BF5C2A6-4182-3B4E-B636-3FBA4A7323FF}"/>
              </a:ext>
            </a:extLst>
          </p:cNvPr>
          <p:cNvCxnSpPr>
            <a:cxnSpLocks/>
            <a:stCxn id="12" idx="3"/>
            <a:endCxn id="35" idx="2"/>
          </p:cNvCxnSpPr>
          <p:nvPr/>
        </p:nvCxnSpPr>
        <p:spPr>
          <a:xfrm flipV="1">
            <a:off x="3390900" y="1101586"/>
            <a:ext cx="261303" cy="15526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267F9790-2F9B-C54A-B620-F402438FA20B}"/>
              </a:ext>
            </a:extLst>
          </p:cNvPr>
          <p:cNvGrpSpPr/>
          <p:nvPr/>
        </p:nvGrpSpPr>
        <p:grpSpPr>
          <a:xfrm>
            <a:off x="3403600" y="497062"/>
            <a:ext cx="2783207" cy="2007810"/>
            <a:chOff x="3403600" y="497062"/>
            <a:chExt cx="2783207" cy="2007810"/>
          </a:xfrm>
        </p:grpSpPr>
        <p:cxnSp>
          <p:nvCxnSpPr>
            <p:cNvPr id="46" name="Straight Connector 45">
              <a:extLst>
                <a:ext uri="{FF2B5EF4-FFF2-40B4-BE49-F238E27FC236}">
                  <a16:creationId xmlns:a16="http://schemas.microsoft.com/office/drawing/2014/main" id="{75600647-A0D1-514F-8D99-4DF62F3FBE0B}"/>
                </a:ext>
              </a:extLst>
            </p:cNvPr>
            <p:cNvCxnSpPr>
              <a:cxnSpLocks/>
              <a:stCxn id="18" idx="3"/>
            </p:cNvCxnSpPr>
            <p:nvPr/>
          </p:nvCxnSpPr>
          <p:spPr>
            <a:xfrm flipV="1">
              <a:off x="3403600" y="1860550"/>
              <a:ext cx="2518496" cy="64432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9DC514EA-1ABF-6041-B1D7-E2741CE8622F}"/>
                </a:ext>
              </a:extLst>
            </p:cNvPr>
            <p:cNvGrpSpPr/>
            <p:nvPr/>
          </p:nvGrpSpPr>
          <p:grpSpPr>
            <a:xfrm>
              <a:off x="5667767" y="497062"/>
              <a:ext cx="508659" cy="749865"/>
              <a:chOff x="5667767" y="497062"/>
              <a:chExt cx="508659" cy="749865"/>
            </a:xfrm>
          </p:grpSpPr>
          <p:sp>
            <p:nvSpPr>
              <p:cNvPr id="47" name="Donut 46">
                <a:extLst>
                  <a:ext uri="{FF2B5EF4-FFF2-40B4-BE49-F238E27FC236}">
                    <a16:creationId xmlns:a16="http://schemas.microsoft.com/office/drawing/2014/main" id="{FB458C3D-8A93-4E4A-8617-9A710C0453E0}"/>
                  </a:ext>
                </a:extLst>
              </p:cNvPr>
              <p:cNvSpPr/>
              <p:nvPr/>
            </p:nvSpPr>
            <p:spPr>
              <a:xfrm>
                <a:off x="5667767" y="497062"/>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2" name="Straight Connector 51">
                <a:extLst>
                  <a:ext uri="{FF2B5EF4-FFF2-40B4-BE49-F238E27FC236}">
                    <a16:creationId xmlns:a16="http://schemas.microsoft.com/office/drawing/2014/main" id="{5DF0EFC5-C1B7-044B-A8E9-0B0D210A139D}"/>
                  </a:ext>
                </a:extLst>
              </p:cNvPr>
              <p:cNvCxnSpPr>
                <a:cxnSpLocks/>
                <a:stCxn id="47" idx="4"/>
              </p:cNvCxnSpPr>
              <p:nvPr/>
            </p:nvCxnSpPr>
            <p:spPr>
              <a:xfrm>
                <a:off x="5922097" y="998224"/>
                <a:ext cx="4498" cy="24870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D8BE82A7-8FB7-BE4B-9A69-3F136AE142F1}"/>
                </a:ext>
              </a:extLst>
            </p:cNvPr>
            <p:cNvGrpSpPr/>
            <p:nvPr/>
          </p:nvGrpSpPr>
          <p:grpSpPr>
            <a:xfrm>
              <a:off x="5678148" y="1255643"/>
              <a:ext cx="508659" cy="749865"/>
              <a:chOff x="5667767" y="497062"/>
              <a:chExt cx="508659" cy="749865"/>
            </a:xfrm>
          </p:grpSpPr>
          <p:sp>
            <p:nvSpPr>
              <p:cNvPr id="67" name="Donut 66">
                <a:extLst>
                  <a:ext uri="{FF2B5EF4-FFF2-40B4-BE49-F238E27FC236}">
                    <a16:creationId xmlns:a16="http://schemas.microsoft.com/office/drawing/2014/main" id="{D80A669A-9E23-D240-B7F6-2779CF6A6A2C}"/>
                  </a:ext>
                </a:extLst>
              </p:cNvPr>
              <p:cNvSpPr/>
              <p:nvPr/>
            </p:nvSpPr>
            <p:spPr>
              <a:xfrm>
                <a:off x="5667767" y="497062"/>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8" name="Straight Connector 67">
                <a:extLst>
                  <a:ext uri="{FF2B5EF4-FFF2-40B4-BE49-F238E27FC236}">
                    <a16:creationId xmlns:a16="http://schemas.microsoft.com/office/drawing/2014/main" id="{292B554E-B2FE-824E-9B8D-140AE332F651}"/>
                  </a:ext>
                </a:extLst>
              </p:cNvPr>
              <p:cNvCxnSpPr>
                <a:cxnSpLocks/>
                <a:stCxn id="67" idx="4"/>
              </p:cNvCxnSpPr>
              <p:nvPr/>
            </p:nvCxnSpPr>
            <p:spPr>
              <a:xfrm>
                <a:off x="5922097" y="998224"/>
                <a:ext cx="4498" cy="248703"/>
              </a:xfrm>
              <a:prstGeom prst="line">
                <a:avLst/>
              </a:prstGeom>
              <a:ln w="38100"/>
            </p:spPr>
            <p:style>
              <a:lnRef idx="1">
                <a:schemeClr val="accent1"/>
              </a:lnRef>
              <a:fillRef idx="0">
                <a:schemeClr val="accent1"/>
              </a:fillRef>
              <a:effectRef idx="0">
                <a:schemeClr val="accent1"/>
              </a:effectRef>
              <a:fontRef idx="minor">
                <a:schemeClr val="tx1"/>
              </a:fontRef>
            </p:style>
          </p:cxnSp>
        </p:grpSp>
      </p:grpSp>
      <p:cxnSp>
        <p:nvCxnSpPr>
          <p:cNvPr id="72" name="Straight Connector 71">
            <a:extLst>
              <a:ext uri="{FF2B5EF4-FFF2-40B4-BE49-F238E27FC236}">
                <a16:creationId xmlns:a16="http://schemas.microsoft.com/office/drawing/2014/main" id="{E1B06058-CEA9-9E49-8AFF-5BAD521C9766}"/>
              </a:ext>
            </a:extLst>
          </p:cNvPr>
          <p:cNvCxnSpPr>
            <a:stCxn id="20" idx="3"/>
            <a:endCxn id="36" idx="2"/>
          </p:cNvCxnSpPr>
          <p:nvPr/>
        </p:nvCxnSpPr>
        <p:spPr>
          <a:xfrm flipV="1">
            <a:off x="3403600" y="3067870"/>
            <a:ext cx="176090" cy="944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5" name="Donut 74">
            <a:extLst>
              <a:ext uri="{FF2B5EF4-FFF2-40B4-BE49-F238E27FC236}">
                <a16:creationId xmlns:a16="http://schemas.microsoft.com/office/drawing/2014/main" id="{F98929F4-FBFE-A649-9A3D-6799CF9A6BA8}"/>
              </a:ext>
            </a:extLst>
          </p:cNvPr>
          <p:cNvSpPr/>
          <p:nvPr/>
        </p:nvSpPr>
        <p:spPr>
          <a:xfrm>
            <a:off x="5678148" y="2007386"/>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76" name="Straight Connector 75">
            <a:extLst>
              <a:ext uri="{FF2B5EF4-FFF2-40B4-BE49-F238E27FC236}">
                <a16:creationId xmlns:a16="http://schemas.microsoft.com/office/drawing/2014/main" id="{E826FDA0-7C46-5743-B376-26B248FFC65D}"/>
              </a:ext>
            </a:extLst>
          </p:cNvPr>
          <p:cNvCxnSpPr>
            <a:cxnSpLocks/>
            <a:stCxn id="75" idx="4"/>
          </p:cNvCxnSpPr>
          <p:nvPr/>
        </p:nvCxnSpPr>
        <p:spPr>
          <a:xfrm>
            <a:off x="5932478" y="2508548"/>
            <a:ext cx="4498" cy="2487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 name="Donut 76">
            <a:extLst>
              <a:ext uri="{FF2B5EF4-FFF2-40B4-BE49-F238E27FC236}">
                <a16:creationId xmlns:a16="http://schemas.microsoft.com/office/drawing/2014/main" id="{8D5F0543-54EC-5340-9CAA-96F686107415}"/>
              </a:ext>
            </a:extLst>
          </p:cNvPr>
          <p:cNvSpPr/>
          <p:nvPr/>
        </p:nvSpPr>
        <p:spPr>
          <a:xfrm>
            <a:off x="5678147" y="2762674"/>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 name="TextBox 77">
            <a:extLst>
              <a:ext uri="{FF2B5EF4-FFF2-40B4-BE49-F238E27FC236}">
                <a16:creationId xmlns:a16="http://schemas.microsoft.com/office/drawing/2014/main" id="{327418A9-0873-0145-A94D-D784F3DB1895}"/>
              </a:ext>
            </a:extLst>
          </p:cNvPr>
          <p:cNvSpPr txBox="1"/>
          <p:nvPr/>
        </p:nvSpPr>
        <p:spPr>
          <a:xfrm>
            <a:off x="4037610" y="5926685"/>
            <a:ext cx="1057873" cy="369332"/>
          </a:xfrm>
          <a:prstGeom prst="rect">
            <a:avLst/>
          </a:prstGeom>
          <a:noFill/>
        </p:spPr>
        <p:txBody>
          <a:bodyPr wrap="square" rtlCol="0">
            <a:spAutoFit/>
          </a:bodyPr>
          <a:lstStyle/>
          <a:p>
            <a:r>
              <a:rPr lang="en-US" dirty="0"/>
              <a:t>RACK</a:t>
            </a:r>
          </a:p>
        </p:txBody>
      </p:sp>
      <p:sp>
        <p:nvSpPr>
          <p:cNvPr id="79" name="TextBox 78">
            <a:extLst>
              <a:ext uri="{FF2B5EF4-FFF2-40B4-BE49-F238E27FC236}">
                <a16:creationId xmlns:a16="http://schemas.microsoft.com/office/drawing/2014/main" id="{D8DA78CF-A6CD-204A-ABE6-5123A7701862}"/>
              </a:ext>
            </a:extLst>
          </p:cNvPr>
          <p:cNvSpPr txBox="1"/>
          <p:nvPr/>
        </p:nvSpPr>
        <p:spPr>
          <a:xfrm>
            <a:off x="5709897" y="5926685"/>
            <a:ext cx="1057873" cy="369332"/>
          </a:xfrm>
          <a:prstGeom prst="rect">
            <a:avLst/>
          </a:prstGeom>
          <a:noFill/>
        </p:spPr>
        <p:txBody>
          <a:bodyPr wrap="square" rtlCol="0">
            <a:spAutoFit/>
          </a:bodyPr>
          <a:lstStyle/>
          <a:p>
            <a:r>
              <a:rPr lang="en-US" dirty="0"/>
              <a:t>WARP</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05400" y="2032000"/>
            <a:ext cx="6769100" cy="4016484"/>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a:t>
            </a:r>
            <a:r>
              <a:rPr lang="en-US" sz="2400" dirty="0" err="1">
                <a:solidFill>
                  <a:srgbClr val="595959"/>
                </a:solidFill>
              </a:rPr>
              <a:t>Crossbraces</a:t>
            </a:r>
            <a:r>
              <a:rPr lang="en-US" sz="2400" dirty="0">
                <a:solidFill>
                  <a:srgbClr val="595959"/>
                </a:solidFill>
              </a:rPr>
              <a:t> either have single hole or double holes to connect to the studs on frames. </a:t>
            </a:r>
          </a:p>
          <a:p>
            <a:pPr>
              <a:spcAft>
                <a:spcPts val="1800"/>
              </a:spcAft>
              <a:buFont typeface="Arial"/>
              <a:buChar char="•"/>
            </a:pPr>
            <a:r>
              <a:rPr lang="en-US" sz="2400" dirty="0">
                <a:solidFill>
                  <a:srgbClr val="595959"/>
                </a:solidFill>
              </a:rPr>
              <a:t> Manufacturers offer different studs based on the user’s personal preference and on the scaffold’s purpose.</a:t>
            </a:r>
          </a:p>
          <a:p>
            <a:pPr>
              <a:spcAft>
                <a:spcPts val="1800"/>
              </a:spcAft>
              <a:buFont typeface="Arial"/>
              <a:buChar char="•"/>
            </a:pPr>
            <a:r>
              <a:rPr lang="en-US" sz="2400" dirty="0">
                <a:solidFill>
                  <a:srgbClr val="595959"/>
                </a:solidFill>
              </a:rPr>
              <a:t> All studs should have a locking device so that the brace is not accidentally released. </a:t>
            </a:r>
          </a:p>
          <a:p>
            <a:endParaRPr lang="en-US" dirty="0"/>
          </a:p>
        </p:txBody>
      </p:sp>
      <p:pic>
        <p:nvPicPr>
          <p:cNvPr id="4" name="Picture 3" descr="EbaylistingCrossBrace.psd"/>
          <p:cNvPicPr>
            <a:picLocks noChangeAspect="1"/>
          </p:cNvPicPr>
          <p:nvPr/>
        </p:nvPicPr>
        <p:blipFill>
          <a:blip r:embed="rId3"/>
          <a:stretch>
            <a:fillRect/>
          </a:stretch>
        </p:blipFill>
        <p:spPr>
          <a:xfrm rot="5400000">
            <a:off x="963061" y="2322682"/>
            <a:ext cx="4231427" cy="3545249"/>
          </a:xfrm>
          <a:prstGeom prst="rect">
            <a:avLst/>
          </a:prstGeom>
        </p:spPr>
      </p:pic>
      <p:sp>
        <p:nvSpPr>
          <p:cNvPr id="5" name="TextBox 4"/>
          <p:cNvSpPr txBox="1"/>
          <p:nvPr/>
        </p:nvSpPr>
        <p:spPr>
          <a:xfrm>
            <a:off x="3832873" y="680759"/>
            <a:ext cx="4526299" cy="830997"/>
          </a:xfrm>
          <a:prstGeom prst="rect">
            <a:avLst/>
          </a:prstGeom>
          <a:noFill/>
        </p:spPr>
        <p:txBody>
          <a:bodyPr wrap="none" rtlCol="0">
            <a:spAutoFit/>
          </a:bodyPr>
          <a:lstStyle/>
          <a:p>
            <a:pPr algn="ctr"/>
            <a:r>
              <a:rPr lang="id-ID" sz="4800" dirty="0">
                <a:solidFill>
                  <a:srgbClr val="44546A"/>
                </a:solidFill>
                <a:latin typeface="+mj-lt"/>
              </a:rPr>
              <a:t>CROSSBRACES</a:t>
            </a:r>
            <a:endParaRPr lang="en-US" sz="4800" dirty="0">
              <a:solidFill>
                <a:srgbClr val="44546A"/>
              </a:solidFill>
              <a:latin typeface="+mj-lt"/>
            </a:endParaRPr>
          </a:p>
        </p:txBody>
      </p:sp>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46526" t="3505"/>
              <a:stretch>
                <a:fillRect/>
              </a:stretch>
            </p:blipFill>
          </mc:Choice>
          <mc:Fallback>
            <p:blipFill>
              <a:blip r:embed="rId4"/>
              <a:srcRect l="46526" t="3505"/>
              <a:stretch>
                <a:fillRect/>
              </a:stretch>
            </p:blipFill>
          </mc:Fallback>
        </mc:AlternateContent>
        <p:spPr>
          <a:xfrm>
            <a:off x="3276600" y="482600"/>
            <a:ext cx="3517900" cy="5943600"/>
          </a:xfrm>
          <a:prstGeom prst="rect">
            <a:avLst/>
          </a:prstGeom>
        </p:spPr>
      </p:pic>
      <p:sp>
        <p:nvSpPr>
          <p:cNvPr id="3" name="TextBox 2"/>
          <p:cNvSpPr txBox="1"/>
          <p:nvPr/>
        </p:nvSpPr>
        <p:spPr>
          <a:xfrm>
            <a:off x="7048500" y="533400"/>
            <a:ext cx="7721600" cy="1446550"/>
          </a:xfrm>
          <a:prstGeom prst="rect">
            <a:avLst/>
          </a:prstGeom>
          <a:solidFill>
            <a:schemeClr val="bg1"/>
          </a:solidFill>
        </p:spPr>
        <p:txBody>
          <a:bodyPr wrap="square" rtlCol="0">
            <a:spAutoFit/>
          </a:bodyPr>
          <a:lstStyle/>
          <a:p>
            <a:r>
              <a:rPr lang="en-US" sz="4400" dirty="0">
                <a:solidFill>
                  <a:srgbClr val="44546A"/>
                </a:solidFill>
              </a:rPr>
              <a:t>INSPECTING </a:t>
            </a:r>
          </a:p>
          <a:p>
            <a:r>
              <a:rPr lang="en-US" sz="4400" dirty="0">
                <a:solidFill>
                  <a:srgbClr val="44546A"/>
                </a:solidFill>
              </a:rPr>
              <a:t>CROSSBRACES</a:t>
            </a:r>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400801" y="2565400"/>
            <a:ext cx="5626100" cy="2788573"/>
          </a:xfrm>
          <a:prstGeom prst="rect">
            <a:avLst/>
          </a:prstGeom>
        </p:spPr>
      </p:pic>
      <p:sp>
        <p:nvSpPr>
          <p:cNvPr id="6" name="TextBox 5"/>
          <p:cNvSpPr txBox="1"/>
          <p:nvPr/>
        </p:nvSpPr>
        <p:spPr>
          <a:xfrm>
            <a:off x="6896100" y="3644900"/>
            <a:ext cx="4673600" cy="1477328"/>
          </a:xfrm>
          <a:prstGeom prst="rect">
            <a:avLst/>
          </a:prstGeom>
          <a:noFill/>
        </p:spPr>
        <p:txBody>
          <a:bodyPr wrap="square" rtlCol="0">
            <a:spAutoFit/>
          </a:bodyPr>
          <a:lstStyle/>
          <a:p>
            <a:r>
              <a:rPr lang="en-US" dirty="0">
                <a:solidFill>
                  <a:srgbClr val="595959"/>
                </a:solidFill>
              </a:rPr>
              <a:t>Equipment manufacturers often provide inspection guidelines for their products. You should use manufacturer’s inspection guidelines for any equipment you plan to use.</a:t>
            </a:r>
          </a:p>
        </p:txBody>
      </p:sp>
      <p:pic>
        <p:nvPicPr>
          <p:cNvPr id="7" name="Picture 6"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1054100" y="3098799"/>
            <a:ext cx="2273300" cy="63500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130300" y="3111500"/>
            <a:ext cx="1981200" cy="646331"/>
          </a:xfrm>
          <a:prstGeom prst="rect">
            <a:avLst/>
          </a:prstGeom>
          <a:noFill/>
        </p:spPr>
        <p:txBody>
          <a:bodyPr wrap="square" rtlCol="0">
            <a:spAutoFit/>
          </a:bodyPr>
          <a:lstStyle/>
          <a:p>
            <a:r>
              <a:rPr lang="en-US" cap="all" dirty="0">
                <a:solidFill>
                  <a:schemeClr val="tx1">
                    <a:lumMod val="65000"/>
                    <a:lumOff val="35000"/>
                  </a:schemeClr>
                </a:solidFill>
              </a:rPr>
              <a:t>UNAUTHORIZED MODIFICATIONS</a:t>
            </a:r>
          </a:p>
        </p:txBody>
      </p:sp>
      <p:sp>
        <p:nvSpPr>
          <p:cNvPr id="11" name="Rounded Rectangle 10"/>
          <p:cNvSpPr/>
          <p:nvPr/>
        </p:nvSpPr>
        <p:spPr>
          <a:xfrm>
            <a:off x="1016000" y="2400299"/>
            <a:ext cx="2273300" cy="49530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092200" y="2476500"/>
            <a:ext cx="2235200" cy="369332"/>
          </a:xfrm>
          <a:prstGeom prst="rect">
            <a:avLst/>
          </a:prstGeom>
          <a:noFill/>
        </p:spPr>
        <p:txBody>
          <a:bodyPr wrap="square" rtlCol="0">
            <a:spAutoFit/>
          </a:bodyPr>
          <a:lstStyle/>
          <a:p>
            <a:r>
              <a:rPr lang="en-US" cap="all" dirty="0">
                <a:solidFill>
                  <a:schemeClr val="tx1">
                    <a:lumMod val="65000"/>
                    <a:lumOff val="35000"/>
                  </a:schemeClr>
                </a:solidFill>
              </a:rPr>
              <a:t>ANGLE OR TUBES</a:t>
            </a:r>
          </a:p>
        </p:txBody>
      </p:sp>
      <p:sp>
        <p:nvSpPr>
          <p:cNvPr id="13" name="Rounded Rectangle 12"/>
          <p:cNvSpPr/>
          <p:nvPr/>
        </p:nvSpPr>
        <p:spPr>
          <a:xfrm>
            <a:off x="1574800" y="1816099"/>
            <a:ext cx="1663700" cy="49530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90700" y="1892300"/>
            <a:ext cx="2235200" cy="369332"/>
          </a:xfrm>
          <a:prstGeom prst="rect">
            <a:avLst/>
          </a:prstGeom>
          <a:noFill/>
        </p:spPr>
        <p:txBody>
          <a:bodyPr wrap="square" rtlCol="0">
            <a:spAutoFit/>
          </a:bodyPr>
          <a:lstStyle/>
          <a:p>
            <a:r>
              <a:rPr lang="en-US" cap="all" dirty="0">
                <a:solidFill>
                  <a:schemeClr val="tx1">
                    <a:lumMod val="65000"/>
                    <a:lumOff val="35000"/>
                  </a:schemeClr>
                </a:solidFill>
              </a:rPr>
              <a:t>RIVET</a:t>
            </a:r>
          </a:p>
        </p:txBody>
      </p:sp>
      <p:sp>
        <p:nvSpPr>
          <p:cNvPr id="15" name="Rounded Rectangle 14"/>
          <p:cNvSpPr/>
          <p:nvPr/>
        </p:nvSpPr>
        <p:spPr>
          <a:xfrm>
            <a:off x="1587500" y="1282699"/>
            <a:ext cx="1663700" cy="49530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701800" y="1358900"/>
            <a:ext cx="1587500" cy="369332"/>
          </a:xfrm>
          <a:prstGeom prst="rect">
            <a:avLst/>
          </a:prstGeom>
          <a:noFill/>
        </p:spPr>
        <p:txBody>
          <a:bodyPr wrap="square" rtlCol="0">
            <a:spAutoFit/>
          </a:bodyPr>
          <a:lstStyle/>
          <a:p>
            <a:r>
              <a:rPr lang="en-US" cap="all" dirty="0">
                <a:solidFill>
                  <a:schemeClr val="tx1">
                    <a:lumMod val="65000"/>
                    <a:lumOff val="35000"/>
                  </a:schemeClr>
                </a:solidFill>
              </a:rPr>
              <a:t>ENDS</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38150" y="412750"/>
            <a:ext cx="3616248" cy="819150"/>
          </a:xfrm>
          <a:prstGeom prst="rect">
            <a:avLst/>
          </a:prstGeom>
        </p:spPr>
      </p:pic>
      <p:sp>
        <p:nvSpPr>
          <p:cNvPr id="4" name="TextBox 3"/>
          <p:cNvSpPr txBox="1"/>
          <p:nvPr/>
        </p:nvSpPr>
        <p:spPr>
          <a:xfrm>
            <a:off x="1358900" y="1016000"/>
            <a:ext cx="9855200" cy="769441"/>
          </a:xfrm>
          <a:prstGeom prst="rect">
            <a:avLst/>
          </a:prstGeom>
          <a:noFill/>
        </p:spPr>
        <p:txBody>
          <a:bodyPr wrap="square" rtlCol="0">
            <a:spAutoFit/>
          </a:bodyPr>
          <a:lstStyle/>
          <a:p>
            <a:r>
              <a:rPr lang="en-US" sz="2200" dirty="0">
                <a:solidFill>
                  <a:srgbClr val="595959"/>
                </a:solidFill>
              </a:rPr>
              <a:t>Inspect the scaffold equipment that has been provided for the practical (hands-on) component of this course. </a:t>
            </a:r>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1152619" y="1816101"/>
            <a:ext cx="8943881" cy="4225778"/>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00505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44546A"/>
                </a:solidFill>
                <a:latin typeface="+mj-lt"/>
              </a:rPr>
              <a:t>Key points</a:t>
            </a:r>
            <a:endParaRPr lang="en-US" sz="4400" cap="all" dirty="0">
              <a:solidFill>
                <a:srgbClr val="44546A"/>
              </a:solidFill>
              <a:latin typeface="+mj-lt"/>
            </a:endParaRPr>
          </a:p>
        </p:txBody>
      </p:sp>
      <p:sp>
        <p:nvSpPr>
          <p:cNvPr id="12" name="TextBox 11"/>
          <p:cNvSpPr txBox="1"/>
          <p:nvPr/>
        </p:nvSpPr>
        <p:spPr>
          <a:xfrm>
            <a:off x="2159000" y="1397000"/>
            <a:ext cx="9448800" cy="4247316"/>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a:t>
            </a:r>
            <a:r>
              <a:rPr lang="en-US" sz="2400" cap="all" dirty="0">
                <a:solidFill>
                  <a:srgbClr val="595959"/>
                </a:solidFill>
              </a:rPr>
              <a:t>Intermixing of equipment </a:t>
            </a:r>
            <a:r>
              <a:rPr lang="en-US" sz="2400" dirty="0">
                <a:solidFill>
                  <a:srgbClr val="595959"/>
                </a:solidFill>
              </a:rPr>
              <a:t>from different manufacturers </a:t>
            </a:r>
            <a:r>
              <a:rPr lang="en-US" sz="2400" cap="all" dirty="0">
                <a:solidFill>
                  <a:srgbClr val="595959"/>
                </a:solidFill>
              </a:rPr>
              <a:t>could cause potential hazards</a:t>
            </a:r>
            <a:r>
              <a:rPr lang="en-US" sz="2400" dirty="0">
                <a:solidFill>
                  <a:srgbClr val="595959"/>
                </a:solidFill>
              </a:rPr>
              <a:t>.</a:t>
            </a:r>
          </a:p>
          <a:p>
            <a:pPr>
              <a:spcAft>
                <a:spcPts val="1200"/>
              </a:spcAft>
              <a:buFont typeface="Arial"/>
              <a:buChar char="•"/>
            </a:pPr>
            <a:r>
              <a:rPr lang="en-US" sz="2400" dirty="0">
                <a:solidFill>
                  <a:srgbClr val="595959"/>
                </a:solidFill>
              </a:rPr>
              <a:t> Frame height and/or width, type or strength of material, tube walls, retainer pins, stud connections, spacing and location, and bases </a:t>
            </a:r>
            <a:r>
              <a:rPr lang="en-US" sz="2400" cap="all" dirty="0">
                <a:solidFill>
                  <a:srgbClr val="595959"/>
                </a:solidFill>
              </a:rPr>
              <a:t>may be incompatible</a:t>
            </a:r>
            <a:r>
              <a:rPr lang="en-US" sz="2400" dirty="0">
                <a:solidFill>
                  <a:srgbClr val="595959"/>
                </a:solidFill>
              </a:rPr>
              <a:t>. </a:t>
            </a:r>
          </a:p>
          <a:p>
            <a:pPr>
              <a:spcAft>
                <a:spcPts val="1200"/>
              </a:spcAft>
              <a:buFont typeface="Arial"/>
              <a:buChar char="•"/>
            </a:pPr>
            <a:r>
              <a:rPr lang="en-US" sz="2400" dirty="0">
                <a:solidFill>
                  <a:srgbClr val="595959"/>
                </a:solidFill>
              </a:rPr>
              <a:t> There are </a:t>
            </a:r>
            <a:r>
              <a:rPr lang="en-US" sz="2400" cap="all" dirty="0">
                <a:solidFill>
                  <a:srgbClr val="595959"/>
                </a:solidFill>
              </a:rPr>
              <a:t>different types of bases available</a:t>
            </a:r>
            <a:r>
              <a:rPr lang="en-US" sz="2400" dirty="0">
                <a:solidFill>
                  <a:srgbClr val="595959"/>
                </a:solidFill>
              </a:rPr>
              <a:t> for Frame Scaffolds. It is important to </a:t>
            </a:r>
            <a:r>
              <a:rPr lang="en-US" sz="2400" cap="all" dirty="0">
                <a:solidFill>
                  <a:srgbClr val="595959"/>
                </a:solidFill>
              </a:rPr>
              <a:t>make sure they fit properly</a:t>
            </a:r>
            <a:r>
              <a:rPr lang="en-US" sz="2400" dirty="0">
                <a:solidFill>
                  <a:srgbClr val="595959"/>
                </a:solidFill>
              </a:rPr>
              <a:t> on the frames.</a:t>
            </a:r>
          </a:p>
          <a:p>
            <a:pPr>
              <a:spcAft>
                <a:spcPts val="1200"/>
              </a:spcAft>
              <a:buFont typeface="Arial"/>
              <a:buChar char="•"/>
            </a:pPr>
            <a:r>
              <a:rPr lang="en-US" sz="2400" dirty="0">
                <a:solidFill>
                  <a:srgbClr val="595959"/>
                </a:solidFill>
              </a:rPr>
              <a:t> </a:t>
            </a:r>
            <a:r>
              <a:rPr lang="en-US" sz="2400" cap="all" dirty="0">
                <a:solidFill>
                  <a:srgbClr val="595959"/>
                </a:solidFill>
              </a:rPr>
              <a:t>Brackets extend the length and/or width</a:t>
            </a:r>
            <a:r>
              <a:rPr lang="en-US" sz="2400" dirty="0">
                <a:solidFill>
                  <a:srgbClr val="595959"/>
                </a:solidFill>
              </a:rPr>
              <a:t> of the scaffold platform. They are designed to carry </a:t>
            </a:r>
            <a:r>
              <a:rPr lang="en-US" sz="2400" cap="all" dirty="0">
                <a:solidFill>
                  <a:srgbClr val="595959"/>
                </a:solidFill>
              </a:rPr>
              <a:t>workers only</a:t>
            </a:r>
            <a:r>
              <a:rPr lang="en-US" sz="2400" dirty="0">
                <a:solidFill>
                  <a:srgbClr val="595959"/>
                </a:solidFill>
              </a:rPr>
              <a:t>. </a:t>
            </a:r>
          </a:p>
        </p:txBody>
      </p:sp>
      <p:pic>
        <p:nvPicPr>
          <p:cNvPr id="13" name="Picture 12"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00505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chemeClr val="tx2"/>
                </a:solidFill>
                <a:latin typeface="+mj-lt"/>
              </a:rPr>
              <a:t>Key points</a:t>
            </a:r>
            <a:endParaRPr lang="en-US" sz="4400" cap="all" dirty="0">
              <a:solidFill>
                <a:schemeClr val="tx2"/>
              </a:solidFill>
              <a:latin typeface="+mj-lt"/>
            </a:endParaRPr>
          </a:p>
        </p:txBody>
      </p:sp>
      <p:sp>
        <p:nvSpPr>
          <p:cNvPr id="12" name="TextBox 11"/>
          <p:cNvSpPr txBox="1"/>
          <p:nvPr/>
        </p:nvSpPr>
        <p:spPr>
          <a:xfrm>
            <a:off x="1981200" y="1371600"/>
            <a:ext cx="9829800" cy="4770536"/>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a:t>
            </a:r>
            <a:r>
              <a:rPr lang="en-US" sz="2400" cap="all" dirty="0">
                <a:solidFill>
                  <a:srgbClr val="595959"/>
                </a:solidFill>
              </a:rPr>
              <a:t>Selecting the right equipment </a:t>
            </a:r>
            <a:r>
              <a:rPr lang="en-US" sz="2400" dirty="0">
                <a:solidFill>
                  <a:srgbClr val="595959"/>
                </a:solidFill>
              </a:rPr>
              <a:t>for the job is important for </a:t>
            </a:r>
            <a:r>
              <a:rPr lang="en-US" sz="2400" cap="all" dirty="0">
                <a:solidFill>
                  <a:srgbClr val="595959"/>
                </a:solidFill>
              </a:rPr>
              <a:t>safety</a:t>
            </a:r>
            <a:r>
              <a:rPr lang="en-US" sz="2400" dirty="0">
                <a:solidFill>
                  <a:srgbClr val="595959"/>
                </a:solidFill>
              </a:rPr>
              <a:t> and </a:t>
            </a:r>
            <a:r>
              <a:rPr lang="en-US" sz="2400" cap="all" dirty="0">
                <a:solidFill>
                  <a:srgbClr val="595959"/>
                </a:solidFill>
              </a:rPr>
              <a:t>efficiency</a:t>
            </a:r>
            <a:r>
              <a:rPr lang="en-US" sz="2400" dirty="0">
                <a:solidFill>
                  <a:srgbClr val="595959"/>
                </a:solidFill>
              </a:rPr>
              <a:t>. </a:t>
            </a:r>
          </a:p>
          <a:p>
            <a:pPr>
              <a:spcAft>
                <a:spcPts val="1200"/>
              </a:spcAft>
              <a:buFont typeface="Arial"/>
              <a:buChar char="•"/>
            </a:pPr>
            <a:r>
              <a:rPr lang="en-US" sz="2400" dirty="0">
                <a:solidFill>
                  <a:srgbClr val="595959"/>
                </a:solidFill>
              </a:rPr>
              <a:t> </a:t>
            </a:r>
            <a:r>
              <a:rPr lang="en-US" sz="2400" cap="all" dirty="0">
                <a:solidFill>
                  <a:srgbClr val="595959"/>
                </a:solidFill>
              </a:rPr>
              <a:t>Jobsite conditions, equipment availability </a:t>
            </a:r>
            <a:r>
              <a:rPr lang="en-US" sz="2400" dirty="0">
                <a:solidFill>
                  <a:srgbClr val="595959"/>
                </a:solidFill>
              </a:rPr>
              <a:t>and </a:t>
            </a:r>
            <a:r>
              <a:rPr lang="en-US" sz="2400" cap="all" dirty="0">
                <a:solidFill>
                  <a:srgbClr val="595959"/>
                </a:solidFill>
              </a:rPr>
              <a:t>user requirements</a:t>
            </a:r>
            <a:r>
              <a:rPr lang="en-US" sz="2400" dirty="0">
                <a:solidFill>
                  <a:srgbClr val="595959"/>
                </a:solidFill>
              </a:rPr>
              <a:t> determine what equipment to use. </a:t>
            </a:r>
          </a:p>
          <a:p>
            <a:pPr>
              <a:spcAft>
                <a:spcPts val="1200"/>
              </a:spcAft>
              <a:buFont typeface="Arial"/>
              <a:buChar char="•"/>
            </a:pPr>
            <a:r>
              <a:rPr lang="en-US" sz="2400" dirty="0">
                <a:solidFill>
                  <a:srgbClr val="595959"/>
                </a:solidFill>
              </a:rPr>
              <a:t> When </a:t>
            </a:r>
            <a:r>
              <a:rPr lang="en-US" sz="2400" cap="all" dirty="0">
                <a:solidFill>
                  <a:srgbClr val="595959"/>
                </a:solidFill>
              </a:rPr>
              <a:t>components are missing or incompatible</a:t>
            </a:r>
            <a:r>
              <a:rPr lang="en-US" sz="2400" dirty="0">
                <a:solidFill>
                  <a:srgbClr val="595959"/>
                </a:solidFill>
              </a:rPr>
              <a:t> workers are forced to “make-do” with the equipment they have and </a:t>
            </a:r>
            <a:r>
              <a:rPr lang="en-US" sz="2400" cap="all" dirty="0">
                <a:solidFill>
                  <a:srgbClr val="595959"/>
                </a:solidFill>
              </a:rPr>
              <a:t>Accidents</a:t>
            </a:r>
            <a:r>
              <a:rPr lang="en-US" sz="2400" dirty="0">
                <a:solidFill>
                  <a:srgbClr val="595959"/>
                </a:solidFill>
              </a:rPr>
              <a:t> </a:t>
            </a:r>
            <a:r>
              <a:rPr lang="en-US" sz="2400" cap="all" dirty="0">
                <a:solidFill>
                  <a:srgbClr val="595959"/>
                </a:solidFill>
              </a:rPr>
              <a:t>can happen</a:t>
            </a:r>
            <a:r>
              <a:rPr lang="en-US" sz="2400" dirty="0">
                <a:solidFill>
                  <a:srgbClr val="595959"/>
                </a:solidFill>
              </a:rPr>
              <a:t>.</a:t>
            </a:r>
          </a:p>
          <a:p>
            <a:pPr>
              <a:spcAft>
                <a:spcPts val="1200"/>
              </a:spcAft>
              <a:buFont typeface="Arial"/>
              <a:buChar char="•"/>
            </a:pPr>
            <a:r>
              <a:rPr lang="en-US" sz="2400" dirty="0">
                <a:solidFill>
                  <a:srgbClr val="595959"/>
                </a:solidFill>
              </a:rPr>
              <a:t> </a:t>
            </a:r>
            <a:r>
              <a:rPr lang="en-US" sz="2400" cap="all" dirty="0">
                <a:solidFill>
                  <a:srgbClr val="595959"/>
                </a:solidFill>
              </a:rPr>
              <a:t>Thoroughly inspect </a:t>
            </a:r>
            <a:r>
              <a:rPr lang="en-US" sz="2400" dirty="0">
                <a:solidFill>
                  <a:srgbClr val="595959"/>
                </a:solidFill>
              </a:rPr>
              <a:t>scaffold equipment or components </a:t>
            </a:r>
            <a:r>
              <a:rPr lang="en-US" sz="2400" cap="all" dirty="0">
                <a:solidFill>
                  <a:srgbClr val="595959"/>
                </a:solidFill>
              </a:rPr>
              <a:t>before</a:t>
            </a:r>
            <a:r>
              <a:rPr lang="en-US" sz="2400" dirty="0">
                <a:solidFill>
                  <a:srgbClr val="595959"/>
                </a:solidFill>
              </a:rPr>
              <a:t> use. Learn to recognize defects or unsafe conditions. </a:t>
            </a:r>
          </a:p>
          <a:p>
            <a:pPr>
              <a:spcAft>
                <a:spcPts val="1200"/>
              </a:spcAft>
              <a:buFont typeface="Arial"/>
              <a:buChar char="•"/>
            </a:pPr>
            <a:r>
              <a:rPr lang="en-US" sz="2400" dirty="0">
                <a:solidFill>
                  <a:srgbClr val="595959"/>
                </a:solidFill>
              </a:rPr>
              <a:t> Inspect scaffold for: </a:t>
            </a:r>
            <a:r>
              <a:rPr lang="en-US" sz="2400" cap="all" dirty="0">
                <a:solidFill>
                  <a:srgbClr val="595959"/>
                </a:solidFill>
              </a:rPr>
              <a:t>structural damage, modification, missing parts, damage, corrosion</a:t>
            </a:r>
            <a:r>
              <a:rPr lang="en-US" sz="2400" dirty="0">
                <a:solidFill>
                  <a:srgbClr val="595959"/>
                </a:solidFill>
              </a:rPr>
              <a:t> and </a:t>
            </a:r>
            <a:r>
              <a:rPr lang="en-US" sz="2400" cap="all" dirty="0">
                <a:solidFill>
                  <a:srgbClr val="595959"/>
                </a:solidFill>
              </a:rPr>
              <a:t>other defects</a:t>
            </a:r>
            <a:r>
              <a:rPr lang="en-US" sz="2400" dirty="0">
                <a:solidFill>
                  <a:srgbClr val="595959"/>
                </a:solidFill>
              </a:rPr>
              <a:t>.</a:t>
            </a:r>
          </a:p>
        </p:txBody>
      </p:sp>
      <p:pic>
        <p:nvPicPr>
          <p:cNvPr id="13" name="Picture 12"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2671769" y="5465767"/>
            <a:ext cx="752466" cy="2032000"/>
          </a:xfrm>
          <a:prstGeom prst="rect">
            <a:avLst/>
          </a:prstGeom>
          <a:solidFill>
            <a:srgbClr val="006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7" y="5465765"/>
            <a:ext cx="752468" cy="2032000"/>
          </a:xfrm>
          <a:prstGeom prst="rect">
            <a:avLst/>
          </a:prstGeom>
          <a:solidFill>
            <a:srgbClr val="2A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65764"/>
            <a:ext cx="752471" cy="2032000"/>
          </a:xfrm>
          <a:prstGeom prst="rect">
            <a:avLst/>
          </a:prstGeom>
          <a:solidFill>
            <a:srgbClr val="518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8767764" y="5465762"/>
            <a:ext cx="752474" cy="2032000"/>
          </a:xfrm>
          <a:prstGeom prst="rect">
            <a:avLst/>
          </a:prstGeom>
          <a:solidFill>
            <a:srgbClr val="7C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rgbClr val="97B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82563" y="5008562"/>
            <a:ext cx="1666875" cy="2032000"/>
          </a:xfrm>
          <a:prstGeom prst="rect">
            <a:avLst/>
          </a:prstGeom>
          <a:solidFill>
            <a:srgbClr val="00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85296" y="2357159"/>
            <a:ext cx="5821426" cy="830997"/>
          </a:xfrm>
          <a:prstGeom prst="rect">
            <a:avLst/>
          </a:prstGeom>
          <a:noFill/>
        </p:spPr>
        <p:txBody>
          <a:bodyPr wrap="none" rtlCol="0">
            <a:spAutoFit/>
          </a:bodyPr>
          <a:lstStyle/>
          <a:p>
            <a:pPr algn="ctr"/>
            <a:r>
              <a:rPr lang="id-ID" sz="4800" dirty="0">
                <a:solidFill>
                  <a:schemeClr val="bg1"/>
                </a:solidFill>
              </a:rPr>
              <a:t>FRAME SCAFFOLDS</a:t>
            </a:r>
          </a:p>
        </p:txBody>
      </p:sp>
      <p:sp>
        <p:nvSpPr>
          <p:cNvPr id="41" name="Rectangle 40"/>
          <p:cNvSpPr/>
          <p:nvPr/>
        </p:nvSpPr>
        <p:spPr>
          <a:xfrm>
            <a:off x="1670178" y="3151129"/>
            <a:ext cx="9505822" cy="430887"/>
          </a:xfrm>
          <a:prstGeom prst="rect">
            <a:avLst/>
          </a:prstGeom>
          <a:solidFill>
            <a:schemeClr val="tx2">
              <a:lumMod val="50000"/>
            </a:schemeClr>
          </a:solidFill>
        </p:spPr>
        <p:txBody>
          <a:bodyPr wrap="square">
            <a:spAutoFit/>
          </a:bodyPr>
          <a:lstStyle/>
          <a:p>
            <a:pPr algn="ctr"/>
            <a:r>
              <a:rPr lang="en-US" sz="2200" cap="all" dirty="0">
                <a:solidFill>
                  <a:srgbClr val="93F300"/>
                </a:solidFill>
                <a:latin typeface="Source Sans Pro Light" panose="020B0403030403020204" pitchFamily="34" charset="0"/>
              </a:rPr>
              <a:t>The most common type of scaffold used in construction </a:t>
            </a:r>
            <a:endParaRPr lang="id-ID" sz="22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1200" y="5613400"/>
            <a:ext cx="76200" cy="769441"/>
          </a:xfrm>
          <a:prstGeom prst="rect">
            <a:avLst/>
          </a:prstGeom>
          <a:noFill/>
        </p:spPr>
        <p:txBody>
          <a:bodyPr wrap="square" rtlCol="0">
            <a:spAutoFit/>
          </a:bodyPr>
          <a:lstStyle/>
          <a:p>
            <a:r>
              <a:rPr lang="en-US" sz="4400" dirty="0">
                <a:solidFill>
                  <a:schemeClr val="bg1"/>
                </a:solidFill>
              </a:rPr>
              <a:t>1</a:t>
            </a:r>
          </a:p>
        </p:txBody>
      </p:sp>
    </p:spTree>
    <p:extLst>
      <p:ext uri="{BB962C8B-B14F-4D97-AF65-F5344CB8AC3E}">
        <p14:creationId xmlns:p14="http://schemas.microsoft.com/office/powerpoint/2010/main" val="1597517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outVertical)">
                                      <p:cBhvr>
                                        <p:cTn id="19" dur="500"/>
                                        <p:tgtEl>
                                          <p:spTgt spid="4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647700" y="5473700"/>
            <a:ext cx="736600" cy="2032000"/>
          </a:xfrm>
          <a:prstGeom prst="rect">
            <a:avLst/>
          </a:prstGeom>
          <a:solidFill>
            <a:srgbClr val="00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9" name="Group 18"/>
          <p:cNvGrpSpPr/>
          <p:nvPr/>
        </p:nvGrpSpPr>
        <p:grpSpPr>
          <a:xfrm>
            <a:off x="4051301" y="6105524"/>
            <a:ext cx="8127999" cy="752476"/>
            <a:chOff x="4051301" y="6105524"/>
            <a:chExt cx="8127999" cy="752476"/>
          </a:xfrm>
        </p:grpSpPr>
        <p:sp>
          <p:nvSpPr>
            <p:cNvPr id="14" name="Rectangle 13"/>
            <p:cNvSpPr/>
            <p:nvPr/>
          </p:nvSpPr>
          <p:spPr>
            <a:xfrm rot="16200000">
              <a:off x="4691065" y="5465764"/>
              <a:ext cx="752471" cy="2032000"/>
            </a:xfrm>
            <a:prstGeom prst="rect">
              <a:avLst/>
            </a:prstGeom>
            <a:solidFill>
              <a:srgbClr val="2A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6723064" y="5465763"/>
              <a:ext cx="752474" cy="2032000"/>
            </a:xfrm>
            <a:prstGeom prst="rect">
              <a:avLst/>
            </a:prstGeom>
            <a:solidFill>
              <a:srgbClr val="518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8755066" y="5465766"/>
              <a:ext cx="752468" cy="2032000"/>
            </a:xfrm>
            <a:prstGeom prst="rect">
              <a:avLst/>
            </a:prstGeom>
            <a:solidFill>
              <a:srgbClr val="7C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0787062" y="5465762"/>
              <a:ext cx="752475" cy="2032000"/>
            </a:xfrm>
            <a:prstGeom prst="rect">
              <a:avLst/>
            </a:prstGeom>
            <a:solidFill>
              <a:srgbClr val="97B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715394" y="2623859"/>
            <a:ext cx="8761232" cy="830997"/>
          </a:xfrm>
          <a:prstGeom prst="rect">
            <a:avLst/>
          </a:prstGeom>
          <a:noFill/>
        </p:spPr>
        <p:txBody>
          <a:bodyPr wrap="none" rtlCol="0">
            <a:spAutoFit/>
          </a:bodyPr>
          <a:lstStyle/>
          <a:p>
            <a:pPr algn="ctr"/>
            <a:r>
              <a:rPr lang="id-ID" sz="4800" cap="all" dirty="0">
                <a:solidFill>
                  <a:schemeClr val="bg1"/>
                </a:solidFill>
              </a:rPr>
              <a:t>Building Frame Scaffolds</a:t>
            </a:r>
          </a:p>
        </p:txBody>
      </p:sp>
      <p:sp>
        <p:nvSpPr>
          <p:cNvPr id="41" name="Rectangle 40"/>
          <p:cNvSpPr/>
          <p:nvPr/>
        </p:nvSpPr>
        <p:spPr>
          <a:xfrm>
            <a:off x="787400" y="3367029"/>
            <a:ext cx="10833100" cy="400110"/>
          </a:xfrm>
          <a:prstGeom prst="rect">
            <a:avLst/>
          </a:prstGeom>
          <a:noFill/>
        </p:spPr>
        <p:txBody>
          <a:bodyPr wrap="square">
            <a:spAutoFit/>
          </a:bodyPr>
          <a:lstStyle/>
          <a:p>
            <a:pPr algn="ctr"/>
            <a:r>
              <a:rPr lang="en-US" sz="2000" cap="all" dirty="0">
                <a:solidFill>
                  <a:srgbClr val="93F300"/>
                </a:solidFill>
                <a:latin typeface="Source Sans Pro Light" panose="020B0403030403020204" pitchFamily="34" charset="0"/>
              </a:rPr>
              <a:t>A basic Frame Scaffold unit is the building block for all configurations</a:t>
            </a:r>
            <a:endParaRPr lang="id-ID" sz="20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019301" y="5207000"/>
            <a:ext cx="2032000" cy="1651000"/>
            <a:chOff x="2019301" y="5207000"/>
            <a:chExt cx="2032000" cy="1651000"/>
          </a:xfrm>
        </p:grpSpPr>
        <p:sp>
          <p:nvSpPr>
            <p:cNvPr id="13" name="Rectangle 12"/>
            <p:cNvSpPr/>
            <p:nvPr/>
          </p:nvSpPr>
          <p:spPr>
            <a:xfrm rot="16200000">
              <a:off x="2209801" y="5016500"/>
              <a:ext cx="1651000" cy="2032000"/>
            </a:xfrm>
            <a:prstGeom prst="rect">
              <a:avLst/>
            </a:prstGeom>
            <a:solidFill>
              <a:srgbClr val="006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400" dirty="0">
                <a:solidFill>
                  <a:schemeClr val="bg1"/>
                </a:solidFill>
              </a:endParaRPr>
            </a:p>
          </p:txBody>
        </p:sp>
        <p:sp>
          <p:nvSpPr>
            <p:cNvPr id="25" name="TextBox 24"/>
            <p:cNvSpPr txBox="1"/>
            <p:nvPr/>
          </p:nvSpPr>
          <p:spPr>
            <a:xfrm>
              <a:off x="2743200" y="5626100"/>
              <a:ext cx="558800" cy="769441"/>
            </a:xfrm>
            <a:prstGeom prst="rect">
              <a:avLst/>
            </a:prstGeom>
            <a:noFill/>
          </p:spPr>
          <p:txBody>
            <a:bodyPr wrap="square" rtlCol="0">
              <a:spAutoFit/>
            </a:bodyPr>
            <a:lstStyle/>
            <a:p>
              <a:r>
                <a:rPr lang="en-US" sz="4400" dirty="0">
                  <a:solidFill>
                    <a:srgbClr val="FFFFFF"/>
                  </a:solidFill>
                </a:rPr>
                <a:t>2</a:t>
              </a:r>
            </a:p>
          </p:txBody>
        </p:sp>
      </p:grpSp>
    </p:spTree>
    <p:extLst>
      <p:ext uri="{BB962C8B-B14F-4D97-AF65-F5344CB8AC3E}">
        <p14:creationId xmlns:p14="http://schemas.microsoft.com/office/powerpoint/2010/main" val="19643468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500"/>
                                        <p:tgtEl>
                                          <p:spTgt spid="12"/>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lide(fromBottom)">
                                      <p:cBhvr>
                                        <p:cTn id="14" dur="500"/>
                                        <p:tgtEl>
                                          <p:spTgt spid="2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0"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rame Scaffold.psd"/>
          <p:cNvPicPr>
            <a:picLocks noChangeAspect="1"/>
          </p:cNvPicPr>
          <p:nvPr/>
        </p:nvPicPr>
        <p:blipFill>
          <a:blip r:embed="rId3"/>
          <a:stretch>
            <a:fillRect/>
          </a:stretch>
        </p:blipFill>
        <p:spPr>
          <a:xfrm>
            <a:off x="3063748" y="0"/>
            <a:ext cx="3346704" cy="6077712"/>
          </a:xfrm>
          <a:prstGeom prst="rect">
            <a:avLst/>
          </a:prstGeom>
        </p:spPr>
      </p:pic>
      <p:sp>
        <p:nvSpPr>
          <p:cNvPr id="5" name="TextBox 4"/>
          <p:cNvSpPr txBox="1"/>
          <p:nvPr/>
        </p:nvSpPr>
        <p:spPr>
          <a:xfrm>
            <a:off x="5588000" y="337859"/>
            <a:ext cx="6261100" cy="769441"/>
          </a:xfrm>
          <a:prstGeom prst="rect">
            <a:avLst/>
          </a:prstGeom>
          <a:noFill/>
        </p:spPr>
        <p:txBody>
          <a:bodyPr wrap="square" rtlCol="0">
            <a:spAutoFit/>
          </a:bodyPr>
          <a:lstStyle/>
          <a:p>
            <a:pPr algn="ctr"/>
            <a:r>
              <a:rPr lang="id-ID" sz="4400" cap="all" dirty="0">
                <a:solidFill>
                  <a:schemeClr val="accent2"/>
                </a:solidFill>
                <a:latin typeface="+mj-lt"/>
              </a:rPr>
              <a:t>FRAME TOWERS</a:t>
            </a:r>
            <a:endParaRPr lang="en-US" sz="4400" cap="all" dirty="0">
              <a:solidFill>
                <a:schemeClr val="accent2"/>
              </a:solidFill>
              <a:latin typeface="+mj-lt"/>
            </a:endParaRPr>
          </a:p>
        </p:txBody>
      </p:sp>
      <p:sp>
        <p:nvSpPr>
          <p:cNvPr id="13" name="TextBox 12"/>
          <p:cNvSpPr txBox="1"/>
          <p:nvPr/>
        </p:nvSpPr>
        <p:spPr>
          <a:xfrm>
            <a:off x="6604000" y="1168400"/>
            <a:ext cx="5041900" cy="5970865"/>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Spacing of the frames are determined by the application, the load and the required configuration.</a:t>
            </a:r>
          </a:p>
          <a:p>
            <a:pPr>
              <a:spcAft>
                <a:spcPts val="1200"/>
              </a:spcAft>
              <a:buFont typeface="Arial"/>
              <a:buChar char="•"/>
            </a:pPr>
            <a:r>
              <a:rPr lang="en-US" sz="2400" dirty="0">
                <a:solidFill>
                  <a:srgbClr val="595959"/>
                </a:solidFill>
              </a:rPr>
              <a:t> Guardrails are required on all open sides and ends of work platforms. </a:t>
            </a:r>
          </a:p>
          <a:p>
            <a:pPr>
              <a:spcAft>
                <a:spcPts val="1200"/>
              </a:spcAft>
              <a:buFont typeface="Arial"/>
              <a:buChar char="•"/>
            </a:pPr>
            <a:r>
              <a:rPr lang="en-US" sz="2400" dirty="0">
                <a:solidFill>
                  <a:srgbClr val="595959"/>
                </a:solidFill>
              </a:rPr>
              <a:t> The scaffold leg is supported by the foundation, the sill, and the </a:t>
            </a:r>
            <a:r>
              <a:rPr lang="en-US" sz="2400" dirty="0" err="1">
                <a:solidFill>
                  <a:srgbClr val="595959"/>
                </a:solidFill>
              </a:rPr>
              <a:t>baseplate</a:t>
            </a:r>
            <a:r>
              <a:rPr lang="en-US" sz="2400" dirty="0">
                <a:solidFill>
                  <a:srgbClr val="595959"/>
                </a:solidFill>
              </a:rPr>
              <a:t>. </a:t>
            </a:r>
          </a:p>
          <a:p>
            <a:pPr>
              <a:spcAft>
                <a:spcPts val="1200"/>
              </a:spcAft>
              <a:buFont typeface="Arial"/>
              <a:buChar char="•"/>
            </a:pPr>
            <a:r>
              <a:rPr lang="en-US" sz="2400" dirty="0">
                <a:solidFill>
                  <a:srgbClr val="595959"/>
                </a:solidFill>
              </a:rPr>
              <a:t> Platforms must be fully planked or decked. </a:t>
            </a:r>
          </a:p>
          <a:p>
            <a:pPr>
              <a:spcAft>
                <a:spcPts val="1200"/>
              </a:spcAft>
              <a:buFont typeface="Arial"/>
              <a:buChar char="•"/>
            </a:pPr>
            <a:r>
              <a:rPr lang="en-US" sz="2400" dirty="0">
                <a:solidFill>
                  <a:srgbClr val="595959"/>
                </a:solidFill>
              </a:rPr>
              <a:t> Proper access is required </a:t>
            </a:r>
          </a:p>
          <a:p>
            <a:pPr>
              <a:spcAft>
                <a:spcPts val="1200"/>
              </a:spcAft>
              <a:buFont typeface="Arial"/>
              <a:buChar char="•"/>
            </a:pPr>
            <a:endParaRPr lang="en-US" sz="2000" dirty="0">
              <a:solidFill>
                <a:srgbClr val="767171"/>
              </a:solidFill>
            </a:endParaRPr>
          </a:p>
        </p:txBody>
      </p:sp>
      <p:grpSp>
        <p:nvGrpSpPr>
          <p:cNvPr id="17" name="Group 16"/>
          <p:cNvGrpSpPr/>
          <p:nvPr/>
        </p:nvGrpSpPr>
        <p:grpSpPr>
          <a:xfrm>
            <a:off x="787400" y="444501"/>
            <a:ext cx="2705100" cy="571499"/>
            <a:chOff x="787400" y="444501"/>
            <a:chExt cx="2705100" cy="571499"/>
          </a:xfrm>
        </p:grpSpPr>
        <p:sp>
          <p:nvSpPr>
            <p:cNvPr id="6" name="TextBox 5"/>
            <p:cNvSpPr txBox="1"/>
            <p:nvPr/>
          </p:nvSpPr>
          <p:spPr>
            <a:xfrm>
              <a:off x="787400" y="444501"/>
              <a:ext cx="2501900" cy="338554"/>
            </a:xfrm>
            <a:prstGeom prst="rect">
              <a:avLst/>
            </a:prstGeom>
            <a:noFill/>
          </p:spPr>
          <p:txBody>
            <a:bodyPr wrap="square" rtlCol="0">
              <a:spAutoFit/>
            </a:bodyPr>
            <a:lstStyle/>
            <a:p>
              <a:r>
                <a:rPr lang="en-US" sz="1600" dirty="0">
                  <a:solidFill>
                    <a:srgbClr val="767171"/>
                  </a:solidFill>
                </a:rPr>
                <a:t>GUARDRAIL SYSTEM</a:t>
              </a:r>
            </a:p>
          </p:txBody>
        </p:sp>
        <p:cxnSp>
          <p:nvCxnSpPr>
            <p:cNvPr id="16" name="Straight Arrow Connector 15"/>
            <p:cNvCxnSpPr/>
            <p:nvPr/>
          </p:nvCxnSpPr>
          <p:spPr>
            <a:xfrm>
              <a:off x="2755900" y="711200"/>
              <a:ext cx="736600" cy="3048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1181100" y="1244601"/>
            <a:ext cx="3390900" cy="584199"/>
            <a:chOff x="1181100" y="1244601"/>
            <a:chExt cx="3390900" cy="584199"/>
          </a:xfrm>
        </p:grpSpPr>
        <p:sp>
          <p:nvSpPr>
            <p:cNvPr id="7" name="TextBox 6"/>
            <p:cNvSpPr txBox="1"/>
            <p:nvPr/>
          </p:nvSpPr>
          <p:spPr>
            <a:xfrm>
              <a:off x="1181100" y="1244601"/>
              <a:ext cx="2501900" cy="338554"/>
            </a:xfrm>
            <a:prstGeom prst="rect">
              <a:avLst/>
            </a:prstGeom>
            <a:noFill/>
          </p:spPr>
          <p:txBody>
            <a:bodyPr wrap="square" rtlCol="0">
              <a:spAutoFit/>
            </a:bodyPr>
            <a:lstStyle/>
            <a:p>
              <a:r>
                <a:rPr lang="en-US" sz="1600" dirty="0">
                  <a:solidFill>
                    <a:srgbClr val="767171"/>
                  </a:solidFill>
                </a:rPr>
                <a:t>PLATFORM UNIT</a:t>
              </a:r>
            </a:p>
          </p:txBody>
        </p:sp>
        <p:cxnSp>
          <p:nvCxnSpPr>
            <p:cNvPr id="19" name="Straight Arrow Connector 18"/>
            <p:cNvCxnSpPr/>
            <p:nvPr/>
          </p:nvCxnSpPr>
          <p:spPr>
            <a:xfrm>
              <a:off x="2819400" y="1473200"/>
              <a:ext cx="1752600" cy="3556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892300" y="1981200"/>
            <a:ext cx="1816100" cy="338554"/>
            <a:chOff x="1892300" y="1981200"/>
            <a:chExt cx="1816100" cy="338554"/>
          </a:xfrm>
        </p:grpSpPr>
        <p:sp>
          <p:nvSpPr>
            <p:cNvPr id="8" name="TextBox 7"/>
            <p:cNvSpPr txBox="1"/>
            <p:nvPr/>
          </p:nvSpPr>
          <p:spPr>
            <a:xfrm>
              <a:off x="1892300" y="1981200"/>
              <a:ext cx="1244600" cy="338554"/>
            </a:xfrm>
            <a:prstGeom prst="rect">
              <a:avLst/>
            </a:prstGeom>
            <a:noFill/>
          </p:spPr>
          <p:txBody>
            <a:bodyPr wrap="square" rtlCol="0">
              <a:spAutoFit/>
            </a:bodyPr>
            <a:lstStyle/>
            <a:p>
              <a:r>
                <a:rPr lang="en-US" sz="1600" dirty="0">
                  <a:solidFill>
                    <a:srgbClr val="767171"/>
                  </a:solidFill>
                </a:rPr>
                <a:t>ACCESS</a:t>
              </a:r>
            </a:p>
          </p:txBody>
        </p:sp>
        <p:cxnSp>
          <p:nvCxnSpPr>
            <p:cNvPr id="22" name="Straight Arrow Connector 21"/>
            <p:cNvCxnSpPr/>
            <p:nvPr/>
          </p:nvCxnSpPr>
          <p:spPr>
            <a:xfrm>
              <a:off x="2806700" y="2197100"/>
              <a:ext cx="901700" cy="635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270000" y="2374901"/>
            <a:ext cx="3568700" cy="338554"/>
            <a:chOff x="1270000" y="2374901"/>
            <a:chExt cx="3568700" cy="338554"/>
          </a:xfrm>
        </p:grpSpPr>
        <p:sp>
          <p:nvSpPr>
            <p:cNvPr id="9" name="TextBox 8"/>
            <p:cNvSpPr txBox="1"/>
            <p:nvPr/>
          </p:nvSpPr>
          <p:spPr>
            <a:xfrm>
              <a:off x="1270000" y="2374901"/>
              <a:ext cx="2501900" cy="338554"/>
            </a:xfrm>
            <a:prstGeom prst="rect">
              <a:avLst/>
            </a:prstGeom>
            <a:noFill/>
          </p:spPr>
          <p:txBody>
            <a:bodyPr wrap="square" rtlCol="0">
              <a:spAutoFit/>
            </a:bodyPr>
            <a:lstStyle/>
            <a:p>
              <a:r>
                <a:rPr lang="en-US" sz="1600" dirty="0">
                  <a:solidFill>
                    <a:srgbClr val="767171"/>
                  </a:solidFill>
                </a:rPr>
                <a:t>CROSSBRACES</a:t>
              </a:r>
            </a:p>
          </p:txBody>
        </p:sp>
        <p:cxnSp>
          <p:nvCxnSpPr>
            <p:cNvPr id="25" name="Straight Arrow Connector 24"/>
            <p:cNvCxnSpPr/>
            <p:nvPr/>
          </p:nvCxnSpPr>
          <p:spPr>
            <a:xfrm flipV="1">
              <a:off x="2832100" y="2476500"/>
              <a:ext cx="2006600" cy="508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2082800" y="2844800"/>
            <a:ext cx="1447800" cy="342899"/>
            <a:chOff x="2082800" y="2844800"/>
            <a:chExt cx="1447800" cy="342899"/>
          </a:xfrm>
        </p:grpSpPr>
        <p:sp>
          <p:nvSpPr>
            <p:cNvPr id="10" name="TextBox 9"/>
            <p:cNvSpPr txBox="1"/>
            <p:nvPr/>
          </p:nvSpPr>
          <p:spPr>
            <a:xfrm>
              <a:off x="2082800" y="2844800"/>
              <a:ext cx="1447800" cy="342899"/>
            </a:xfrm>
            <a:prstGeom prst="rect">
              <a:avLst/>
            </a:prstGeom>
            <a:noFill/>
          </p:spPr>
          <p:txBody>
            <a:bodyPr wrap="square" rtlCol="0">
              <a:spAutoFit/>
            </a:bodyPr>
            <a:lstStyle/>
            <a:p>
              <a:r>
                <a:rPr lang="en-US" sz="1600" dirty="0">
                  <a:solidFill>
                    <a:srgbClr val="767171"/>
                  </a:solidFill>
                </a:rPr>
                <a:t>FRAME</a:t>
              </a:r>
            </a:p>
          </p:txBody>
        </p:sp>
        <p:cxnSp>
          <p:nvCxnSpPr>
            <p:cNvPr id="28" name="Straight Arrow Connector 27"/>
            <p:cNvCxnSpPr/>
            <p:nvPr/>
          </p:nvCxnSpPr>
          <p:spPr>
            <a:xfrm>
              <a:off x="2844800" y="3035300"/>
              <a:ext cx="381000" cy="762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1295400" y="3505200"/>
            <a:ext cx="1905000" cy="338554"/>
            <a:chOff x="1295400" y="3505200"/>
            <a:chExt cx="1905000" cy="338554"/>
          </a:xfrm>
        </p:grpSpPr>
        <p:sp>
          <p:nvSpPr>
            <p:cNvPr id="11" name="TextBox 10"/>
            <p:cNvSpPr txBox="1"/>
            <p:nvPr/>
          </p:nvSpPr>
          <p:spPr>
            <a:xfrm>
              <a:off x="1295400" y="3505200"/>
              <a:ext cx="1689100" cy="338554"/>
            </a:xfrm>
            <a:prstGeom prst="rect">
              <a:avLst/>
            </a:prstGeom>
            <a:noFill/>
          </p:spPr>
          <p:txBody>
            <a:bodyPr wrap="square" rtlCol="0">
              <a:spAutoFit/>
            </a:bodyPr>
            <a:lstStyle/>
            <a:p>
              <a:r>
                <a:rPr lang="en-US" sz="1600" dirty="0">
                  <a:solidFill>
                    <a:srgbClr val="767171"/>
                  </a:solidFill>
                </a:rPr>
                <a:t>COUPLING PIN</a:t>
              </a:r>
            </a:p>
          </p:txBody>
        </p:sp>
        <p:cxnSp>
          <p:nvCxnSpPr>
            <p:cNvPr id="31" name="Straight Arrow Connector 30"/>
            <p:cNvCxnSpPr/>
            <p:nvPr/>
          </p:nvCxnSpPr>
          <p:spPr>
            <a:xfrm>
              <a:off x="2832100" y="3670300"/>
              <a:ext cx="368300" cy="127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2171700" y="4051301"/>
            <a:ext cx="1016000" cy="1257299"/>
            <a:chOff x="2171700" y="4051301"/>
            <a:chExt cx="1016000" cy="1257299"/>
          </a:xfrm>
        </p:grpSpPr>
        <p:sp>
          <p:nvSpPr>
            <p:cNvPr id="12" name="TextBox 11"/>
            <p:cNvSpPr txBox="1"/>
            <p:nvPr/>
          </p:nvSpPr>
          <p:spPr>
            <a:xfrm>
              <a:off x="2171700" y="4051301"/>
              <a:ext cx="863600" cy="338554"/>
            </a:xfrm>
            <a:prstGeom prst="rect">
              <a:avLst/>
            </a:prstGeom>
            <a:noFill/>
          </p:spPr>
          <p:txBody>
            <a:bodyPr wrap="square" rtlCol="0">
              <a:spAutoFit/>
            </a:bodyPr>
            <a:lstStyle/>
            <a:p>
              <a:r>
                <a:rPr lang="en-US" sz="1600" dirty="0">
                  <a:solidFill>
                    <a:srgbClr val="767171"/>
                  </a:solidFill>
                </a:rPr>
                <a:t>BASES</a:t>
              </a:r>
            </a:p>
          </p:txBody>
        </p:sp>
        <p:cxnSp>
          <p:nvCxnSpPr>
            <p:cNvPr id="34" name="Straight Arrow Connector 33"/>
            <p:cNvCxnSpPr/>
            <p:nvPr/>
          </p:nvCxnSpPr>
          <p:spPr>
            <a:xfrm rot="16200000" flipH="1">
              <a:off x="2501900" y="4622800"/>
              <a:ext cx="939800" cy="4318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900" decel="100000" fill="hold"/>
                                        <p:tgtEl>
                                          <p:spTgt spid="1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ppt_x</p:attrName>
                                        </p:attrNameLst>
                                      </p:cBhvr>
                                      <p:tavLst>
                                        <p:tav tm="0">
                                          <p:val>
                                            <p:strVal val="#ppt_x-.2"/>
                                          </p:val>
                                        </p:tav>
                                        <p:tav tm="100000">
                                          <p:val>
                                            <p:strVal val="#ppt_x"/>
                                          </p:val>
                                        </p:tav>
                                      </p:tavLst>
                                    </p:anim>
                                    <p:anim calcmode="lin" valueType="num">
                                      <p:cBhvr>
                                        <p:cTn id="23"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0" fill="hold"/>
                                        <p:tgtEl>
                                          <p:spTgt spid="32"/>
                                        </p:tgtEl>
                                        <p:attrNameLst>
                                          <p:attrName>ppt_x</p:attrName>
                                        </p:attrNameLst>
                                      </p:cBhvr>
                                      <p:tavLst>
                                        <p:tav tm="0">
                                          <p:val>
                                            <p:strVal val="#ppt_x-.2"/>
                                          </p:val>
                                        </p:tav>
                                        <p:tav tm="100000">
                                          <p:val>
                                            <p:strVal val="#ppt_x"/>
                                          </p:val>
                                        </p:tav>
                                      </p:tavLst>
                                    </p:anim>
                                    <p:anim calcmode="lin" valueType="num">
                                      <p:cBhvr>
                                        <p:cTn id="30"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31" dur="1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1000" fill="hold"/>
                                        <p:tgtEl>
                                          <p:spTgt spid="29"/>
                                        </p:tgtEl>
                                        <p:attrNameLst>
                                          <p:attrName>ppt_x</p:attrName>
                                        </p:attrNameLst>
                                      </p:cBhvr>
                                      <p:tavLst>
                                        <p:tav tm="0">
                                          <p:val>
                                            <p:strVal val="#ppt_x-.2"/>
                                          </p:val>
                                        </p:tav>
                                        <p:tav tm="100000">
                                          <p:val>
                                            <p:strVal val="#ppt_x"/>
                                          </p:val>
                                        </p:tav>
                                      </p:tavLst>
                                    </p:anim>
                                    <p:anim calcmode="lin" valueType="num">
                                      <p:cBhvr>
                                        <p:cTn id="37"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ppt_x</p:attrName>
                                        </p:attrNameLst>
                                      </p:cBhvr>
                                      <p:tavLst>
                                        <p:tav tm="0">
                                          <p:val>
                                            <p:strVal val="#ppt_x-.2"/>
                                          </p:val>
                                        </p:tav>
                                        <p:tav tm="100000">
                                          <p:val>
                                            <p:strVal val="#ppt_x"/>
                                          </p:val>
                                        </p:tav>
                                      </p:tavLst>
                                    </p:anim>
                                    <p:anim calcmode="lin" valueType="num">
                                      <p:cBhvr>
                                        <p:cTn id="44"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45" dur="10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1000" fill="hold"/>
                                        <p:tgtEl>
                                          <p:spTgt spid="23"/>
                                        </p:tgtEl>
                                        <p:attrNameLst>
                                          <p:attrName>ppt_x</p:attrName>
                                        </p:attrNameLst>
                                      </p:cBhvr>
                                      <p:tavLst>
                                        <p:tav tm="0">
                                          <p:val>
                                            <p:strVal val="#ppt_x-.2"/>
                                          </p:val>
                                        </p:tav>
                                        <p:tav tm="100000">
                                          <p:val>
                                            <p:strVal val="#ppt_x"/>
                                          </p:val>
                                        </p:tav>
                                      </p:tavLst>
                                    </p:anim>
                                    <p:anim calcmode="lin" valueType="num">
                                      <p:cBhvr>
                                        <p:cTn id="51"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9"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1000" fill="hold"/>
                                        <p:tgtEl>
                                          <p:spTgt spid="20"/>
                                        </p:tgtEl>
                                        <p:attrNameLst>
                                          <p:attrName>ppt_x</p:attrName>
                                        </p:attrNameLst>
                                      </p:cBhvr>
                                      <p:tavLst>
                                        <p:tav tm="0">
                                          <p:val>
                                            <p:strVal val="#ppt_x-.2"/>
                                          </p:val>
                                        </p:tav>
                                        <p:tav tm="100000">
                                          <p:val>
                                            <p:strVal val="#ppt_x"/>
                                          </p:val>
                                        </p:tav>
                                      </p:tavLst>
                                    </p:anim>
                                    <p:anim calcmode="lin" valueType="num">
                                      <p:cBhvr>
                                        <p:cTn id="5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59" dur="10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1000" fill="hold"/>
                                        <p:tgtEl>
                                          <p:spTgt spid="17"/>
                                        </p:tgtEl>
                                        <p:attrNameLst>
                                          <p:attrName>ppt_x</p:attrName>
                                        </p:attrNameLst>
                                      </p:cBhvr>
                                      <p:tavLst>
                                        <p:tav tm="0">
                                          <p:val>
                                            <p:strVal val="#ppt_x-.2"/>
                                          </p:val>
                                        </p:tav>
                                        <p:tav tm="100000">
                                          <p:val>
                                            <p:strVal val="#ppt_x"/>
                                          </p:val>
                                        </p:tav>
                                      </p:tavLst>
                                    </p:anim>
                                    <p:anim calcmode="lin" valueType="num">
                                      <p:cBhvr>
                                        <p:cTn id="6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66" dur="10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6"/>
          <p:cNvGrpSpPr/>
          <p:nvPr/>
        </p:nvGrpSpPr>
        <p:grpSpPr>
          <a:xfrm>
            <a:off x="2803195" y="4885323"/>
            <a:ext cx="413352" cy="599360"/>
            <a:chOff x="-990600" y="3375025"/>
            <a:chExt cx="571500" cy="828675"/>
          </a:xfrm>
          <a:solidFill>
            <a:schemeClr val="bg1"/>
          </a:solidFill>
        </p:grpSpPr>
        <p:sp>
          <p:nvSpPr>
            <p:cNvPr id="64" name="Freeform 5"/>
            <p:cNvSpPr>
              <a:spLocks noEditPoints="1"/>
            </p:cNvSpPr>
            <p:nvPr/>
          </p:nvSpPr>
          <p:spPr bwMode="auto">
            <a:xfrm>
              <a:off x="-990600" y="3375025"/>
              <a:ext cx="571500" cy="828675"/>
            </a:xfrm>
            <a:custGeom>
              <a:avLst/>
              <a:gdLst>
                <a:gd name="T0" fmla="*/ 131 w 152"/>
                <a:gd name="T1" fmla="*/ 0 h 220"/>
                <a:gd name="T2" fmla="*/ 21 w 152"/>
                <a:gd name="T3" fmla="*/ 0 h 220"/>
                <a:gd name="T4" fmla="*/ 0 w 152"/>
                <a:gd name="T5" fmla="*/ 21 h 220"/>
                <a:gd name="T6" fmla="*/ 0 w 152"/>
                <a:gd name="T7" fmla="*/ 199 h 220"/>
                <a:gd name="T8" fmla="*/ 21 w 152"/>
                <a:gd name="T9" fmla="*/ 220 h 220"/>
                <a:gd name="T10" fmla="*/ 131 w 152"/>
                <a:gd name="T11" fmla="*/ 220 h 220"/>
                <a:gd name="T12" fmla="*/ 152 w 152"/>
                <a:gd name="T13" fmla="*/ 199 h 220"/>
                <a:gd name="T14" fmla="*/ 152 w 152"/>
                <a:gd name="T15" fmla="*/ 21 h 220"/>
                <a:gd name="T16" fmla="*/ 131 w 152"/>
                <a:gd name="T17" fmla="*/ 0 h 220"/>
                <a:gd name="T18" fmla="*/ 138 w 152"/>
                <a:gd name="T19" fmla="*/ 199 h 220"/>
                <a:gd name="T20" fmla="*/ 131 w 152"/>
                <a:gd name="T21" fmla="*/ 206 h 220"/>
                <a:gd name="T22" fmla="*/ 21 w 152"/>
                <a:gd name="T23" fmla="*/ 206 h 220"/>
                <a:gd name="T24" fmla="*/ 14 w 152"/>
                <a:gd name="T25" fmla="*/ 199 h 220"/>
                <a:gd name="T26" fmla="*/ 14 w 152"/>
                <a:gd name="T27" fmla="*/ 186 h 220"/>
                <a:gd name="T28" fmla="*/ 138 w 152"/>
                <a:gd name="T29" fmla="*/ 186 h 220"/>
                <a:gd name="T30" fmla="*/ 138 w 152"/>
                <a:gd name="T31" fmla="*/ 199 h 220"/>
                <a:gd name="T32" fmla="*/ 138 w 152"/>
                <a:gd name="T33" fmla="*/ 179 h 220"/>
                <a:gd name="T34" fmla="*/ 14 w 152"/>
                <a:gd name="T35" fmla="*/ 179 h 220"/>
                <a:gd name="T36" fmla="*/ 14 w 152"/>
                <a:gd name="T37" fmla="*/ 41 h 220"/>
                <a:gd name="T38" fmla="*/ 138 w 152"/>
                <a:gd name="T39" fmla="*/ 41 h 220"/>
                <a:gd name="T40" fmla="*/ 138 w 152"/>
                <a:gd name="T41" fmla="*/ 179 h 220"/>
                <a:gd name="T42" fmla="*/ 138 w 152"/>
                <a:gd name="T43" fmla="*/ 34 h 220"/>
                <a:gd name="T44" fmla="*/ 14 w 152"/>
                <a:gd name="T45" fmla="*/ 34 h 220"/>
                <a:gd name="T46" fmla="*/ 14 w 152"/>
                <a:gd name="T47" fmla="*/ 21 h 220"/>
                <a:gd name="T48" fmla="*/ 21 w 152"/>
                <a:gd name="T49" fmla="*/ 14 h 220"/>
                <a:gd name="T50" fmla="*/ 131 w 152"/>
                <a:gd name="T51" fmla="*/ 14 h 220"/>
                <a:gd name="T52" fmla="*/ 138 w 152"/>
                <a:gd name="T53" fmla="*/ 21 h 220"/>
                <a:gd name="T54" fmla="*/ 138 w 152"/>
                <a:gd name="T55" fmla="*/ 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220">
                  <a:moveTo>
                    <a:pt x="131" y="0"/>
                  </a:moveTo>
                  <a:cubicBezTo>
                    <a:pt x="21" y="0"/>
                    <a:pt x="21" y="0"/>
                    <a:pt x="21" y="0"/>
                  </a:cubicBezTo>
                  <a:cubicBezTo>
                    <a:pt x="10" y="0"/>
                    <a:pt x="0" y="9"/>
                    <a:pt x="0" y="21"/>
                  </a:cubicBezTo>
                  <a:cubicBezTo>
                    <a:pt x="0" y="199"/>
                    <a:pt x="0" y="199"/>
                    <a:pt x="0" y="199"/>
                  </a:cubicBezTo>
                  <a:cubicBezTo>
                    <a:pt x="0" y="211"/>
                    <a:pt x="10" y="220"/>
                    <a:pt x="21" y="220"/>
                  </a:cubicBezTo>
                  <a:cubicBezTo>
                    <a:pt x="131" y="220"/>
                    <a:pt x="131" y="220"/>
                    <a:pt x="131" y="220"/>
                  </a:cubicBezTo>
                  <a:cubicBezTo>
                    <a:pt x="142" y="220"/>
                    <a:pt x="152" y="211"/>
                    <a:pt x="152" y="199"/>
                  </a:cubicBezTo>
                  <a:cubicBezTo>
                    <a:pt x="152" y="21"/>
                    <a:pt x="152" y="21"/>
                    <a:pt x="152" y="21"/>
                  </a:cubicBezTo>
                  <a:cubicBezTo>
                    <a:pt x="152" y="9"/>
                    <a:pt x="142" y="0"/>
                    <a:pt x="131" y="0"/>
                  </a:cubicBezTo>
                  <a:close/>
                  <a:moveTo>
                    <a:pt x="138" y="199"/>
                  </a:moveTo>
                  <a:cubicBezTo>
                    <a:pt x="138" y="203"/>
                    <a:pt x="135" y="206"/>
                    <a:pt x="131" y="206"/>
                  </a:cubicBezTo>
                  <a:cubicBezTo>
                    <a:pt x="21" y="206"/>
                    <a:pt x="21" y="206"/>
                    <a:pt x="21" y="206"/>
                  </a:cubicBezTo>
                  <a:cubicBezTo>
                    <a:pt x="17" y="206"/>
                    <a:pt x="14" y="203"/>
                    <a:pt x="14" y="199"/>
                  </a:cubicBezTo>
                  <a:cubicBezTo>
                    <a:pt x="14" y="186"/>
                    <a:pt x="14" y="186"/>
                    <a:pt x="14" y="186"/>
                  </a:cubicBezTo>
                  <a:cubicBezTo>
                    <a:pt x="138" y="186"/>
                    <a:pt x="138" y="186"/>
                    <a:pt x="138" y="186"/>
                  </a:cubicBezTo>
                  <a:lnTo>
                    <a:pt x="138" y="199"/>
                  </a:lnTo>
                  <a:close/>
                  <a:moveTo>
                    <a:pt x="138" y="179"/>
                  </a:moveTo>
                  <a:cubicBezTo>
                    <a:pt x="14" y="179"/>
                    <a:pt x="14" y="179"/>
                    <a:pt x="14" y="179"/>
                  </a:cubicBezTo>
                  <a:cubicBezTo>
                    <a:pt x="14" y="41"/>
                    <a:pt x="14" y="41"/>
                    <a:pt x="14" y="41"/>
                  </a:cubicBezTo>
                  <a:cubicBezTo>
                    <a:pt x="138" y="41"/>
                    <a:pt x="138" y="41"/>
                    <a:pt x="138" y="41"/>
                  </a:cubicBezTo>
                  <a:lnTo>
                    <a:pt x="138" y="179"/>
                  </a:lnTo>
                  <a:close/>
                  <a:moveTo>
                    <a:pt x="138" y="34"/>
                  </a:moveTo>
                  <a:cubicBezTo>
                    <a:pt x="14" y="34"/>
                    <a:pt x="14" y="34"/>
                    <a:pt x="14" y="34"/>
                  </a:cubicBezTo>
                  <a:cubicBezTo>
                    <a:pt x="14" y="21"/>
                    <a:pt x="14" y="21"/>
                    <a:pt x="14" y="21"/>
                  </a:cubicBezTo>
                  <a:cubicBezTo>
                    <a:pt x="14" y="17"/>
                    <a:pt x="17" y="14"/>
                    <a:pt x="21" y="14"/>
                  </a:cubicBezTo>
                  <a:cubicBezTo>
                    <a:pt x="131" y="14"/>
                    <a:pt x="131" y="14"/>
                    <a:pt x="131" y="14"/>
                  </a:cubicBezTo>
                  <a:cubicBezTo>
                    <a:pt x="135" y="14"/>
                    <a:pt x="138" y="17"/>
                    <a:pt x="138" y="21"/>
                  </a:cubicBezTo>
                  <a:lnTo>
                    <a:pt x="138" y="34"/>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6"/>
            <p:cNvSpPr>
              <a:spLocks/>
            </p:cNvSpPr>
            <p:nvPr/>
          </p:nvSpPr>
          <p:spPr bwMode="auto">
            <a:xfrm>
              <a:off x="-757238" y="3454400"/>
              <a:ext cx="104775" cy="22225"/>
            </a:xfrm>
            <a:custGeom>
              <a:avLst/>
              <a:gdLst>
                <a:gd name="T0" fmla="*/ 28 w 28"/>
                <a:gd name="T1" fmla="*/ 3 h 6"/>
                <a:gd name="T2" fmla="*/ 24 w 28"/>
                <a:gd name="T3" fmla="*/ 6 h 6"/>
                <a:gd name="T4" fmla="*/ 4 w 28"/>
                <a:gd name="T5" fmla="*/ 6 h 6"/>
                <a:gd name="T6" fmla="*/ 0 w 28"/>
                <a:gd name="T7" fmla="*/ 3 h 6"/>
                <a:gd name="T8" fmla="*/ 0 w 28"/>
                <a:gd name="T9" fmla="*/ 3 h 6"/>
                <a:gd name="T10" fmla="*/ 4 w 28"/>
                <a:gd name="T11" fmla="*/ 0 h 6"/>
                <a:gd name="T12" fmla="*/ 24 w 28"/>
                <a:gd name="T13" fmla="*/ 0 h 6"/>
                <a:gd name="T14" fmla="*/ 28 w 2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28" y="3"/>
                  </a:moveTo>
                  <a:cubicBezTo>
                    <a:pt x="28" y="5"/>
                    <a:pt x="26" y="6"/>
                    <a:pt x="24" y="6"/>
                  </a:cubicBezTo>
                  <a:cubicBezTo>
                    <a:pt x="4" y="6"/>
                    <a:pt x="4" y="6"/>
                    <a:pt x="4" y="6"/>
                  </a:cubicBezTo>
                  <a:cubicBezTo>
                    <a:pt x="2" y="6"/>
                    <a:pt x="0" y="5"/>
                    <a:pt x="0" y="3"/>
                  </a:cubicBezTo>
                  <a:cubicBezTo>
                    <a:pt x="0" y="3"/>
                    <a:pt x="0" y="3"/>
                    <a:pt x="0" y="3"/>
                  </a:cubicBezTo>
                  <a:cubicBezTo>
                    <a:pt x="0" y="1"/>
                    <a:pt x="2" y="0"/>
                    <a:pt x="4" y="0"/>
                  </a:cubicBezTo>
                  <a:cubicBezTo>
                    <a:pt x="24" y="0"/>
                    <a:pt x="24" y="0"/>
                    <a:pt x="24" y="0"/>
                  </a:cubicBezTo>
                  <a:cubicBezTo>
                    <a:pt x="26" y="0"/>
                    <a:pt x="28" y="1"/>
                    <a:pt x="28" y="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7"/>
            <p:cNvSpPr>
              <a:spLocks/>
            </p:cNvSpPr>
            <p:nvPr/>
          </p:nvSpPr>
          <p:spPr bwMode="auto">
            <a:xfrm>
              <a:off x="-730250" y="4097338"/>
              <a:ext cx="52387" cy="26988"/>
            </a:xfrm>
            <a:custGeom>
              <a:avLst/>
              <a:gdLst>
                <a:gd name="T0" fmla="*/ 14 w 14"/>
                <a:gd name="T1" fmla="*/ 4 h 7"/>
                <a:gd name="T2" fmla="*/ 10 w 14"/>
                <a:gd name="T3" fmla="*/ 7 h 7"/>
                <a:gd name="T4" fmla="*/ 4 w 14"/>
                <a:gd name="T5" fmla="*/ 7 h 7"/>
                <a:gd name="T6" fmla="*/ 0 w 14"/>
                <a:gd name="T7" fmla="*/ 4 h 7"/>
                <a:gd name="T8" fmla="*/ 0 w 14"/>
                <a:gd name="T9" fmla="*/ 4 h 7"/>
                <a:gd name="T10" fmla="*/ 4 w 14"/>
                <a:gd name="T11" fmla="*/ 0 h 7"/>
                <a:gd name="T12" fmla="*/ 10 w 14"/>
                <a:gd name="T13" fmla="*/ 0 h 7"/>
                <a:gd name="T14" fmla="*/ 14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4"/>
                  </a:moveTo>
                  <a:cubicBezTo>
                    <a:pt x="14" y="6"/>
                    <a:pt x="12" y="7"/>
                    <a:pt x="10" y="7"/>
                  </a:cubicBezTo>
                  <a:cubicBezTo>
                    <a:pt x="4" y="7"/>
                    <a:pt x="4" y="7"/>
                    <a:pt x="4" y="7"/>
                  </a:cubicBezTo>
                  <a:cubicBezTo>
                    <a:pt x="2" y="7"/>
                    <a:pt x="0" y="6"/>
                    <a:pt x="0" y="4"/>
                  </a:cubicBezTo>
                  <a:cubicBezTo>
                    <a:pt x="0" y="4"/>
                    <a:pt x="0" y="4"/>
                    <a:pt x="0" y="4"/>
                  </a:cubicBezTo>
                  <a:cubicBezTo>
                    <a:pt x="0" y="2"/>
                    <a:pt x="2" y="0"/>
                    <a:pt x="4" y="0"/>
                  </a:cubicBezTo>
                  <a:cubicBezTo>
                    <a:pt x="10" y="0"/>
                    <a:pt x="10" y="0"/>
                    <a:pt x="10" y="0"/>
                  </a:cubicBezTo>
                  <a:cubicBezTo>
                    <a:pt x="12" y="0"/>
                    <a:pt x="14" y="2"/>
                    <a:pt x="14" y="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2" name="Freeform 13"/>
          <p:cNvSpPr>
            <a:spLocks noEditPoints="1"/>
          </p:cNvSpPr>
          <p:nvPr/>
        </p:nvSpPr>
        <p:spPr bwMode="auto">
          <a:xfrm>
            <a:off x="10957708" y="4956864"/>
            <a:ext cx="468540" cy="456279"/>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 name="Group 83"/>
          <p:cNvGrpSpPr/>
          <p:nvPr/>
        </p:nvGrpSpPr>
        <p:grpSpPr>
          <a:xfrm>
            <a:off x="4844241" y="2547938"/>
            <a:ext cx="539504" cy="539505"/>
            <a:chOff x="-2771775" y="66675"/>
            <a:chExt cx="827087" cy="827088"/>
          </a:xfrm>
          <a:solidFill>
            <a:schemeClr val="bg1"/>
          </a:solidFill>
        </p:grpSpPr>
        <p:sp>
          <p:nvSpPr>
            <p:cNvPr id="78"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 name="Group 6"/>
          <p:cNvGrpSpPr/>
          <p:nvPr/>
        </p:nvGrpSpPr>
        <p:grpSpPr>
          <a:xfrm>
            <a:off x="10026215" y="5613341"/>
            <a:ext cx="2167379" cy="1015663"/>
            <a:chOff x="10026215" y="5613341"/>
            <a:chExt cx="2167379" cy="1015663"/>
          </a:xfrm>
        </p:grpSpPr>
        <p:sp>
          <p:nvSpPr>
            <p:cNvPr id="63" name="TextBox 62"/>
            <p:cNvSpPr txBox="1"/>
            <p:nvPr/>
          </p:nvSpPr>
          <p:spPr>
            <a:xfrm>
              <a:off x="10599990" y="5613341"/>
              <a:ext cx="1019831" cy="369332"/>
            </a:xfrm>
            <a:prstGeom prst="rect">
              <a:avLst/>
            </a:prstGeom>
            <a:noFill/>
          </p:spPr>
          <p:txBody>
            <a:bodyPr wrap="none" rtlCol="0">
              <a:spAutoFit/>
            </a:bodyPr>
            <a:lstStyle/>
            <a:p>
              <a:pPr algn="ctr"/>
              <a:r>
                <a:rPr lang="id-ID" b="1" dirty="0">
                  <a:solidFill>
                    <a:schemeClr val="bg1"/>
                  </a:solidFill>
                  <a:latin typeface="+mj-lt"/>
                </a:rPr>
                <a:t>Powerful</a:t>
              </a:r>
            </a:p>
          </p:txBody>
        </p:sp>
        <p:sp>
          <p:nvSpPr>
            <p:cNvPr id="90" name="Rectangle 89"/>
            <p:cNvSpPr/>
            <p:nvPr/>
          </p:nvSpPr>
          <p:spPr>
            <a:xfrm>
              <a:off x="10026215" y="5982673"/>
              <a:ext cx="2167379" cy="646331"/>
            </a:xfrm>
            <a:prstGeom prst="rect">
              <a:avLst/>
            </a:prstGeom>
          </p:spPr>
          <p:txBody>
            <a:bodyPr wrap="square">
              <a:spAutoFit/>
            </a:bodyPr>
            <a:lstStyle/>
            <a:p>
              <a:pPr algn="ctr"/>
              <a:r>
                <a:rPr lang="id-ID" sz="1200" dirty="0">
                  <a:solidFill>
                    <a:schemeClr val="bg1"/>
                  </a:solidFill>
                </a:rPr>
                <a:t>Suitable for all categories business and personal presentation</a:t>
              </a:r>
            </a:p>
          </p:txBody>
        </p:sp>
      </p:grpSp>
      <p:grpSp>
        <p:nvGrpSpPr>
          <p:cNvPr id="67" name="Group 66"/>
          <p:cNvGrpSpPr/>
          <p:nvPr/>
        </p:nvGrpSpPr>
        <p:grpSpPr>
          <a:xfrm>
            <a:off x="0" y="0"/>
            <a:ext cx="2046093" cy="2297271"/>
            <a:chOff x="0" y="0"/>
            <a:chExt cx="2046093" cy="2297271"/>
          </a:xfrm>
        </p:grpSpPr>
        <p:sp>
          <p:nvSpPr>
            <p:cNvPr id="54" name="Rectangle 53"/>
            <p:cNvSpPr/>
            <p:nvPr/>
          </p:nvSpPr>
          <p:spPr>
            <a:xfrm>
              <a:off x="0" y="0"/>
              <a:ext cx="2046093" cy="2297271"/>
            </a:xfrm>
            <a:prstGeom prst="rect">
              <a:avLst/>
            </a:prstGeom>
            <a:solidFill>
              <a:srgbClr val="00646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53" name="TextBox 52"/>
            <p:cNvSpPr txBox="1"/>
            <p:nvPr/>
          </p:nvSpPr>
          <p:spPr>
            <a:xfrm>
              <a:off x="88900" y="419100"/>
              <a:ext cx="1879600" cy="1200329"/>
            </a:xfrm>
            <a:prstGeom prst="rect">
              <a:avLst/>
            </a:prstGeom>
            <a:noFill/>
          </p:spPr>
          <p:txBody>
            <a:bodyPr wrap="square" rtlCol="0">
              <a:spAutoFit/>
            </a:bodyPr>
            <a:lstStyle/>
            <a:p>
              <a:pPr algn="ctr"/>
              <a:r>
                <a:rPr lang="en-US" cap="all" dirty="0">
                  <a:solidFill>
                    <a:schemeClr val="bg1"/>
                  </a:solidFill>
                </a:rPr>
                <a:t>1 </a:t>
              </a:r>
            </a:p>
            <a:p>
              <a:pPr algn="ctr"/>
              <a:r>
                <a:rPr lang="en-US" cap="all" dirty="0">
                  <a:solidFill>
                    <a:schemeClr val="bg1"/>
                  </a:solidFill>
                </a:rPr>
                <a:t>Select and inspect the equipment</a:t>
              </a:r>
            </a:p>
          </p:txBody>
        </p:sp>
      </p:grpSp>
      <p:grpSp>
        <p:nvGrpSpPr>
          <p:cNvPr id="68" name="Group 67"/>
          <p:cNvGrpSpPr/>
          <p:nvPr/>
        </p:nvGrpSpPr>
        <p:grpSpPr>
          <a:xfrm>
            <a:off x="2048695" y="0"/>
            <a:ext cx="2053833" cy="2286000"/>
            <a:chOff x="2048695" y="0"/>
            <a:chExt cx="2053833" cy="2286000"/>
          </a:xfrm>
        </p:grpSpPr>
        <p:sp>
          <p:nvSpPr>
            <p:cNvPr id="99" name="Rectangle 98"/>
            <p:cNvSpPr/>
            <p:nvPr/>
          </p:nvSpPr>
          <p:spPr>
            <a:xfrm>
              <a:off x="2048695" y="0"/>
              <a:ext cx="2053833" cy="2286000"/>
            </a:xfrm>
            <a:prstGeom prst="rect">
              <a:avLst/>
            </a:prstGeom>
            <a:solidFill>
              <a:srgbClr val="97BAB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55" name="TextBox 54"/>
            <p:cNvSpPr txBox="1"/>
            <p:nvPr/>
          </p:nvSpPr>
          <p:spPr>
            <a:xfrm>
              <a:off x="2222500" y="406400"/>
              <a:ext cx="1689100" cy="923330"/>
            </a:xfrm>
            <a:prstGeom prst="rect">
              <a:avLst/>
            </a:prstGeom>
            <a:noFill/>
          </p:spPr>
          <p:txBody>
            <a:bodyPr wrap="square" rtlCol="0">
              <a:spAutoFit/>
            </a:bodyPr>
            <a:lstStyle/>
            <a:p>
              <a:pPr algn="ctr"/>
              <a:r>
                <a:rPr lang="en-US" cap="all" dirty="0">
                  <a:solidFill>
                    <a:srgbClr val="FFFFFF"/>
                  </a:solidFill>
                </a:rPr>
                <a:t>2</a:t>
              </a:r>
            </a:p>
            <a:p>
              <a:pPr algn="ctr"/>
              <a:r>
                <a:rPr lang="en-US" cap="all" dirty="0">
                  <a:solidFill>
                    <a:srgbClr val="FFFFFF"/>
                  </a:solidFill>
                </a:rPr>
                <a:t>Prepare the foundation</a:t>
              </a:r>
              <a:endParaRPr lang="en-US" cap="all" dirty="0">
                <a:solidFill>
                  <a:srgbClr val="767171"/>
                </a:solidFill>
              </a:endParaRPr>
            </a:p>
          </p:txBody>
        </p:sp>
      </p:grpSp>
      <p:grpSp>
        <p:nvGrpSpPr>
          <p:cNvPr id="69" name="Group 68"/>
          <p:cNvGrpSpPr/>
          <p:nvPr/>
        </p:nvGrpSpPr>
        <p:grpSpPr>
          <a:xfrm>
            <a:off x="4102876" y="0"/>
            <a:ext cx="2034000" cy="2286000"/>
            <a:chOff x="4102876" y="0"/>
            <a:chExt cx="2034000" cy="2286000"/>
          </a:xfrm>
        </p:grpSpPr>
        <p:sp>
          <p:nvSpPr>
            <p:cNvPr id="93" name="Rectangle 92"/>
            <p:cNvSpPr/>
            <p:nvPr/>
          </p:nvSpPr>
          <p:spPr>
            <a:xfrm>
              <a:off x="4102876" y="0"/>
              <a:ext cx="2034000" cy="2286000"/>
            </a:xfrm>
            <a:prstGeom prst="rect">
              <a:avLst/>
            </a:prstGeom>
            <a:solidFill>
              <a:srgbClr val="00505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56" name="TextBox 55"/>
            <p:cNvSpPr txBox="1"/>
            <p:nvPr/>
          </p:nvSpPr>
          <p:spPr>
            <a:xfrm>
              <a:off x="4203700" y="431800"/>
              <a:ext cx="1803400" cy="1477328"/>
            </a:xfrm>
            <a:prstGeom prst="rect">
              <a:avLst/>
            </a:prstGeom>
            <a:noFill/>
          </p:spPr>
          <p:txBody>
            <a:bodyPr wrap="square" rtlCol="0">
              <a:spAutoFit/>
            </a:bodyPr>
            <a:lstStyle/>
            <a:p>
              <a:pPr algn="ctr"/>
              <a:r>
                <a:rPr lang="en-US" cap="all" dirty="0">
                  <a:solidFill>
                    <a:srgbClr val="FFFFFF"/>
                  </a:solidFill>
                </a:rPr>
                <a:t>3</a:t>
              </a:r>
            </a:p>
            <a:p>
              <a:pPr algn="ctr"/>
              <a:r>
                <a:rPr lang="en-US" cap="all" dirty="0">
                  <a:solidFill>
                    <a:srgbClr val="FFFFFF"/>
                  </a:solidFill>
                </a:rPr>
                <a:t>Determine the highest starting point </a:t>
              </a:r>
            </a:p>
          </p:txBody>
        </p:sp>
      </p:grpSp>
      <p:grpSp>
        <p:nvGrpSpPr>
          <p:cNvPr id="71" name="Group 70"/>
          <p:cNvGrpSpPr/>
          <p:nvPr/>
        </p:nvGrpSpPr>
        <p:grpSpPr>
          <a:xfrm>
            <a:off x="6118435" y="0"/>
            <a:ext cx="2046093" cy="2297271"/>
            <a:chOff x="6118435" y="0"/>
            <a:chExt cx="2046093" cy="2297271"/>
          </a:xfrm>
        </p:grpSpPr>
        <p:sp>
          <p:nvSpPr>
            <p:cNvPr id="98" name="Rectangle 97"/>
            <p:cNvSpPr/>
            <p:nvPr/>
          </p:nvSpPr>
          <p:spPr>
            <a:xfrm>
              <a:off x="6118435" y="0"/>
              <a:ext cx="2046093" cy="2297271"/>
            </a:xfrm>
            <a:prstGeom prst="rect">
              <a:avLst/>
            </a:prstGeom>
            <a:solidFill>
              <a:srgbClr val="7CA9A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57" name="TextBox 56"/>
            <p:cNvSpPr txBox="1"/>
            <p:nvPr/>
          </p:nvSpPr>
          <p:spPr>
            <a:xfrm>
              <a:off x="6197600" y="495300"/>
              <a:ext cx="1892300" cy="646331"/>
            </a:xfrm>
            <a:prstGeom prst="rect">
              <a:avLst/>
            </a:prstGeom>
            <a:noFill/>
          </p:spPr>
          <p:txBody>
            <a:bodyPr wrap="square" rtlCol="0">
              <a:spAutoFit/>
            </a:bodyPr>
            <a:lstStyle/>
            <a:p>
              <a:pPr algn="ctr"/>
              <a:r>
                <a:rPr lang="en-US" cap="all" dirty="0">
                  <a:solidFill>
                    <a:srgbClr val="FFFFFF"/>
                  </a:solidFill>
                </a:rPr>
                <a:t>4</a:t>
              </a:r>
            </a:p>
            <a:p>
              <a:pPr algn="ctr"/>
              <a:r>
                <a:rPr lang="en-US" cap="all" dirty="0">
                  <a:solidFill>
                    <a:srgbClr val="FFFFFF"/>
                  </a:solidFill>
                </a:rPr>
                <a:t>Set the sills</a:t>
              </a:r>
            </a:p>
          </p:txBody>
        </p:sp>
      </p:grpSp>
      <p:grpSp>
        <p:nvGrpSpPr>
          <p:cNvPr id="84" name="Group 83"/>
          <p:cNvGrpSpPr/>
          <p:nvPr/>
        </p:nvGrpSpPr>
        <p:grpSpPr>
          <a:xfrm>
            <a:off x="7658100" y="0"/>
            <a:ext cx="3073400" cy="2286000"/>
            <a:chOff x="7658100" y="0"/>
            <a:chExt cx="3073400" cy="2286000"/>
          </a:xfrm>
        </p:grpSpPr>
        <p:sp>
          <p:nvSpPr>
            <p:cNvPr id="100" name="Rectangle 99"/>
            <p:cNvSpPr/>
            <p:nvPr/>
          </p:nvSpPr>
          <p:spPr>
            <a:xfrm>
              <a:off x="8150926" y="0"/>
              <a:ext cx="2034000" cy="2286000"/>
            </a:xfrm>
            <a:prstGeom prst="rect">
              <a:avLst/>
            </a:prstGeom>
            <a:solidFill>
              <a:srgbClr val="97BAB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60" name="TextBox 59"/>
            <p:cNvSpPr txBox="1"/>
            <p:nvPr/>
          </p:nvSpPr>
          <p:spPr>
            <a:xfrm>
              <a:off x="7658100" y="469900"/>
              <a:ext cx="3073400" cy="923330"/>
            </a:xfrm>
            <a:prstGeom prst="rect">
              <a:avLst/>
            </a:prstGeom>
            <a:noFill/>
          </p:spPr>
          <p:txBody>
            <a:bodyPr wrap="square" rtlCol="0">
              <a:spAutoFit/>
            </a:bodyPr>
            <a:lstStyle/>
            <a:p>
              <a:pPr algn="ctr"/>
              <a:r>
                <a:rPr lang="en-US" cap="all" dirty="0">
                  <a:solidFill>
                    <a:srgbClr val="FFFFFF"/>
                  </a:solidFill>
                </a:rPr>
                <a:t>5</a:t>
              </a:r>
            </a:p>
            <a:p>
              <a:pPr algn="ctr"/>
              <a:r>
                <a:rPr lang="en-US" cap="all" dirty="0">
                  <a:solidFill>
                    <a:srgbClr val="FFFFFF"/>
                  </a:solidFill>
                </a:rPr>
                <a:t>Position </a:t>
              </a:r>
            </a:p>
            <a:p>
              <a:pPr algn="ctr"/>
              <a:r>
                <a:rPr lang="en-US" cap="all" dirty="0">
                  <a:solidFill>
                    <a:srgbClr val="FFFFFF"/>
                  </a:solidFill>
                </a:rPr>
                <a:t>the bases</a:t>
              </a:r>
            </a:p>
          </p:txBody>
        </p:sp>
      </p:grpSp>
      <p:grpSp>
        <p:nvGrpSpPr>
          <p:cNvPr id="87" name="Group 86"/>
          <p:cNvGrpSpPr/>
          <p:nvPr/>
        </p:nvGrpSpPr>
        <p:grpSpPr>
          <a:xfrm>
            <a:off x="10145907" y="0"/>
            <a:ext cx="2046093" cy="2297271"/>
            <a:chOff x="10145907" y="0"/>
            <a:chExt cx="2046093" cy="2297271"/>
          </a:xfrm>
        </p:grpSpPr>
        <p:sp>
          <p:nvSpPr>
            <p:cNvPr id="59" name="Rectangle 58"/>
            <p:cNvSpPr/>
            <p:nvPr/>
          </p:nvSpPr>
          <p:spPr>
            <a:xfrm>
              <a:off x="10145907" y="0"/>
              <a:ext cx="2046093" cy="2297271"/>
            </a:xfrm>
            <a:prstGeom prst="rect">
              <a:avLst/>
            </a:prstGeom>
            <a:solidFill>
              <a:srgbClr val="518C9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50" name="Rectangle 49"/>
            <p:cNvSpPr/>
            <p:nvPr/>
          </p:nvSpPr>
          <p:spPr>
            <a:xfrm>
              <a:off x="10348997" y="615434"/>
              <a:ext cx="1501921" cy="923330"/>
            </a:xfrm>
            <a:prstGeom prst="rect">
              <a:avLst/>
            </a:prstGeom>
          </p:spPr>
          <p:txBody>
            <a:bodyPr wrap="none">
              <a:spAutoFit/>
            </a:bodyPr>
            <a:lstStyle/>
            <a:p>
              <a:pPr algn="ctr"/>
              <a:r>
                <a:rPr lang="en-US" cap="all" dirty="0">
                  <a:solidFill>
                    <a:schemeClr val="bg1"/>
                  </a:solidFill>
                </a:rPr>
                <a:t>6</a:t>
              </a:r>
            </a:p>
            <a:p>
              <a:pPr algn="ctr"/>
              <a:r>
                <a:rPr lang="en-US" cap="all" dirty="0">
                  <a:solidFill>
                    <a:schemeClr val="bg1"/>
                  </a:solidFill>
                </a:rPr>
                <a:t>Position </a:t>
              </a:r>
            </a:p>
            <a:p>
              <a:pPr algn="ctr"/>
              <a:r>
                <a:rPr lang="en-US" cap="all" dirty="0">
                  <a:solidFill>
                    <a:schemeClr val="bg1"/>
                  </a:solidFill>
                </a:rPr>
                <a:t>the frames</a:t>
              </a:r>
            </a:p>
          </p:txBody>
        </p:sp>
      </p:grpSp>
      <p:grpSp>
        <p:nvGrpSpPr>
          <p:cNvPr id="89" name="Group 88"/>
          <p:cNvGrpSpPr/>
          <p:nvPr/>
        </p:nvGrpSpPr>
        <p:grpSpPr>
          <a:xfrm>
            <a:off x="0" y="2286000"/>
            <a:ext cx="2053833" cy="2286000"/>
            <a:chOff x="0" y="2286000"/>
            <a:chExt cx="2053833" cy="2286000"/>
          </a:xfrm>
        </p:grpSpPr>
        <p:sp>
          <p:nvSpPr>
            <p:cNvPr id="81" name="Rectangle 80"/>
            <p:cNvSpPr/>
            <p:nvPr/>
          </p:nvSpPr>
          <p:spPr>
            <a:xfrm>
              <a:off x="0" y="2286000"/>
              <a:ext cx="2053833" cy="2286000"/>
            </a:xfrm>
            <a:prstGeom prst="rect">
              <a:avLst/>
            </a:prstGeom>
            <a:solidFill>
              <a:srgbClr val="7CA9A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51" name="Rectangle 50"/>
            <p:cNvSpPr/>
            <p:nvPr/>
          </p:nvSpPr>
          <p:spPr>
            <a:xfrm>
              <a:off x="84369" y="2977634"/>
              <a:ext cx="1812778" cy="923330"/>
            </a:xfrm>
            <a:prstGeom prst="rect">
              <a:avLst/>
            </a:prstGeom>
          </p:spPr>
          <p:txBody>
            <a:bodyPr wrap="none">
              <a:spAutoFit/>
            </a:bodyPr>
            <a:lstStyle/>
            <a:p>
              <a:pPr algn="ctr"/>
              <a:r>
                <a:rPr lang="en-US" cap="all" dirty="0">
                  <a:solidFill>
                    <a:srgbClr val="FFFFFF"/>
                  </a:solidFill>
                </a:rPr>
                <a:t>7</a:t>
              </a:r>
            </a:p>
            <a:p>
              <a:pPr algn="ctr"/>
              <a:r>
                <a:rPr lang="en-US" cap="all" dirty="0">
                  <a:solidFill>
                    <a:srgbClr val="FFFFFF"/>
                  </a:solidFill>
                </a:rPr>
                <a:t>Position the </a:t>
              </a:r>
            </a:p>
            <a:p>
              <a:pPr algn="ctr"/>
              <a:r>
                <a:rPr lang="en-US" cap="all" dirty="0" err="1">
                  <a:solidFill>
                    <a:srgbClr val="FFFFFF"/>
                  </a:solidFill>
                </a:rPr>
                <a:t>crossbraces</a:t>
              </a:r>
              <a:endParaRPr lang="en-US" cap="all" dirty="0">
                <a:solidFill>
                  <a:srgbClr val="FFFFFF"/>
                </a:solidFill>
              </a:endParaRPr>
            </a:p>
          </p:txBody>
        </p:sp>
      </p:grpSp>
      <p:grpSp>
        <p:nvGrpSpPr>
          <p:cNvPr id="91" name="Group 90"/>
          <p:cNvGrpSpPr/>
          <p:nvPr/>
        </p:nvGrpSpPr>
        <p:grpSpPr>
          <a:xfrm>
            <a:off x="2054435" y="2286000"/>
            <a:ext cx="2046093" cy="2297271"/>
            <a:chOff x="2054435" y="2286000"/>
            <a:chExt cx="2046093" cy="2297271"/>
          </a:xfrm>
        </p:grpSpPr>
        <p:sp>
          <p:nvSpPr>
            <p:cNvPr id="58" name="Rectangle 57"/>
            <p:cNvSpPr/>
            <p:nvPr/>
          </p:nvSpPr>
          <p:spPr>
            <a:xfrm>
              <a:off x="2054435" y="2286000"/>
              <a:ext cx="2046093" cy="2297271"/>
            </a:xfrm>
            <a:prstGeom prst="rect">
              <a:avLst/>
            </a:prstGeom>
            <a:solidFill>
              <a:srgbClr val="00646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52" name="Rectangle 51"/>
            <p:cNvSpPr/>
            <p:nvPr/>
          </p:nvSpPr>
          <p:spPr>
            <a:xfrm>
              <a:off x="2201900" y="2863334"/>
              <a:ext cx="1720581" cy="1200329"/>
            </a:xfrm>
            <a:prstGeom prst="rect">
              <a:avLst/>
            </a:prstGeom>
          </p:spPr>
          <p:txBody>
            <a:bodyPr wrap="none">
              <a:spAutoFit/>
            </a:bodyPr>
            <a:lstStyle/>
            <a:p>
              <a:pPr algn="ctr"/>
              <a:r>
                <a:rPr lang="en-US" cap="all" dirty="0">
                  <a:solidFill>
                    <a:srgbClr val="FFFFFF"/>
                  </a:solidFill>
                </a:rPr>
                <a:t>8</a:t>
              </a:r>
            </a:p>
            <a:p>
              <a:pPr algn="ctr"/>
              <a:r>
                <a:rPr lang="en-US" cap="all" dirty="0">
                  <a:solidFill>
                    <a:srgbClr val="FFFFFF"/>
                  </a:solidFill>
                </a:rPr>
                <a:t>Place the</a:t>
              </a:r>
            </a:p>
            <a:p>
              <a:pPr algn="ctr"/>
              <a:r>
                <a:rPr lang="en-US" cap="all" dirty="0">
                  <a:solidFill>
                    <a:srgbClr val="FFFFFF"/>
                  </a:solidFill>
                </a:rPr>
                <a:t>First frame </a:t>
              </a:r>
            </a:p>
            <a:p>
              <a:pPr algn="ctr"/>
              <a:r>
                <a:rPr lang="en-US" cap="all" dirty="0">
                  <a:solidFill>
                    <a:srgbClr val="FFFFFF"/>
                  </a:solidFill>
                </a:rPr>
                <a:t>on the bases</a:t>
              </a:r>
            </a:p>
          </p:txBody>
        </p:sp>
      </p:grpSp>
      <p:grpSp>
        <p:nvGrpSpPr>
          <p:cNvPr id="92" name="Group 91"/>
          <p:cNvGrpSpPr/>
          <p:nvPr/>
        </p:nvGrpSpPr>
        <p:grpSpPr>
          <a:xfrm>
            <a:off x="3708400" y="2273300"/>
            <a:ext cx="2654300" cy="2286000"/>
            <a:chOff x="3708400" y="2273300"/>
            <a:chExt cx="2654300" cy="2286000"/>
          </a:xfrm>
        </p:grpSpPr>
        <p:sp>
          <p:nvSpPr>
            <p:cNvPr id="61" name="Rectangle 60"/>
            <p:cNvSpPr/>
            <p:nvPr/>
          </p:nvSpPr>
          <p:spPr>
            <a:xfrm>
              <a:off x="4099626" y="2273300"/>
              <a:ext cx="2034000" cy="2286000"/>
            </a:xfrm>
            <a:prstGeom prst="rect">
              <a:avLst/>
            </a:prstGeom>
            <a:solidFill>
              <a:srgbClr val="97BAB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62" name="TextBox 61"/>
            <p:cNvSpPr txBox="1"/>
            <p:nvPr/>
          </p:nvSpPr>
          <p:spPr>
            <a:xfrm>
              <a:off x="3708400" y="2844800"/>
              <a:ext cx="2654300" cy="1200329"/>
            </a:xfrm>
            <a:prstGeom prst="rect">
              <a:avLst/>
            </a:prstGeom>
            <a:noFill/>
          </p:spPr>
          <p:txBody>
            <a:bodyPr wrap="square" rtlCol="0">
              <a:spAutoFit/>
            </a:bodyPr>
            <a:lstStyle/>
            <a:p>
              <a:pPr algn="ctr"/>
              <a:r>
                <a:rPr lang="en-US" cap="all" dirty="0">
                  <a:solidFill>
                    <a:srgbClr val="FFFFFF"/>
                  </a:solidFill>
                </a:rPr>
                <a:t>9</a:t>
              </a:r>
            </a:p>
            <a:p>
              <a:pPr algn="ctr"/>
              <a:r>
                <a:rPr lang="en-US" cap="all" dirty="0">
                  <a:solidFill>
                    <a:srgbClr val="FFFFFF"/>
                  </a:solidFill>
                </a:rPr>
                <a:t>Attach first </a:t>
              </a:r>
              <a:r>
                <a:rPr lang="en-US" cap="all" dirty="0" err="1">
                  <a:solidFill>
                    <a:srgbClr val="FFFFFF"/>
                  </a:solidFill>
                </a:rPr>
                <a:t>crossbrace</a:t>
              </a:r>
              <a:r>
                <a:rPr lang="en-US" cap="all" dirty="0">
                  <a:solidFill>
                    <a:srgbClr val="FFFFFF"/>
                  </a:solidFill>
                </a:rPr>
                <a:t> </a:t>
              </a:r>
            </a:p>
            <a:p>
              <a:pPr algn="ctr"/>
              <a:r>
                <a:rPr lang="en-US" cap="all" dirty="0">
                  <a:solidFill>
                    <a:srgbClr val="FFFFFF"/>
                  </a:solidFill>
                </a:rPr>
                <a:t>TO first frame</a:t>
              </a:r>
            </a:p>
          </p:txBody>
        </p:sp>
      </p:grpSp>
      <p:grpSp>
        <p:nvGrpSpPr>
          <p:cNvPr id="94" name="Group 93"/>
          <p:cNvGrpSpPr/>
          <p:nvPr/>
        </p:nvGrpSpPr>
        <p:grpSpPr>
          <a:xfrm>
            <a:off x="6121400" y="2260600"/>
            <a:ext cx="2108200" cy="2286000"/>
            <a:chOff x="6121400" y="2260600"/>
            <a:chExt cx="2108200" cy="2286000"/>
          </a:xfrm>
        </p:grpSpPr>
        <p:sp>
          <p:nvSpPr>
            <p:cNvPr id="70" name="Rectangle 69"/>
            <p:cNvSpPr/>
            <p:nvPr/>
          </p:nvSpPr>
          <p:spPr>
            <a:xfrm>
              <a:off x="6134876" y="2260600"/>
              <a:ext cx="2034000" cy="2286000"/>
            </a:xfrm>
            <a:prstGeom prst="rect">
              <a:avLst/>
            </a:prstGeom>
            <a:solidFill>
              <a:srgbClr val="00505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73" name="Rectangle 72"/>
            <p:cNvSpPr/>
            <p:nvPr/>
          </p:nvSpPr>
          <p:spPr>
            <a:xfrm>
              <a:off x="6121400" y="2891135"/>
              <a:ext cx="2108200" cy="1200329"/>
            </a:xfrm>
            <a:prstGeom prst="rect">
              <a:avLst/>
            </a:prstGeom>
          </p:spPr>
          <p:txBody>
            <a:bodyPr wrap="square">
              <a:spAutoFit/>
            </a:bodyPr>
            <a:lstStyle/>
            <a:p>
              <a:pPr algn="ctr"/>
              <a:r>
                <a:rPr lang="en-US" cap="all" dirty="0">
                  <a:solidFill>
                    <a:srgbClr val="FFFFFF"/>
                  </a:solidFill>
                </a:rPr>
                <a:t>10</a:t>
              </a:r>
            </a:p>
            <a:p>
              <a:pPr algn="ctr"/>
              <a:r>
                <a:rPr lang="en-US" cap="all" dirty="0">
                  <a:solidFill>
                    <a:srgbClr val="FFFFFF"/>
                  </a:solidFill>
                </a:rPr>
                <a:t>Place the second frame on the bases</a:t>
              </a:r>
            </a:p>
          </p:txBody>
        </p:sp>
      </p:grpSp>
      <p:grpSp>
        <p:nvGrpSpPr>
          <p:cNvPr id="105" name="Group 104"/>
          <p:cNvGrpSpPr/>
          <p:nvPr/>
        </p:nvGrpSpPr>
        <p:grpSpPr>
          <a:xfrm>
            <a:off x="7899400" y="2273300"/>
            <a:ext cx="2501900" cy="2297271"/>
            <a:chOff x="7899400" y="2273300"/>
            <a:chExt cx="2501900" cy="2297271"/>
          </a:xfrm>
        </p:grpSpPr>
        <p:sp>
          <p:nvSpPr>
            <p:cNvPr id="76" name="Rectangle 75"/>
            <p:cNvSpPr/>
            <p:nvPr/>
          </p:nvSpPr>
          <p:spPr>
            <a:xfrm>
              <a:off x="8126607" y="2273300"/>
              <a:ext cx="2046093" cy="2297271"/>
            </a:xfrm>
            <a:prstGeom prst="rect">
              <a:avLst/>
            </a:prstGeom>
            <a:solidFill>
              <a:srgbClr val="518C9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75" name="Rectangle 74"/>
            <p:cNvSpPr/>
            <p:nvPr/>
          </p:nvSpPr>
          <p:spPr>
            <a:xfrm>
              <a:off x="7899400" y="2801035"/>
              <a:ext cx="2501900" cy="1200329"/>
            </a:xfrm>
            <a:prstGeom prst="rect">
              <a:avLst/>
            </a:prstGeom>
          </p:spPr>
          <p:txBody>
            <a:bodyPr wrap="square">
              <a:spAutoFit/>
            </a:bodyPr>
            <a:lstStyle/>
            <a:p>
              <a:pPr algn="ctr"/>
              <a:r>
                <a:rPr lang="en-US" cap="all" dirty="0">
                  <a:solidFill>
                    <a:srgbClr val="FFFFFF"/>
                  </a:solidFill>
                </a:rPr>
                <a:t>11</a:t>
              </a:r>
            </a:p>
            <a:p>
              <a:pPr algn="ctr"/>
              <a:r>
                <a:rPr lang="en-US" cap="all" dirty="0">
                  <a:solidFill>
                    <a:srgbClr val="FFFFFF"/>
                  </a:solidFill>
                </a:rPr>
                <a:t>Attach first </a:t>
              </a:r>
              <a:r>
                <a:rPr lang="en-US" cap="all" dirty="0" err="1">
                  <a:solidFill>
                    <a:srgbClr val="FFFFFF"/>
                  </a:solidFill>
                </a:rPr>
                <a:t>crossbrace</a:t>
              </a:r>
              <a:r>
                <a:rPr lang="en-US" cap="all" dirty="0">
                  <a:solidFill>
                    <a:srgbClr val="FFFFFF"/>
                  </a:solidFill>
                </a:rPr>
                <a:t> to  second frame</a:t>
              </a:r>
            </a:p>
          </p:txBody>
        </p:sp>
      </p:grpSp>
      <p:grpSp>
        <p:nvGrpSpPr>
          <p:cNvPr id="106" name="Group 105"/>
          <p:cNvGrpSpPr/>
          <p:nvPr/>
        </p:nvGrpSpPr>
        <p:grpSpPr>
          <a:xfrm>
            <a:off x="9918700" y="2298700"/>
            <a:ext cx="2501900" cy="2286000"/>
            <a:chOff x="9918700" y="2298700"/>
            <a:chExt cx="2501900" cy="2286000"/>
          </a:xfrm>
        </p:grpSpPr>
        <p:sp>
          <p:nvSpPr>
            <p:cNvPr id="74" name="Rectangle 73"/>
            <p:cNvSpPr/>
            <p:nvPr/>
          </p:nvSpPr>
          <p:spPr>
            <a:xfrm>
              <a:off x="10138167" y="2298700"/>
              <a:ext cx="2053833" cy="2286000"/>
            </a:xfrm>
            <a:prstGeom prst="rect">
              <a:avLst/>
            </a:prstGeom>
            <a:solidFill>
              <a:srgbClr val="97BAB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77" name="Rectangle 76"/>
            <p:cNvSpPr/>
            <p:nvPr/>
          </p:nvSpPr>
          <p:spPr>
            <a:xfrm>
              <a:off x="9918700" y="2877235"/>
              <a:ext cx="2501900" cy="1200329"/>
            </a:xfrm>
            <a:prstGeom prst="rect">
              <a:avLst/>
            </a:prstGeom>
          </p:spPr>
          <p:txBody>
            <a:bodyPr wrap="square">
              <a:spAutoFit/>
            </a:bodyPr>
            <a:lstStyle/>
            <a:p>
              <a:pPr algn="ctr"/>
              <a:r>
                <a:rPr lang="en-US" cap="all" dirty="0">
                  <a:solidFill>
                    <a:srgbClr val="FFFFFF"/>
                  </a:solidFill>
                </a:rPr>
                <a:t>12</a:t>
              </a:r>
            </a:p>
            <a:p>
              <a:pPr algn="ctr"/>
              <a:r>
                <a:rPr lang="en-US" cap="all" dirty="0">
                  <a:solidFill>
                    <a:srgbClr val="FFFFFF"/>
                  </a:solidFill>
                </a:rPr>
                <a:t>Attach second </a:t>
              </a:r>
              <a:r>
                <a:rPr lang="en-US" cap="all" dirty="0" err="1">
                  <a:solidFill>
                    <a:srgbClr val="FFFFFF"/>
                  </a:solidFill>
                </a:rPr>
                <a:t>crossbrace</a:t>
              </a:r>
              <a:r>
                <a:rPr lang="en-US" cap="all" dirty="0">
                  <a:solidFill>
                    <a:srgbClr val="FFFFFF"/>
                  </a:solidFill>
                </a:rPr>
                <a:t> to both frames</a:t>
              </a:r>
            </a:p>
          </p:txBody>
        </p:sp>
      </p:grpSp>
      <p:grpSp>
        <p:nvGrpSpPr>
          <p:cNvPr id="107" name="Group 106"/>
          <p:cNvGrpSpPr/>
          <p:nvPr/>
        </p:nvGrpSpPr>
        <p:grpSpPr>
          <a:xfrm>
            <a:off x="-254000" y="4560729"/>
            <a:ext cx="2501900" cy="2297271"/>
            <a:chOff x="-254000" y="4560729"/>
            <a:chExt cx="2501900" cy="2297271"/>
          </a:xfrm>
        </p:grpSpPr>
        <p:sp>
          <p:nvSpPr>
            <p:cNvPr id="82" name="Rectangle 81"/>
            <p:cNvSpPr/>
            <p:nvPr/>
          </p:nvSpPr>
          <p:spPr>
            <a:xfrm>
              <a:off x="0" y="4560729"/>
              <a:ext cx="2046093" cy="2297271"/>
            </a:xfrm>
            <a:prstGeom prst="rect">
              <a:avLst/>
            </a:prstGeom>
            <a:solidFill>
              <a:srgbClr val="97BAB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96" name="Rectangle 95"/>
            <p:cNvSpPr/>
            <p:nvPr/>
          </p:nvSpPr>
          <p:spPr>
            <a:xfrm>
              <a:off x="-254000" y="5023535"/>
              <a:ext cx="2501900" cy="1200329"/>
            </a:xfrm>
            <a:prstGeom prst="rect">
              <a:avLst/>
            </a:prstGeom>
          </p:spPr>
          <p:txBody>
            <a:bodyPr wrap="square">
              <a:spAutoFit/>
            </a:bodyPr>
            <a:lstStyle/>
            <a:p>
              <a:pPr algn="ctr"/>
              <a:r>
                <a:rPr lang="en-US" cap="all" dirty="0">
                  <a:solidFill>
                    <a:srgbClr val="FFFFFF"/>
                  </a:solidFill>
                </a:rPr>
                <a:t>13</a:t>
              </a:r>
            </a:p>
            <a:p>
              <a:pPr algn="ctr"/>
              <a:r>
                <a:rPr lang="en-US" cap="all" dirty="0">
                  <a:solidFill>
                    <a:srgbClr val="FFFFFF"/>
                  </a:solidFill>
                </a:rPr>
                <a:t>Level, plumb &amp; square the scaffold</a:t>
              </a:r>
            </a:p>
          </p:txBody>
        </p:sp>
      </p:grpSp>
      <p:grpSp>
        <p:nvGrpSpPr>
          <p:cNvPr id="108" name="Group 107"/>
          <p:cNvGrpSpPr/>
          <p:nvPr/>
        </p:nvGrpSpPr>
        <p:grpSpPr>
          <a:xfrm>
            <a:off x="2058176" y="4572000"/>
            <a:ext cx="2034000" cy="2286000"/>
            <a:chOff x="2045476" y="4572000"/>
            <a:chExt cx="2034000" cy="2286000"/>
          </a:xfrm>
        </p:grpSpPr>
        <p:sp>
          <p:nvSpPr>
            <p:cNvPr id="83" name="Rectangle 82"/>
            <p:cNvSpPr/>
            <p:nvPr/>
          </p:nvSpPr>
          <p:spPr>
            <a:xfrm>
              <a:off x="2045476" y="4572000"/>
              <a:ext cx="2034000" cy="2286000"/>
            </a:xfrm>
            <a:prstGeom prst="rect">
              <a:avLst/>
            </a:prstGeom>
            <a:solidFill>
              <a:srgbClr val="00505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97" name="Rectangle 96"/>
            <p:cNvSpPr/>
            <p:nvPr/>
          </p:nvSpPr>
          <p:spPr>
            <a:xfrm>
              <a:off x="2188713" y="5060434"/>
              <a:ext cx="1746955" cy="923330"/>
            </a:xfrm>
            <a:prstGeom prst="rect">
              <a:avLst/>
            </a:prstGeom>
          </p:spPr>
          <p:txBody>
            <a:bodyPr wrap="none">
              <a:spAutoFit/>
            </a:bodyPr>
            <a:lstStyle/>
            <a:p>
              <a:pPr algn="ctr"/>
              <a:r>
                <a:rPr lang="en-US" cap="all" dirty="0">
                  <a:solidFill>
                    <a:srgbClr val="FFFFFF"/>
                  </a:solidFill>
                </a:rPr>
                <a:t>14 </a:t>
              </a:r>
            </a:p>
            <a:p>
              <a:pPr algn="ctr"/>
              <a:r>
                <a:rPr lang="en-US" cap="all" dirty="0">
                  <a:solidFill>
                    <a:srgbClr val="FFFFFF"/>
                  </a:solidFill>
                </a:rPr>
                <a:t>Secure bases</a:t>
              </a:r>
            </a:p>
            <a:p>
              <a:pPr algn="ctr"/>
              <a:r>
                <a:rPr lang="en-US" cap="all" dirty="0">
                  <a:solidFill>
                    <a:srgbClr val="FFFFFF"/>
                  </a:solidFill>
                </a:rPr>
                <a:t> to sills</a:t>
              </a:r>
            </a:p>
          </p:txBody>
        </p:sp>
      </p:grpSp>
      <p:grpSp>
        <p:nvGrpSpPr>
          <p:cNvPr id="109" name="Group 108"/>
          <p:cNvGrpSpPr/>
          <p:nvPr/>
        </p:nvGrpSpPr>
        <p:grpSpPr>
          <a:xfrm>
            <a:off x="4020405" y="4560729"/>
            <a:ext cx="2122171" cy="2297271"/>
            <a:chOff x="4020405" y="4560729"/>
            <a:chExt cx="2122171" cy="2297271"/>
          </a:xfrm>
        </p:grpSpPr>
        <p:sp>
          <p:nvSpPr>
            <p:cNvPr id="86" name="Rectangle 85"/>
            <p:cNvSpPr/>
            <p:nvPr/>
          </p:nvSpPr>
          <p:spPr>
            <a:xfrm>
              <a:off x="4086435" y="4560729"/>
              <a:ext cx="2046093" cy="2297271"/>
            </a:xfrm>
            <a:prstGeom prst="rect">
              <a:avLst/>
            </a:prstGeom>
            <a:solidFill>
              <a:srgbClr val="518C9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101" name="Rectangle 100"/>
            <p:cNvSpPr/>
            <p:nvPr/>
          </p:nvSpPr>
          <p:spPr>
            <a:xfrm>
              <a:off x="4020405" y="5149334"/>
              <a:ext cx="2122171" cy="923330"/>
            </a:xfrm>
            <a:prstGeom prst="rect">
              <a:avLst/>
            </a:prstGeom>
          </p:spPr>
          <p:txBody>
            <a:bodyPr wrap="none">
              <a:spAutoFit/>
            </a:bodyPr>
            <a:lstStyle/>
            <a:p>
              <a:pPr algn="ctr"/>
              <a:r>
                <a:rPr lang="en-US" cap="all" dirty="0">
                  <a:solidFill>
                    <a:srgbClr val="FFFFFF"/>
                  </a:solidFill>
                </a:rPr>
                <a:t>15</a:t>
              </a:r>
            </a:p>
            <a:p>
              <a:pPr algn="ctr"/>
              <a:r>
                <a:rPr lang="en-US" cap="all" dirty="0">
                  <a:solidFill>
                    <a:srgbClr val="FFFFFF"/>
                  </a:solidFill>
                </a:rPr>
                <a:t> Attach access </a:t>
              </a:r>
            </a:p>
            <a:p>
              <a:pPr algn="ctr"/>
              <a:r>
                <a:rPr lang="en-US" cap="all" dirty="0">
                  <a:solidFill>
                    <a:srgbClr val="FFFFFF"/>
                  </a:solidFill>
                </a:rPr>
                <a:t>and red tag</a:t>
              </a:r>
            </a:p>
          </p:txBody>
        </p:sp>
      </p:grpSp>
      <p:grpSp>
        <p:nvGrpSpPr>
          <p:cNvPr id="110" name="Group 109"/>
          <p:cNvGrpSpPr/>
          <p:nvPr/>
        </p:nvGrpSpPr>
        <p:grpSpPr>
          <a:xfrm>
            <a:off x="6041907" y="4546600"/>
            <a:ext cx="2193968" cy="2311400"/>
            <a:chOff x="6041907" y="4546600"/>
            <a:chExt cx="2193968" cy="2311400"/>
          </a:xfrm>
        </p:grpSpPr>
        <p:sp>
          <p:nvSpPr>
            <p:cNvPr id="88" name="Rectangle 87"/>
            <p:cNvSpPr/>
            <p:nvPr/>
          </p:nvSpPr>
          <p:spPr>
            <a:xfrm>
              <a:off x="6112695" y="4546600"/>
              <a:ext cx="2053833" cy="2311400"/>
            </a:xfrm>
            <a:prstGeom prst="rect">
              <a:avLst/>
            </a:prstGeom>
            <a:solidFill>
              <a:srgbClr val="00646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102" name="Rectangle 101"/>
            <p:cNvSpPr/>
            <p:nvPr/>
          </p:nvSpPr>
          <p:spPr>
            <a:xfrm>
              <a:off x="6041907" y="5174734"/>
              <a:ext cx="2193968" cy="923330"/>
            </a:xfrm>
            <a:prstGeom prst="rect">
              <a:avLst/>
            </a:prstGeom>
          </p:spPr>
          <p:txBody>
            <a:bodyPr wrap="none">
              <a:spAutoFit/>
            </a:bodyPr>
            <a:lstStyle/>
            <a:p>
              <a:pPr algn="ctr"/>
              <a:r>
                <a:rPr lang="en-US" cap="all" dirty="0">
                  <a:solidFill>
                    <a:srgbClr val="FFFFFF"/>
                  </a:solidFill>
                </a:rPr>
                <a:t>16</a:t>
              </a:r>
            </a:p>
            <a:p>
              <a:pPr algn="ctr"/>
              <a:r>
                <a:rPr lang="en-US" cap="all" dirty="0">
                  <a:solidFill>
                    <a:srgbClr val="FFFFFF"/>
                  </a:solidFill>
                </a:rPr>
                <a:t> Install &amp; secure</a:t>
              </a:r>
            </a:p>
            <a:p>
              <a:pPr algn="ctr"/>
              <a:r>
                <a:rPr lang="en-US" cap="all" dirty="0">
                  <a:solidFill>
                    <a:srgbClr val="FFFFFF"/>
                  </a:solidFill>
                </a:rPr>
                <a:t> the platform</a:t>
              </a:r>
            </a:p>
          </p:txBody>
        </p:sp>
      </p:grpSp>
      <p:grpSp>
        <p:nvGrpSpPr>
          <p:cNvPr id="111" name="Group 110"/>
          <p:cNvGrpSpPr/>
          <p:nvPr/>
        </p:nvGrpSpPr>
        <p:grpSpPr>
          <a:xfrm>
            <a:off x="8112826" y="4572000"/>
            <a:ext cx="2034000" cy="2286000"/>
            <a:chOff x="8112826" y="4572000"/>
            <a:chExt cx="2034000" cy="2286000"/>
          </a:xfrm>
        </p:grpSpPr>
        <p:sp>
          <p:nvSpPr>
            <p:cNvPr id="85" name="Rectangle 84"/>
            <p:cNvSpPr/>
            <p:nvPr/>
          </p:nvSpPr>
          <p:spPr>
            <a:xfrm>
              <a:off x="8112826" y="4572000"/>
              <a:ext cx="2034000" cy="2286000"/>
            </a:xfrm>
            <a:prstGeom prst="rect">
              <a:avLst/>
            </a:prstGeom>
            <a:solidFill>
              <a:srgbClr val="7CA9A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dirty="0">
                <a:solidFill>
                  <a:schemeClr val="bg1"/>
                </a:solidFill>
              </a:endParaRPr>
            </a:p>
          </p:txBody>
        </p:sp>
        <p:sp>
          <p:nvSpPr>
            <p:cNvPr id="103" name="Rectangle 102"/>
            <p:cNvSpPr/>
            <p:nvPr/>
          </p:nvSpPr>
          <p:spPr>
            <a:xfrm>
              <a:off x="8368832" y="5187434"/>
              <a:ext cx="1553317" cy="1200329"/>
            </a:xfrm>
            <a:prstGeom prst="rect">
              <a:avLst/>
            </a:prstGeom>
          </p:spPr>
          <p:txBody>
            <a:bodyPr wrap="none">
              <a:spAutoFit/>
            </a:bodyPr>
            <a:lstStyle/>
            <a:p>
              <a:pPr algn="ctr"/>
              <a:r>
                <a:rPr lang="en-US" cap="all" dirty="0">
                  <a:solidFill>
                    <a:srgbClr val="FFFFFF"/>
                  </a:solidFill>
                </a:rPr>
                <a:t>17</a:t>
              </a:r>
            </a:p>
            <a:p>
              <a:pPr algn="ctr"/>
              <a:r>
                <a:rPr lang="en-US" cap="all" dirty="0">
                  <a:solidFill>
                    <a:srgbClr val="FFFFFF"/>
                  </a:solidFill>
                </a:rPr>
                <a:t> Install the</a:t>
              </a:r>
            </a:p>
            <a:p>
              <a:pPr algn="ctr"/>
              <a:r>
                <a:rPr lang="en-US" cap="all" dirty="0">
                  <a:solidFill>
                    <a:srgbClr val="FFFFFF"/>
                  </a:solidFill>
                </a:rPr>
                <a:t> guardrail </a:t>
              </a:r>
            </a:p>
            <a:p>
              <a:pPr algn="ctr"/>
              <a:r>
                <a:rPr lang="en-US" cap="all" dirty="0">
                  <a:solidFill>
                    <a:srgbClr val="FFFFFF"/>
                  </a:solidFill>
                </a:rPr>
                <a:t>system</a:t>
              </a:r>
            </a:p>
          </p:txBody>
        </p:sp>
      </p:grpSp>
      <p:grpSp>
        <p:nvGrpSpPr>
          <p:cNvPr id="112" name="Group 111"/>
          <p:cNvGrpSpPr/>
          <p:nvPr/>
        </p:nvGrpSpPr>
        <p:grpSpPr>
          <a:xfrm>
            <a:off x="10158000" y="4572000"/>
            <a:ext cx="2034000" cy="2286000"/>
            <a:chOff x="10158000" y="4572000"/>
            <a:chExt cx="2034000" cy="2286000"/>
          </a:xfrm>
        </p:grpSpPr>
        <p:sp>
          <p:nvSpPr>
            <p:cNvPr id="95" name="Rectangle 94"/>
            <p:cNvSpPr/>
            <p:nvPr/>
          </p:nvSpPr>
          <p:spPr>
            <a:xfrm>
              <a:off x="10158000" y="4572000"/>
              <a:ext cx="2034000" cy="2286000"/>
            </a:xfrm>
            <a:prstGeom prst="rect">
              <a:avLst/>
            </a:prstGeom>
            <a:solidFill>
              <a:srgbClr val="00505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104" name="Rectangle 103"/>
            <p:cNvSpPr/>
            <p:nvPr/>
          </p:nvSpPr>
          <p:spPr>
            <a:xfrm>
              <a:off x="10230561" y="5263634"/>
              <a:ext cx="1868458" cy="923330"/>
            </a:xfrm>
            <a:prstGeom prst="rect">
              <a:avLst/>
            </a:prstGeom>
          </p:spPr>
          <p:txBody>
            <a:bodyPr wrap="none">
              <a:spAutoFit/>
            </a:bodyPr>
            <a:lstStyle/>
            <a:p>
              <a:pPr algn="ctr"/>
              <a:r>
                <a:rPr lang="en-US" cap="all" dirty="0">
                  <a:solidFill>
                    <a:srgbClr val="FFFFFF"/>
                  </a:solidFill>
                </a:rPr>
                <a:t>18 </a:t>
              </a:r>
            </a:p>
            <a:p>
              <a:pPr algn="ctr"/>
              <a:r>
                <a:rPr lang="en-US" cap="all" dirty="0">
                  <a:solidFill>
                    <a:srgbClr val="FFFFFF"/>
                  </a:solidFill>
                </a:rPr>
                <a:t>Inspect</a:t>
              </a:r>
            </a:p>
            <a:p>
              <a:pPr algn="ctr"/>
              <a:r>
                <a:rPr lang="en-US" cap="all" dirty="0">
                  <a:solidFill>
                    <a:srgbClr val="FFFFFF"/>
                  </a:solidFill>
                </a:rPr>
                <a:t> the Scaffold</a:t>
              </a:r>
            </a:p>
          </p:txBody>
        </p:sp>
      </p:grpSp>
    </p:spTree>
    <p:extLst>
      <p:ext uri="{BB962C8B-B14F-4D97-AF65-F5344CB8AC3E}">
        <p14:creationId xmlns:p14="http://schemas.microsoft.com/office/powerpoint/2010/main" val="10639726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0"/>
                                        <p:tgtEl>
                                          <p:spTgt spid="68"/>
                                        </p:tgtEl>
                                      </p:cBhvr>
                                    </p:animEffect>
                                    <p:anim calcmode="lin" valueType="num">
                                      <p:cBhvr>
                                        <p:cTn id="12" dur="1000" fill="hold"/>
                                        <p:tgtEl>
                                          <p:spTgt spid="68"/>
                                        </p:tgtEl>
                                        <p:attrNameLst>
                                          <p:attrName>ppt_x</p:attrName>
                                        </p:attrNameLst>
                                      </p:cBhvr>
                                      <p:tavLst>
                                        <p:tav tm="0">
                                          <p:val>
                                            <p:strVal val="#ppt_x"/>
                                          </p:val>
                                        </p:tav>
                                        <p:tav tm="100000">
                                          <p:val>
                                            <p:strVal val="#ppt_x"/>
                                          </p:val>
                                        </p:tav>
                                      </p:tavLst>
                                    </p:anim>
                                    <p:anim calcmode="lin" valueType="num">
                                      <p:cBhvr>
                                        <p:cTn id="1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1000"/>
                                        <p:tgtEl>
                                          <p:spTgt spid="69"/>
                                        </p:tgtEl>
                                      </p:cBhvr>
                                    </p:animEffect>
                                    <p:anim calcmode="lin" valueType="num">
                                      <p:cBhvr>
                                        <p:cTn id="19" dur="1000" fill="hold"/>
                                        <p:tgtEl>
                                          <p:spTgt spid="69"/>
                                        </p:tgtEl>
                                        <p:attrNameLst>
                                          <p:attrName>ppt_x</p:attrName>
                                        </p:attrNameLst>
                                      </p:cBhvr>
                                      <p:tavLst>
                                        <p:tav tm="0">
                                          <p:val>
                                            <p:strVal val="#ppt_x"/>
                                          </p:val>
                                        </p:tav>
                                        <p:tav tm="100000">
                                          <p:val>
                                            <p:strVal val="#ppt_x"/>
                                          </p:val>
                                        </p:tav>
                                      </p:tavLst>
                                    </p:anim>
                                    <p:anim calcmode="lin" valueType="num">
                                      <p:cBhvr>
                                        <p:cTn id="20"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anim calcmode="lin" valueType="num">
                                      <p:cBhvr>
                                        <p:cTn id="26" dur="1000" fill="hold"/>
                                        <p:tgtEl>
                                          <p:spTgt spid="71"/>
                                        </p:tgtEl>
                                        <p:attrNameLst>
                                          <p:attrName>ppt_x</p:attrName>
                                        </p:attrNameLst>
                                      </p:cBhvr>
                                      <p:tavLst>
                                        <p:tav tm="0">
                                          <p:val>
                                            <p:strVal val="#ppt_x"/>
                                          </p:val>
                                        </p:tav>
                                        <p:tav tm="100000">
                                          <p:val>
                                            <p:strVal val="#ppt_x"/>
                                          </p:val>
                                        </p:tav>
                                      </p:tavLst>
                                    </p:anim>
                                    <p:anim calcmode="lin" valueType="num">
                                      <p:cBhvr>
                                        <p:cTn id="2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1000"/>
                                        <p:tgtEl>
                                          <p:spTgt spid="87"/>
                                        </p:tgtEl>
                                      </p:cBhvr>
                                    </p:animEffect>
                                    <p:anim calcmode="lin" valueType="num">
                                      <p:cBhvr>
                                        <p:cTn id="40" dur="1000" fill="hold"/>
                                        <p:tgtEl>
                                          <p:spTgt spid="87"/>
                                        </p:tgtEl>
                                        <p:attrNameLst>
                                          <p:attrName>ppt_x</p:attrName>
                                        </p:attrNameLst>
                                      </p:cBhvr>
                                      <p:tavLst>
                                        <p:tav tm="0">
                                          <p:val>
                                            <p:strVal val="#ppt_x"/>
                                          </p:val>
                                        </p:tav>
                                        <p:tav tm="100000">
                                          <p:val>
                                            <p:strVal val="#ppt_x"/>
                                          </p:val>
                                        </p:tav>
                                      </p:tavLst>
                                    </p:anim>
                                    <p:anim calcmode="lin" valueType="num">
                                      <p:cBhvr>
                                        <p:cTn id="4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1000" fill="hold"/>
                                        <p:tgtEl>
                                          <p:spTgt spid="89"/>
                                        </p:tgtEl>
                                        <p:attrNameLst>
                                          <p:attrName>ppt_x</p:attrName>
                                        </p:attrNameLst>
                                      </p:cBhvr>
                                      <p:tavLst>
                                        <p:tav tm="0">
                                          <p:val>
                                            <p:strVal val="#ppt_x-.2"/>
                                          </p:val>
                                        </p:tav>
                                        <p:tav tm="100000">
                                          <p:val>
                                            <p:strVal val="#ppt_x"/>
                                          </p:val>
                                        </p:tav>
                                      </p:tavLst>
                                    </p:anim>
                                    <p:anim calcmode="lin" valueType="num">
                                      <p:cBhvr>
                                        <p:cTn id="47"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48" dur="10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nodeType="click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p:cTn id="53" dur="1000" fill="hold"/>
                                        <p:tgtEl>
                                          <p:spTgt spid="91"/>
                                        </p:tgtEl>
                                        <p:attrNameLst>
                                          <p:attrName>ppt_x</p:attrName>
                                        </p:attrNameLst>
                                      </p:cBhvr>
                                      <p:tavLst>
                                        <p:tav tm="0">
                                          <p:val>
                                            <p:strVal val="#ppt_x-.2"/>
                                          </p:val>
                                        </p:tav>
                                        <p:tav tm="100000">
                                          <p:val>
                                            <p:strVal val="#ppt_x"/>
                                          </p:val>
                                        </p:tav>
                                      </p:tavLst>
                                    </p:anim>
                                    <p:anim calcmode="lin" valueType="num">
                                      <p:cBhvr>
                                        <p:cTn id="54" dur="1000" fill="hold"/>
                                        <p:tgtEl>
                                          <p:spTgt spid="91"/>
                                        </p:tgtEl>
                                        <p:attrNameLst>
                                          <p:attrName>ppt_y</p:attrName>
                                        </p:attrNameLst>
                                      </p:cBhvr>
                                      <p:tavLst>
                                        <p:tav tm="0">
                                          <p:val>
                                            <p:strVal val="#ppt_y"/>
                                          </p:val>
                                        </p:tav>
                                        <p:tav tm="100000">
                                          <p:val>
                                            <p:strVal val="#ppt_y"/>
                                          </p:val>
                                        </p:tav>
                                      </p:tavLst>
                                    </p:anim>
                                    <p:animEffect transition="in" filter="wipe(right)" prLst="gradientSize: 0.1">
                                      <p:cBhvr>
                                        <p:cTn id="55" dur="1000"/>
                                        <p:tgtEl>
                                          <p:spTgt spid="91"/>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nodeType="clickEffect">
                                  <p:stCondLst>
                                    <p:cond delay="0"/>
                                  </p:stCondLst>
                                  <p:childTnLst>
                                    <p:set>
                                      <p:cBhvr>
                                        <p:cTn id="59" dur="1" fill="hold">
                                          <p:stCondLst>
                                            <p:cond delay="0"/>
                                          </p:stCondLst>
                                        </p:cTn>
                                        <p:tgtEl>
                                          <p:spTgt spid="92"/>
                                        </p:tgtEl>
                                        <p:attrNameLst>
                                          <p:attrName>style.visibility</p:attrName>
                                        </p:attrNameLst>
                                      </p:cBhvr>
                                      <p:to>
                                        <p:strVal val="visible"/>
                                      </p:to>
                                    </p:set>
                                    <p:anim calcmode="lin" valueType="num">
                                      <p:cBhvr>
                                        <p:cTn id="60" dur="1000" fill="hold"/>
                                        <p:tgtEl>
                                          <p:spTgt spid="92"/>
                                        </p:tgtEl>
                                        <p:attrNameLst>
                                          <p:attrName>ppt_x</p:attrName>
                                        </p:attrNameLst>
                                      </p:cBhvr>
                                      <p:tavLst>
                                        <p:tav tm="0">
                                          <p:val>
                                            <p:strVal val="#ppt_x-.2"/>
                                          </p:val>
                                        </p:tav>
                                        <p:tav tm="100000">
                                          <p:val>
                                            <p:strVal val="#ppt_x"/>
                                          </p:val>
                                        </p:tav>
                                      </p:tavLst>
                                    </p:anim>
                                    <p:anim calcmode="lin" valueType="num">
                                      <p:cBhvr>
                                        <p:cTn id="61" dur="1000" fill="hold"/>
                                        <p:tgtEl>
                                          <p:spTgt spid="92"/>
                                        </p:tgtEl>
                                        <p:attrNameLst>
                                          <p:attrName>ppt_y</p:attrName>
                                        </p:attrNameLst>
                                      </p:cBhvr>
                                      <p:tavLst>
                                        <p:tav tm="0">
                                          <p:val>
                                            <p:strVal val="#ppt_y"/>
                                          </p:val>
                                        </p:tav>
                                        <p:tav tm="100000">
                                          <p:val>
                                            <p:strVal val="#ppt_y"/>
                                          </p:val>
                                        </p:tav>
                                      </p:tavLst>
                                    </p:anim>
                                    <p:animEffect transition="in" filter="wipe(right)" prLst="gradientSize: 0.1">
                                      <p:cBhvr>
                                        <p:cTn id="62" dur="1000"/>
                                        <p:tgtEl>
                                          <p:spTgt spid="92"/>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anim calcmode="lin" valueType="num">
                                      <p:cBhvr>
                                        <p:cTn id="67" dur="1000" fill="hold"/>
                                        <p:tgtEl>
                                          <p:spTgt spid="94"/>
                                        </p:tgtEl>
                                        <p:attrNameLst>
                                          <p:attrName>ppt_x</p:attrName>
                                        </p:attrNameLst>
                                      </p:cBhvr>
                                      <p:tavLst>
                                        <p:tav tm="0">
                                          <p:val>
                                            <p:strVal val="#ppt_x-.2"/>
                                          </p:val>
                                        </p:tav>
                                        <p:tav tm="100000">
                                          <p:val>
                                            <p:strVal val="#ppt_x"/>
                                          </p:val>
                                        </p:tav>
                                      </p:tavLst>
                                    </p:anim>
                                    <p:anim calcmode="lin" valueType="num">
                                      <p:cBhvr>
                                        <p:cTn id="68" dur="1000" fill="hold"/>
                                        <p:tgtEl>
                                          <p:spTgt spid="94"/>
                                        </p:tgtEl>
                                        <p:attrNameLst>
                                          <p:attrName>ppt_y</p:attrName>
                                        </p:attrNameLst>
                                      </p:cBhvr>
                                      <p:tavLst>
                                        <p:tav tm="0">
                                          <p:val>
                                            <p:strVal val="#ppt_y"/>
                                          </p:val>
                                        </p:tav>
                                        <p:tav tm="100000">
                                          <p:val>
                                            <p:strVal val="#ppt_y"/>
                                          </p:val>
                                        </p:tav>
                                      </p:tavLst>
                                    </p:anim>
                                    <p:animEffect transition="in" filter="wipe(right)" prLst="gradientSize: 0.1">
                                      <p:cBhvr>
                                        <p:cTn id="69" dur="1000"/>
                                        <p:tgtEl>
                                          <p:spTgt spid="94"/>
                                        </p:tgtEl>
                                      </p:cBhvr>
                                    </p:animEffect>
                                  </p:childTnLst>
                                </p:cTn>
                              </p:par>
                            </p:childTnLst>
                          </p:cTn>
                        </p:par>
                      </p:childTnLst>
                    </p:cTn>
                  </p:par>
                  <p:par>
                    <p:cTn id="70" fill="hold">
                      <p:stCondLst>
                        <p:cond delay="indefinite"/>
                      </p:stCondLst>
                      <p:childTnLst>
                        <p:par>
                          <p:cTn id="71" fill="hold">
                            <p:stCondLst>
                              <p:cond delay="0"/>
                            </p:stCondLst>
                            <p:childTnLst>
                              <p:par>
                                <p:cTn id="72" presetID="29" presetClass="entr" presetSubtype="0" fill="hold" nodeType="clickEffect">
                                  <p:stCondLst>
                                    <p:cond delay="0"/>
                                  </p:stCondLst>
                                  <p:childTnLst>
                                    <p:set>
                                      <p:cBhvr>
                                        <p:cTn id="73" dur="1" fill="hold">
                                          <p:stCondLst>
                                            <p:cond delay="0"/>
                                          </p:stCondLst>
                                        </p:cTn>
                                        <p:tgtEl>
                                          <p:spTgt spid="105"/>
                                        </p:tgtEl>
                                        <p:attrNameLst>
                                          <p:attrName>style.visibility</p:attrName>
                                        </p:attrNameLst>
                                      </p:cBhvr>
                                      <p:to>
                                        <p:strVal val="visible"/>
                                      </p:to>
                                    </p:set>
                                    <p:anim calcmode="lin" valueType="num">
                                      <p:cBhvr>
                                        <p:cTn id="74" dur="1000" fill="hold"/>
                                        <p:tgtEl>
                                          <p:spTgt spid="105"/>
                                        </p:tgtEl>
                                        <p:attrNameLst>
                                          <p:attrName>ppt_x</p:attrName>
                                        </p:attrNameLst>
                                      </p:cBhvr>
                                      <p:tavLst>
                                        <p:tav tm="0">
                                          <p:val>
                                            <p:strVal val="#ppt_x-.2"/>
                                          </p:val>
                                        </p:tav>
                                        <p:tav tm="100000">
                                          <p:val>
                                            <p:strVal val="#ppt_x"/>
                                          </p:val>
                                        </p:tav>
                                      </p:tavLst>
                                    </p:anim>
                                    <p:anim calcmode="lin" valueType="num">
                                      <p:cBhvr>
                                        <p:cTn id="75" dur="1000" fill="hold"/>
                                        <p:tgtEl>
                                          <p:spTgt spid="105"/>
                                        </p:tgtEl>
                                        <p:attrNameLst>
                                          <p:attrName>ppt_y</p:attrName>
                                        </p:attrNameLst>
                                      </p:cBhvr>
                                      <p:tavLst>
                                        <p:tav tm="0">
                                          <p:val>
                                            <p:strVal val="#ppt_y"/>
                                          </p:val>
                                        </p:tav>
                                        <p:tav tm="100000">
                                          <p:val>
                                            <p:strVal val="#ppt_y"/>
                                          </p:val>
                                        </p:tav>
                                      </p:tavLst>
                                    </p:anim>
                                    <p:animEffect transition="in" filter="wipe(right)" prLst="gradientSize: 0.1">
                                      <p:cBhvr>
                                        <p:cTn id="76" dur="1000"/>
                                        <p:tgtEl>
                                          <p:spTgt spid="105"/>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nodeType="clickEffect">
                                  <p:stCondLst>
                                    <p:cond delay="0"/>
                                  </p:stCondLst>
                                  <p:childTnLst>
                                    <p:set>
                                      <p:cBhvr>
                                        <p:cTn id="80" dur="1" fill="hold">
                                          <p:stCondLst>
                                            <p:cond delay="0"/>
                                          </p:stCondLst>
                                        </p:cTn>
                                        <p:tgtEl>
                                          <p:spTgt spid="106"/>
                                        </p:tgtEl>
                                        <p:attrNameLst>
                                          <p:attrName>style.visibility</p:attrName>
                                        </p:attrNameLst>
                                      </p:cBhvr>
                                      <p:to>
                                        <p:strVal val="visible"/>
                                      </p:to>
                                    </p:set>
                                    <p:anim calcmode="lin" valueType="num">
                                      <p:cBhvr>
                                        <p:cTn id="81" dur="1000" fill="hold"/>
                                        <p:tgtEl>
                                          <p:spTgt spid="106"/>
                                        </p:tgtEl>
                                        <p:attrNameLst>
                                          <p:attrName>ppt_x</p:attrName>
                                        </p:attrNameLst>
                                      </p:cBhvr>
                                      <p:tavLst>
                                        <p:tav tm="0">
                                          <p:val>
                                            <p:strVal val="#ppt_x-.2"/>
                                          </p:val>
                                        </p:tav>
                                        <p:tav tm="100000">
                                          <p:val>
                                            <p:strVal val="#ppt_x"/>
                                          </p:val>
                                        </p:tav>
                                      </p:tavLst>
                                    </p:anim>
                                    <p:anim calcmode="lin" valueType="num">
                                      <p:cBhvr>
                                        <p:cTn id="82" dur="1000" fill="hold"/>
                                        <p:tgtEl>
                                          <p:spTgt spid="106"/>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06"/>
                                        </p:tgtEl>
                                      </p:cBhvr>
                                    </p:animEffect>
                                  </p:childTnLst>
                                </p:cTn>
                              </p:par>
                            </p:childTnLst>
                          </p:cTn>
                        </p:par>
                      </p:childTnLst>
                    </p:cTn>
                  </p:par>
                  <p:par>
                    <p:cTn id="84" fill="hold">
                      <p:stCondLst>
                        <p:cond delay="indefinite"/>
                      </p:stCondLst>
                      <p:childTnLst>
                        <p:par>
                          <p:cTn id="85" fill="hold">
                            <p:stCondLst>
                              <p:cond delay="0"/>
                            </p:stCondLst>
                            <p:childTnLst>
                              <p:par>
                                <p:cTn id="86" presetID="37" presetClass="entr" presetSubtype="0" fill="hold" nodeType="clickEffect">
                                  <p:stCondLst>
                                    <p:cond delay="0"/>
                                  </p:stCondLst>
                                  <p:childTnLst>
                                    <p:set>
                                      <p:cBhvr>
                                        <p:cTn id="87" dur="1" fill="hold">
                                          <p:stCondLst>
                                            <p:cond delay="0"/>
                                          </p:stCondLst>
                                        </p:cTn>
                                        <p:tgtEl>
                                          <p:spTgt spid="107"/>
                                        </p:tgtEl>
                                        <p:attrNameLst>
                                          <p:attrName>style.visibility</p:attrName>
                                        </p:attrNameLst>
                                      </p:cBhvr>
                                      <p:to>
                                        <p:strVal val="visible"/>
                                      </p:to>
                                    </p:set>
                                    <p:animEffect transition="in" filter="fade">
                                      <p:cBhvr>
                                        <p:cTn id="88" dur="1000"/>
                                        <p:tgtEl>
                                          <p:spTgt spid="107"/>
                                        </p:tgtEl>
                                      </p:cBhvr>
                                    </p:animEffect>
                                    <p:anim calcmode="lin" valueType="num">
                                      <p:cBhvr>
                                        <p:cTn id="89" dur="1000" fill="hold"/>
                                        <p:tgtEl>
                                          <p:spTgt spid="107"/>
                                        </p:tgtEl>
                                        <p:attrNameLst>
                                          <p:attrName>ppt_x</p:attrName>
                                        </p:attrNameLst>
                                      </p:cBhvr>
                                      <p:tavLst>
                                        <p:tav tm="0">
                                          <p:val>
                                            <p:strVal val="#ppt_x"/>
                                          </p:val>
                                        </p:tav>
                                        <p:tav tm="100000">
                                          <p:val>
                                            <p:strVal val="#ppt_x"/>
                                          </p:val>
                                        </p:tav>
                                      </p:tavLst>
                                    </p:anim>
                                    <p:anim calcmode="lin" valueType="num">
                                      <p:cBhvr>
                                        <p:cTn id="90" dur="900" decel="100000" fill="hold"/>
                                        <p:tgtEl>
                                          <p:spTgt spid="107"/>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107"/>
                                        </p:tgtEl>
                                        <p:attrNameLst>
                                          <p:attrName>ppt_y</p:attrName>
                                        </p:attrNameLst>
                                      </p:cBhvr>
                                      <p:tavLst>
                                        <p:tav tm="0">
                                          <p:val>
                                            <p:strVal val="#ppt_y-.03"/>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108"/>
                                        </p:tgtEl>
                                        <p:attrNameLst>
                                          <p:attrName>style.visibility</p:attrName>
                                        </p:attrNameLst>
                                      </p:cBhvr>
                                      <p:to>
                                        <p:strVal val="visible"/>
                                      </p:to>
                                    </p:set>
                                    <p:animEffect transition="in" filter="fade">
                                      <p:cBhvr>
                                        <p:cTn id="96" dur="1000"/>
                                        <p:tgtEl>
                                          <p:spTgt spid="108"/>
                                        </p:tgtEl>
                                      </p:cBhvr>
                                    </p:animEffect>
                                    <p:anim calcmode="lin" valueType="num">
                                      <p:cBhvr>
                                        <p:cTn id="97" dur="1000" fill="hold"/>
                                        <p:tgtEl>
                                          <p:spTgt spid="108"/>
                                        </p:tgtEl>
                                        <p:attrNameLst>
                                          <p:attrName>ppt_x</p:attrName>
                                        </p:attrNameLst>
                                      </p:cBhvr>
                                      <p:tavLst>
                                        <p:tav tm="0">
                                          <p:val>
                                            <p:strVal val="#ppt_x"/>
                                          </p:val>
                                        </p:tav>
                                        <p:tav tm="100000">
                                          <p:val>
                                            <p:strVal val="#ppt_x"/>
                                          </p:val>
                                        </p:tav>
                                      </p:tavLst>
                                    </p:anim>
                                    <p:anim calcmode="lin" valueType="num">
                                      <p:cBhvr>
                                        <p:cTn id="98" dur="900" decel="100000" fill="hold"/>
                                        <p:tgtEl>
                                          <p:spTgt spid="108"/>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108"/>
                                        </p:tgtEl>
                                        <p:attrNameLst>
                                          <p:attrName>ppt_y</p:attrName>
                                        </p:attrNameLst>
                                      </p:cBhvr>
                                      <p:tavLst>
                                        <p:tav tm="0">
                                          <p:val>
                                            <p:strVal val="#ppt_y-.03"/>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7" presetClass="entr" presetSubtype="0" fill="hold" nodeType="clickEffect">
                                  <p:stCondLst>
                                    <p:cond delay="0"/>
                                  </p:stCondLst>
                                  <p:childTnLst>
                                    <p:set>
                                      <p:cBhvr>
                                        <p:cTn id="103" dur="1" fill="hold">
                                          <p:stCondLst>
                                            <p:cond delay="0"/>
                                          </p:stCondLst>
                                        </p:cTn>
                                        <p:tgtEl>
                                          <p:spTgt spid="109"/>
                                        </p:tgtEl>
                                        <p:attrNameLst>
                                          <p:attrName>style.visibility</p:attrName>
                                        </p:attrNameLst>
                                      </p:cBhvr>
                                      <p:to>
                                        <p:strVal val="visible"/>
                                      </p:to>
                                    </p:set>
                                    <p:animEffect transition="in" filter="fade">
                                      <p:cBhvr>
                                        <p:cTn id="104" dur="1000"/>
                                        <p:tgtEl>
                                          <p:spTgt spid="109"/>
                                        </p:tgtEl>
                                      </p:cBhvr>
                                    </p:animEffect>
                                    <p:anim calcmode="lin" valueType="num">
                                      <p:cBhvr>
                                        <p:cTn id="105" dur="1000" fill="hold"/>
                                        <p:tgtEl>
                                          <p:spTgt spid="109"/>
                                        </p:tgtEl>
                                        <p:attrNameLst>
                                          <p:attrName>ppt_x</p:attrName>
                                        </p:attrNameLst>
                                      </p:cBhvr>
                                      <p:tavLst>
                                        <p:tav tm="0">
                                          <p:val>
                                            <p:strVal val="#ppt_x"/>
                                          </p:val>
                                        </p:tav>
                                        <p:tav tm="100000">
                                          <p:val>
                                            <p:strVal val="#ppt_x"/>
                                          </p:val>
                                        </p:tav>
                                      </p:tavLst>
                                    </p:anim>
                                    <p:anim calcmode="lin" valueType="num">
                                      <p:cBhvr>
                                        <p:cTn id="106" dur="900" decel="100000" fill="hold"/>
                                        <p:tgtEl>
                                          <p:spTgt spid="109"/>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109"/>
                                        </p:tgtEl>
                                        <p:attrNameLst>
                                          <p:attrName>ppt_y</p:attrName>
                                        </p:attrNameLst>
                                      </p:cBhvr>
                                      <p:tavLst>
                                        <p:tav tm="0">
                                          <p:val>
                                            <p:strVal val="#ppt_y-.03"/>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7" presetClass="entr" presetSubtype="0" fill="hold" nodeType="clickEffect">
                                  <p:stCondLst>
                                    <p:cond delay="0"/>
                                  </p:stCondLst>
                                  <p:childTnLst>
                                    <p:set>
                                      <p:cBhvr>
                                        <p:cTn id="111" dur="1" fill="hold">
                                          <p:stCondLst>
                                            <p:cond delay="0"/>
                                          </p:stCondLst>
                                        </p:cTn>
                                        <p:tgtEl>
                                          <p:spTgt spid="110"/>
                                        </p:tgtEl>
                                        <p:attrNameLst>
                                          <p:attrName>style.visibility</p:attrName>
                                        </p:attrNameLst>
                                      </p:cBhvr>
                                      <p:to>
                                        <p:strVal val="visible"/>
                                      </p:to>
                                    </p:set>
                                    <p:animEffect transition="in" filter="fade">
                                      <p:cBhvr>
                                        <p:cTn id="112" dur="1000"/>
                                        <p:tgtEl>
                                          <p:spTgt spid="110"/>
                                        </p:tgtEl>
                                      </p:cBhvr>
                                    </p:animEffect>
                                    <p:anim calcmode="lin" valueType="num">
                                      <p:cBhvr>
                                        <p:cTn id="113" dur="1000" fill="hold"/>
                                        <p:tgtEl>
                                          <p:spTgt spid="110"/>
                                        </p:tgtEl>
                                        <p:attrNameLst>
                                          <p:attrName>ppt_x</p:attrName>
                                        </p:attrNameLst>
                                      </p:cBhvr>
                                      <p:tavLst>
                                        <p:tav tm="0">
                                          <p:val>
                                            <p:strVal val="#ppt_x"/>
                                          </p:val>
                                        </p:tav>
                                        <p:tav tm="100000">
                                          <p:val>
                                            <p:strVal val="#ppt_x"/>
                                          </p:val>
                                        </p:tav>
                                      </p:tavLst>
                                    </p:anim>
                                    <p:anim calcmode="lin" valueType="num">
                                      <p:cBhvr>
                                        <p:cTn id="114" dur="900" decel="100000" fill="hold"/>
                                        <p:tgtEl>
                                          <p:spTgt spid="110"/>
                                        </p:tgtEl>
                                        <p:attrNameLst>
                                          <p:attrName>ppt_y</p:attrName>
                                        </p:attrNameLst>
                                      </p:cBhvr>
                                      <p:tavLst>
                                        <p:tav tm="0">
                                          <p:val>
                                            <p:strVal val="#ppt_y+1"/>
                                          </p:val>
                                        </p:tav>
                                        <p:tav tm="100000">
                                          <p:val>
                                            <p:strVal val="#ppt_y-.03"/>
                                          </p:val>
                                        </p:tav>
                                      </p:tavLst>
                                    </p:anim>
                                    <p:anim calcmode="lin" valueType="num">
                                      <p:cBhvr>
                                        <p:cTn id="115" dur="100" accel="100000" fill="hold">
                                          <p:stCondLst>
                                            <p:cond delay="900"/>
                                          </p:stCondLst>
                                        </p:cTn>
                                        <p:tgtEl>
                                          <p:spTgt spid="110"/>
                                        </p:tgtEl>
                                        <p:attrNameLst>
                                          <p:attrName>ppt_y</p:attrName>
                                        </p:attrNameLst>
                                      </p:cBhvr>
                                      <p:tavLst>
                                        <p:tav tm="0">
                                          <p:val>
                                            <p:strVal val="#ppt_y-.03"/>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37" presetClass="entr" presetSubtype="0" fill="hold" nodeType="clickEffect">
                                  <p:stCondLst>
                                    <p:cond delay="0"/>
                                  </p:stCondLst>
                                  <p:childTnLst>
                                    <p:set>
                                      <p:cBhvr>
                                        <p:cTn id="119" dur="1" fill="hold">
                                          <p:stCondLst>
                                            <p:cond delay="0"/>
                                          </p:stCondLst>
                                        </p:cTn>
                                        <p:tgtEl>
                                          <p:spTgt spid="111"/>
                                        </p:tgtEl>
                                        <p:attrNameLst>
                                          <p:attrName>style.visibility</p:attrName>
                                        </p:attrNameLst>
                                      </p:cBhvr>
                                      <p:to>
                                        <p:strVal val="visible"/>
                                      </p:to>
                                    </p:set>
                                    <p:animEffect transition="in" filter="fade">
                                      <p:cBhvr>
                                        <p:cTn id="120" dur="1000"/>
                                        <p:tgtEl>
                                          <p:spTgt spid="111"/>
                                        </p:tgtEl>
                                      </p:cBhvr>
                                    </p:animEffect>
                                    <p:anim calcmode="lin" valueType="num">
                                      <p:cBhvr>
                                        <p:cTn id="121" dur="1000" fill="hold"/>
                                        <p:tgtEl>
                                          <p:spTgt spid="111"/>
                                        </p:tgtEl>
                                        <p:attrNameLst>
                                          <p:attrName>ppt_x</p:attrName>
                                        </p:attrNameLst>
                                      </p:cBhvr>
                                      <p:tavLst>
                                        <p:tav tm="0">
                                          <p:val>
                                            <p:strVal val="#ppt_x"/>
                                          </p:val>
                                        </p:tav>
                                        <p:tav tm="100000">
                                          <p:val>
                                            <p:strVal val="#ppt_x"/>
                                          </p:val>
                                        </p:tav>
                                      </p:tavLst>
                                    </p:anim>
                                    <p:anim calcmode="lin" valueType="num">
                                      <p:cBhvr>
                                        <p:cTn id="122" dur="900" decel="100000" fill="hold"/>
                                        <p:tgtEl>
                                          <p:spTgt spid="111"/>
                                        </p:tgtEl>
                                        <p:attrNameLst>
                                          <p:attrName>ppt_y</p:attrName>
                                        </p:attrNameLst>
                                      </p:cBhvr>
                                      <p:tavLst>
                                        <p:tav tm="0">
                                          <p:val>
                                            <p:strVal val="#ppt_y+1"/>
                                          </p:val>
                                        </p:tav>
                                        <p:tav tm="100000">
                                          <p:val>
                                            <p:strVal val="#ppt_y-.03"/>
                                          </p:val>
                                        </p:tav>
                                      </p:tavLst>
                                    </p:anim>
                                    <p:anim calcmode="lin" valueType="num">
                                      <p:cBhvr>
                                        <p:cTn id="123"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37" presetClass="entr" presetSubtype="0" fill="hold" nodeType="clickEffect">
                                  <p:stCondLst>
                                    <p:cond delay="0"/>
                                  </p:stCondLst>
                                  <p:childTnLst>
                                    <p:set>
                                      <p:cBhvr>
                                        <p:cTn id="127" dur="1" fill="hold">
                                          <p:stCondLst>
                                            <p:cond delay="0"/>
                                          </p:stCondLst>
                                        </p:cTn>
                                        <p:tgtEl>
                                          <p:spTgt spid="112"/>
                                        </p:tgtEl>
                                        <p:attrNameLst>
                                          <p:attrName>style.visibility</p:attrName>
                                        </p:attrNameLst>
                                      </p:cBhvr>
                                      <p:to>
                                        <p:strVal val="visible"/>
                                      </p:to>
                                    </p:set>
                                    <p:animEffect transition="in" filter="fade">
                                      <p:cBhvr>
                                        <p:cTn id="128" dur="1000"/>
                                        <p:tgtEl>
                                          <p:spTgt spid="112"/>
                                        </p:tgtEl>
                                      </p:cBhvr>
                                    </p:animEffect>
                                    <p:anim calcmode="lin" valueType="num">
                                      <p:cBhvr>
                                        <p:cTn id="129" dur="1000" fill="hold"/>
                                        <p:tgtEl>
                                          <p:spTgt spid="112"/>
                                        </p:tgtEl>
                                        <p:attrNameLst>
                                          <p:attrName>ppt_x</p:attrName>
                                        </p:attrNameLst>
                                      </p:cBhvr>
                                      <p:tavLst>
                                        <p:tav tm="0">
                                          <p:val>
                                            <p:strVal val="#ppt_x"/>
                                          </p:val>
                                        </p:tav>
                                        <p:tav tm="100000">
                                          <p:val>
                                            <p:strVal val="#ppt_x"/>
                                          </p:val>
                                        </p:tav>
                                      </p:tavLst>
                                    </p:anim>
                                    <p:anim calcmode="lin" valueType="num">
                                      <p:cBhvr>
                                        <p:cTn id="130" dur="900" decel="100000" fill="hold"/>
                                        <p:tgtEl>
                                          <p:spTgt spid="112"/>
                                        </p:tgtEl>
                                        <p:attrNameLst>
                                          <p:attrName>ppt_y</p:attrName>
                                        </p:attrNameLst>
                                      </p:cBhvr>
                                      <p:tavLst>
                                        <p:tav tm="0">
                                          <p:val>
                                            <p:strVal val="#ppt_y+1"/>
                                          </p:val>
                                        </p:tav>
                                        <p:tav tm="100000">
                                          <p:val>
                                            <p:strVal val="#ppt_y-.03"/>
                                          </p:val>
                                        </p:tav>
                                      </p:tavLst>
                                    </p:anim>
                                    <p:anim calcmode="lin" valueType="num">
                                      <p:cBhvr>
                                        <p:cTn id="131" dur="100" accel="100000" fill="hold">
                                          <p:stCondLst>
                                            <p:cond delay="900"/>
                                          </p:stCondLst>
                                        </p:cTn>
                                        <p:tgtEl>
                                          <p:spTgt spid="1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96900" y="325159"/>
            <a:ext cx="10896600" cy="769441"/>
          </a:xfrm>
          <a:prstGeom prst="rect">
            <a:avLst/>
          </a:prstGeom>
          <a:noFill/>
        </p:spPr>
        <p:txBody>
          <a:bodyPr wrap="square" rtlCol="0">
            <a:spAutoFit/>
          </a:bodyPr>
          <a:lstStyle/>
          <a:p>
            <a:pPr algn="ctr"/>
            <a:r>
              <a:rPr lang="id-ID" sz="4400" cap="all" dirty="0">
                <a:solidFill>
                  <a:schemeClr val="accent2"/>
                </a:solidFill>
                <a:latin typeface="+mj-lt"/>
              </a:rPr>
              <a:t>LEVEL, </a:t>
            </a:r>
            <a:r>
              <a:rPr lang="id-ID" sz="4400" cap="all" dirty="0">
                <a:solidFill>
                  <a:schemeClr val="accent2"/>
                </a:solidFill>
              </a:rPr>
              <a:t>PLUMB</a:t>
            </a:r>
            <a:r>
              <a:rPr lang="id-ID" sz="4400" cap="all" dirty="0">
                <a:solidFill>
                  <a:schemeClr val="accent2"/>
                </a:solidFill>
                <a:latin typeface="+mj-lt"/>
              </a:rPr>
              <a:t> &amp; </a:t>
            </a:r>
            <a:r>
              <a:rPr lang="id-ID" sz="4400" cap="all" dirty="0">
                <a:solidFill>
                  <a:schemeClr val="accent2"/>
                </a:solidFill>
              </a:rPr>
              <a:t>SQUARE</a:t>
            </a:r>
            <a:r>
              <a:rPr lang="id-ID" sz="4400" cap="all" dirty="0">
                <a:solidFill>
                  <a:schemeClr val="accent2"/>
                </a:solidFill>
                <a:latin typeface="+mj-lt"/>
              </a:rPr>
              <a:t> THE SCAFFOLD</a:t>
            </a:r>
            <a:endParaRPr lang="en-US" sz="4400" cap="all" dirty="0">
              <a:solidFill>
                <a:schemeClr val="accent2"/>
              </a:solidFill>
              <a:latin typeface="+mj-lt"/>
            </a:endParaRPr>
          </a:p>
        </p:txBody>
      </p:sp>
      <p:pic>
        <p:nvPicPr>
          <p:cNvPr id="14" name="Picture 1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356350" y="1581150"/>
            <a:ext cx="5677622" cy="3689350"/>
          </a:xfrm>
          <a:prstGeom prst="rect">
            <a:avLst/>
          </a:prstGeom>
        </p:spPr>
      </p:pic>
      <p:pic>
        <p:nvPicPr>
          <p:cNvPr id="15" name="Picture 1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09600" y="1593850"/>
            <a:ext cx="2565400" cy="3695700"/>
          </a:xfrm>
          <a:prstGeom prst="rect">
            <a:avLst/>
          </a:prstGeom>
        </p:spPr>
      </p:pic>
      <p:pic>
        <p:nvPicPr>
          <p:cNvPr id="16" name="Picture 1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3232150" y="1606550"/>
            <a:ext cx="3086100" cy="3695700"/>
          </a:xfrm>
          <a:prstGeom prst="rect">
            <a:avLst/>
          </a:prstGeom>
        </p:spPr>
      </p:pic>
      <p:sp>
        <p:nvSpPr>
          <p:cNvPr id="17" name="TextBox 16"/>
          <p:cNvSpPr txBox="1"/>
          <p:nvPr/>
        </p:nvSpPr>
        <p:spPr>
          <a:xfrm>
            <a:off x="787400" y="5410200"/>
            <a:ext cx="11214100" cy="1169551"/>
          </a:xfrm>
          <a:prstGeom prst="rect">
            <a:avLst/>
          </a:prstGeom>
          <a:noFill/>
        </p:spPr>
        <p:txBody>
          <a:bodyPr wrap="square" rtlCol="0">
            <a:spAutoFit/>
          </a:bodyPr>
          <a:lstStyle/>
          <a:p>
            <a:pPr>
              <a:spcAft>
                <a:spcPts val="1200"/>
              </a:spcAft>
              <a:buFont typeface="Arial"/>
              <a:buChar char="•"/>
            </a:pPr>
            <a:r>
              <a:rPr lang="en-US" sz="2000" dirty="0">
                <a:solidFill>
                  <a:srgbClr val="595959"/>
                </a:solidFill>
              </a:rPr>
              <a:t> Make sure vertical members are PLUMB and horizontal members are LEVEL. </a:t>
            </a:r>
          </a:p>
          <a:p>
            <a:pPr>
              <a:spcAft>
                <a:spcPts val="1200"/>
              </a:spcAft>
              <a:buFont typeface="Arial"/>
              <a:buChar char="•"/>
            </a:pPr>
            <a:r>
              <a:rPr lang="en-US" sz="2000" dirty="0">
                <a:solidFill>
                  <a:srgbClr val="595959"/>
                </a:solidFill>
              </a:rPr>
              <a:t> </a:t>
            </a:r>
            <a:r>
              <a:rPr lang="en-US" sz="2000" cap="all" dirty="0" err="1">
                <a:solidFill>
                  <a:srgbClr val="595959"/>
                </a:solidFill>
              </a:rPr>
              <a:t>SquarE</a:t>
            </a:r>
            <a:r>
              <a:rPr lang="en-US" sz="2000" dirty="0">
                <a:solidFill>
                  <a:srgbClr val="595959"/>
                </a:solidFill>
              </a:rPr>
              <a:t> the scaffold by ensuring </a:t>
            </a:r>
            <a:r>
              <a:rPr lang="en-US" sz="2000" dirty="0" err="1">
                <a:solidFill>
                  <a:srgbClr val="595959"/>
                </a:solidFill>
              </a:rPr>
              <a:t>crossbraces</a:t>
            </a:r>
            <a:r>
              <a:rPr lang="en-US" sz="2000" dirty="0">
                <a:solidFill>
                  <a:srgbClr val="595959"/>
                </a:solidFill>
              </a:rPr>
              <a:t> are at right angles to the frames and the frames are parallel to each other.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88100" y="287059"/>
            <a:ext cx="6261100" cy="769441"/>
          </a:xfrm>
          <a:prstGeom prst="rect">
            <a:avLst/>
          </a:prstGeom>
          <a:noFill/>
        </p:spPr>
        <p:txBody>
          <a:bodyPr wrap="square" rtlCol="0">
            <a:spAutoFit/>
          </a:bodyPr>
          <a:lstStyle/>
          <a:p>
            <a:pPr algn="ctr"/>
            <a:r>
              <a:rPr lang="id-ID" sz="4400" cap="all" dirty="0">
                <a:solidFill>
                  <a:schemeClr val="accent2"/>
                </a:solidFill>
                <a:latin typeface="+mj-lt"/>
              </a:rPr>
              <a:t>access</a:t>
            </a:r>
            <a:endParaRPr lang="en-US" sz="4400" cap="all" dirty="0">
              <a:solidFill>
                <a:schemeClr val="accent2"/>
              </a:solidFill>
              <a:latin typeface="+mj-lt"/>
            </a:endParaRPr>
          </a:p>
        </p:txBody>
      </p:sp>
      <p:pic>
        <p:nvPicPr>
          <p:cNvPr id="4" name="Picture 3" descr="access_ladder_2016.jpg"/>
          <p:cNvPicPr>
            <a:picLocks noChangeAspect="1"/>
          </p:cNvPicPr>
          <p:nvPr/>
        </p:nvPicPr>
        <p:blipFill>
          <a:blip r:embed="rId3"/>
          <a:stretch>
            <a:fillRect/>
          </a:stretch>
        </p:blipFill>
        <p:spPr>
          <a:xfrm>
            <a:off x="-1574800" y="482600"/>
            <a:ext cx="5842000" cy="5842000"/>
          </a:xfrm>
          <a:prstGeom prst="rect">
            <a:avLst/>
          </a:prstGeom>
        </p:spPr>
      </p:pic>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2184399" y="600130"/>
            <a:ext cx="4714517" cy="5686369"/>
          </a:xfrm>
          <a:prstGeom prst="rect">
            <a:avLst/>
          </a:prstGeom>
        </p:spPr>
      </p:pic>
      <p:sp>
        <p:nvSpPr>
          <p:cNvPr id="6" name="TextBox 5"/>
          <p:cNvSpPr txBox="1"/>
          <p:nvPr/>
        </p:nvSpPr>
        <p:spPr>
          <a:xfrm>
            <a:off x="2565400" y="1485900"/>
            <a:ext cx="3898900" cy="5016759"/>
          </a:xfrm>
          <a:prstGeom prst="rect">
            <a:avLst/>
          </a:prstGeom>
          <a:noFill/>
        </p:spPr>
        <p:txBody>
          <a:bodyPr wrap="square" rtlCol="0">
            <a:spAutoFit/>
          </a:bodyPr>
          <a:lstStyle/>
          <a:p>
            <a:r>
              <a:rPr lang="en-US" dirty="0">
                <a:solidFill>
                  <a:srgbClr val="595959"/>
                </a:solidFill>
              </a:rPr>
              <a:t>Approximately 15% of scaffold-related injuries occur when workers are climbing up and down. Climbing scaffold frames and braces has resulted in numerous injuries </a:t>
            </a:r>
          </a:p>
          <a:p>
            <a:r>
              <a:rPr lang="en-US" dirty="0">
                <a:solidFill>
                  <a:srgbClr val="595959"/>
                </a:solidFill>
              </a:rPr>
              <a:t>and fatalities. To </a:t>
            </a:r>
          </a:p>
          <a:p>
            <a:r>
              <a:rPr lang="en-US" dirty="0">
                <a:solidFill>
                  <a:srgbClr val="595959"/>
                </a:solidFill>
              </a:rPr>
              <a:t>prevent this, </a:t>
            </a:r>
          </a:p>
          <a:p>
            <a:r>
              <a:rPr lang="en-US" dirty="0">
                <a:solidFill>
                  <a:srgbClr val="595959"/>
                </a:solidFill>
              </a:rPr>
              <a:t>provide adequate</a:t>
            </a:r>
          </a:p>
          <a:p>
            <a:r>
              <a:rPr lang="en-US" dirty="0">
                <a:solidFill>
                  <a:srgbClr val="595959"/>
                </a:solidFill>
              </a:rPr>
              <a:t>ladders or scaffold</a:t>
            </a:r>
          </a:p>
          <a:p>
            <a:r>
              <a:rPr lang="en-US" dirty="0">
                <a:solidFill>
                  <a:srgbClr val="595959"/>
                </a:solidFill>
              </a:rPr>
              <a:t>stairs for workers.</a:t>
            </a:r>
          </a:p>
          <a:p>
            <a:endParaRPr lang="en-US" dirty="0">
              <a:solidFill>
                <a:srgbClr val="595959"/>
              </a:solidFill>
            </a:endParaRPr>
          </a:p>
          <a:p>
            <a:r>
              <a:rPr lang="en-US" dirty="0">
                <a:solidFill>
                  <a:srgbClr val="595959"/>
                </a:solidFill>
              </a:rPr>
              <a:t>Use safe climbing</a:t>
            </a:r>
          </a:p>
          <a:p>
            <a:r>
              <a:rPr lang="en-US" dirty="0">
                <a:solidFill>
                  <a:srgbClr val="595959"/>
                </a:solidFill>
              </a:rPr>
              <a:t>techniques </a:t>
            </a:r>
          </a:p>
          <a:p>
            <a:r>
              <a:rPr lang="en-US" dirty="0">
                <a:solidFill>
                  <a:srgbClr val="595959"/>
                </a:solidFill>
              </a:rPr>
              <a:t>(3-point contact </a:t>
            </a:r>
          </a:p>
          <a:p>
            <a:r>
              <a:rPr lang="en-US" dirty="0">
                <a:solidFill>
                  <a:srgbClr val="595959"/>
                </a:solidFill>
              </a:rPr>
              <a:t>as shown).</a:t>
            </a:r>
          </a:p>
          <a:p>
            <a:endParaRPr lang="en-US" sz="1600" dirty="0">
              <a:solidFill>
                <a:schemeClr val="tx1">
                  <a:lumMod val="50000"/>
                  <a:lumOff val="50000"/>
                </a:schemeClr>
              </a:solidFill>
            </a:endParaRPr>
          </a:p>
          <a:p>
            <a:endParaRPr lang="en-US" sz="1600" dirty="0">
              <a:solidFill>
                <a:schemeClr val="tx1">
                  <a:lumMod val="50000"/>
                  <a:lumOff val="50000"/>
                </a:schemeClr>
              </a:solidFill>
            </a:endParaRPr>
          </a:p>
        </p:txBody>
      </p:sp>
      <p:sp>
        <p:nvSpPr>
          <p:cNvPr id="7" name="TextBox 6"/>
          <p:cNvSpPr txBox="1"/>
          <p:nvPr/>
        </p:nvSpPr>
        <p:spPr>
          <a:xfrm>
            <a:off x="7099300" y="1133356"/>
            <a:ext cx="4724400" cy="5724644"/>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Proper access is required for all scaffolds. This access must </a:t>
            </a:r>
            <a:r>
              <a:rPr lang="en-US" sz="2400" b="1" i="1" dirty="0">
                <a:solidFill>
                  <a:srgbClr val="595959"/>
                </a:solidFill>
              </a:rPr>
              <a:t>safely</a:t>
            </a:r>
            <a:r>
              <a:rPr lang="en-US" sz="2400" dirty="0">
                <a:solidFill>
                  <a:srgbClr val="595959"/>
                </a:solidFill>
              </a:rPr>
              <a:t> permit a worker to gain access to the platform. </a:t>
            </a:r>
          </a:p>
          <a:p>
            <a:pPr>
              <a:spcAft>
                <a:spcPts val="1200"/>
              </a:spcAft>
              <a:buFont typeface="Arial"/>
              <a:buChar char="•"/>
            </a:pPr>
            <a:r>
              <a:rPr lang="en-US" sz="2400" dirty="0">
                <a:solidFill>
                  <a:srgbClr val="595959"/>
                </a:solidFill>
              </a:rPr>
              <a:t> It is good practice to extend your ladder 36in (914 mm) above the platform so that the worker has a hand hold as he/she climbs onto or off the platform. </a:t>
            </a:r>
          </a:p>
          <a:p>
            <a:pPr>
              <a:spcAft>
                <a:spcPts val="1200"/>
              </a:spcAft>
              <a:buFont typeface="Arial"/>
              <a:buChar char="•"/>
            </a:pPr>
            <a:r>
              <a:rPr lang="en-US" sz="2400" dirty="0">
                <a:solidFill>
                  <a:srgbClr val="595959"/>
                </a:solidFill>
              </a:rPr>
              <a:t> If the climb is higher than 30ft to 35ft (9.1m to 10.7m), a rest platform may be required.</a:t>
            </a:r>
          </a:p>
          <a:p>
            <a:endParaRPr lang="en-US" sz="2400" dirty="0">
              <a:solidFill>
                <a:srgbClr val="7F7F7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55650" y="1041400"/>
            <a:ext cx="5803900" cy="4826000"/>
          </a:xfrm>
          <a:prstGeom prst="rect">
            <a:avLst/>
          </a:prstGeom>
        </p:spPr>
      </p:pic>
      <p:pic>
        <p:nvPicPr>
          <p:cNvPr id="3" name="Picture 2"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438150" y="412750"/>
            <a:ext cx="3616248" cy="819150"/>
          </a:xfrm>
          <a:prstGeom prst="rect">
            <a:avLst/>
          </a:prstGeom>
        </p:spPr>
      </p:pic>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6877050" y="1308099"/>
            <a:ext cx="4362450" cy="4616763"/>
          </a:xfrm>
          <a:prstGeom prst="rect">
            <a:avLst/>
          </a:prstGeom>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00646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chemeClr val="accent2"/>
                </a:solidFill>
                <a:latin typeface="+mj-lt"/>
              </a:rPr>
              <a:t>Key points</a:t>
            </a:r>
            <a:endParaRPr lang="en-US" sz="4400" cap="all" dirty="0">
              <a:solidFill>
                <a:schemeClr val="accent2"/>
              </a:solidFill>
              <a:latin typeface="+mj-lt"/>
            </a:endParaRPr>
          </a:p>
        </p:txBody>
      </p:sp>
      <p:sp>
        <p:nvSpPr>
          <p:cNvPr id="12" name="TextBox 11"/>
          <p:cNvSpPr txBox="1"/>
          <p:nvPr/>
        </p:nvSpPr>
        <p:spPr>
          <a:xfrm>
            <a:off x="2032000" y="1179523"/>
            <a:ext cx="9690100" cy="4708981"/>
          </a:xfrm>
          <a:prstGeom prst="rect">
            <a:avLst/>
          </a:prstGeom>
          <a:noFill/>
        </p:spPr>
        <p:txBody>
          <a:bodyPr wrap="square" rtlCol="0">
            <a:spAutoFit/>
          </a:bodyPr>
          <a:lstStyle/>
          <a:p>
            <a:pPr>
              <a:spcAft>
                <a:spcPts val="1800"/>
              </a:spcAft>
              <a:buFont typeface="Arial"/>
              <a:buChar char="•"/>
            </a:pPr>
            <a:r>
              <a:rPr lang="en-US" sz="2400" dirty="0">
                <a:solidFill>
                  <a:schemeClr val="tx1">
                    <a:lumMod val="65000"/>
                    <a:lumOff val="35000"/>
                  </a:schemeClr>
                </a:solidFill>
              </a:rPr>
              <a:t> A basic </a:t>
            </a:r>
            <a:r>
              <a:rPr lang="en-US" sz="2400" cap="all" dirty="0">
                <a:solidFill>
                  <a:schemeClr val="tx1">
                    <a:lumMod val="65000"/>
                    <a:lumOff val="35000"/>
                  </a:schemeClr>
                </a:solidFill>
              </a:rPr>
              <a:t>Frame Scaffold unit </a:t>
            </a:r>
            <a:r>
              <a:rPr lang="en-US" sz="2400" dirty="0">
                <a:solidFill>
                  <a:schemeClr val="tx1">
                    <a:lumMod val="65000"/>
                    <a:lumOff val="35000"/>
                  </a:schemeClr>
                </a:solidFill>
              </a:rPr>
              <a:t>is the </a:t>
            </a:r>
            <a:r>
              <a:rPr lang="en-US" sz="2400" cap="all" dirty="0">
                <a:solidFill>
                  <a:schemeClr val="tx1">
                    <a:lumMod val="65000"/>
                    <a:lumOff val="35000"/>
                  </a:schemeClr>
                </a:solidFill>
              </a:rPr>
              <a:t>building block </a:t>
            </a:r>
            <a:r>
              <a:rPr lang="en-US" sz="2400" dirty="0">
                <a:solidFill>
                  <a:schemeClr val="tx1">
                    <a:lumMod val="65000"/>
                    <a:lumOff val="35000"/>
                  </a:schemeClr>
                </a:solidFill>
              </a:rPr>
              <a:t>for all scaffold configurations. </a:t>
            </a:r>
          </a:p>
          <a:p>
            <a:pPr>
              <a:spcAft>
                <a:spcPts val="1800"/>
              </a:spcAft>
              <a:buFont typeface="Arial"/>
              <a:buChar char="•"/>
            </a:pPr>
            <a:r>
              <a:rPr lang="en-US" sz="2400" dirty="0">
                <a:solidFill>
                  <a:schemeClr val="tx1">
                    <a:lumMod val="65000"/>
                    <a:lumOff val="35000"/>
                  </a:schemeClr>
                </a:solidFill>
              </a:rPr>
              <a:t> Frame Scaffolds </a:t>
            </a:r>
            <a:r>
              <a:rPr lang="en-US" sz="2400" cap="all" dirty="0">
                <a:solidFill>
                  <a:schemeClr val="tx1">
                    <a:lumMod val="65000"/>
                    <a:lumOff val="35000"/>
                  </a:schemeClr>
                </a:solidFill>
              </a:rPr>
              <a:t>must be built according to the steps </a:t>
            </a:r>
            <a:r>
              <a:rPr lang="en-US" sz="2400" dirty="0">
                <a:solidFill>
                  <a:schemeClr val="tx1">
                    <a:lumMod val="65000"/>
                    <a:lumOff val="35000"/>
                  </a:schemeClr>
                </a:solidFill>
              </a:rPr>
              <a:t>provided to insure that the scaffold is </a:t>
            </a:r>
            <a:r>
              <a:rPr lang="en-US" sz="2400" cap="all" dirty="0">
                <a:solidFill>
                  <a:schemeClr val="tx1">
                    <a:lumMod val="65000"/>
                    <a:lumOff val="35000"/>
                  </a:schemeClr>
                </a:solidFill>
              </a:rPr>
              <a:t>structurally sound</a:t>
            </a:r>
            <a:r>
              <a:rPr lang="en-US" sz="2400" dirty="0">
                <a:solidFill>
                  <a:schemeClr val="tx1">
                    <a:lumMod val="65000"/>
                    <a:lumOff val="35000"/>
                  </a:schemeClr>
                </a:solidFill>
              </a:rPr>
              <a:t>, </a:t>
            </a:r>
            <a:r>
              <a:rPr lang="en-US" sz="2400" cap="all" dirty="0">
                <a:solidFill>
                  <a:schemeClr val="tx1">
                    <a:lumMod val="65000"/>
                    <a:lumOff val="35000"/>
                  </a:schemeClr>
                </a:solidFill>
              </a:rPr>
              <a:t>strong, safe </a:t>
            </a:r>
            <a:r>
              <a:rPr lang="en-US" sz="2400" dirty="0">
                <a:solidFill>
                  <a:schemeClr val="tx1">
                    <a:lumMod val="65000"/>
                    <a:lumOff val="35000"/>
                  </a:schemeClr>
                </a:solidFill>
              </a:rPr>
              <a:t>and </a:t>
            </a:r>
            <a:r>
              <a:rPr lang="en-US" sz="2400" cap="all" dirty="0">
                <a:solidFill>
                  <a:schemeClr val="tx1">
                    <a:lumMod val="65000"/>
                    <a:lumOff val="35000"/>
                  </a:schemeClr>
                </a:solidFill>
              </a:rPr>
              <a:t>in compliance with the regulations</a:t>
            </a:r>
            <a:r>
              <a:rPr lang="en-US" sz="2400" dirty="0">
                <a:solidFill>
                  <a:schemeClr val="tx1">
                    <a:lumMod val="65000"/>
                    <a:lumOff val="35000"/>
                  </a:schemeClr>
                </a:solidFill>
              </a:rPr>
              <a:t>.</a:t>
            </a:r>
          </a:p>
          <a:p>
            <a:pPr>
              <a:spcAft>
                <a:spcPts val="1800"/>
              </a:spcAft>
              <a:buFont typeface="Arial"/>
              <a:buChar char="•"/>
            </a:pPr>
            <a:r>
              <a:rPr lang="en-US" sz="2400" dirty="0">
                <a:solidFill>
                  <a:schemeClr val="tx1">
                    <a:lumMod val="65000"/>
                    <a:lumOff val="35000"/>
                  </a:schemeClr>
                </a:solidFill>
              </a:rPr>
              <a:t> Select </a:t>
            </a:r>
            <a:r>
              <a:rPr lang="en-US" sz="2400" dirty="0" err="1">
                <a:solidFill>
                  <a:schemeClr val="tx1">
                    <a:lumMod val="65000"/>
                    <a:lumOff val="35000"/>
                  </a:schemeClr>
                </a:solidFill>
              </a:rPr>
              <a:t>crossbrace</a:t>
            </a:r>
            <a:r>
              <a:rPr lang="en-US" sz="2400" dirty="0">
                <a:solidFill>
                  <a:schemeClr val="tx1">
                    <a:lumMod val="65000"/>
                    <a:lumOff val="35000"/>
                  </a:schemeClr>
                </a:solidFill>
              </a:rPr>
              <a:t> size to fit the specific frame you are using. </a:t>
            </a:r>
          </a:p>
          <a:p>
            <a:pPr>
              <a:spcAft>
                <a:spcPts val="1800"/>
              </a:spcAft>
              <a:buFont typeface="Arial"/>
              <a:buChar char="•"/>
            </a:pPr>
            <a:r>
              <a:rPr lang="en-US" sz="2400" dirty="0">
                <a:solidFill>
                  <a:schemeClr val="tx1">
                    <a:lumMod val="65000"/>
                    <a:lumOff val="35000"/>
                  </a:schemeClr>
                </a:solidFill>
              </a:rPr>
              <a:t> </a:t>
            </a:r>
            <a:r>
              <a:rPr lang="en-US" sz="2400" cap="all" dirty="0">
                <a:solidFill>
                  <a:schemeClr val="tx1">
                    <a:lumMod val="65000"/>
                    <a:lumOff val="35000"/>
                  </a:schemeClr>
                </a:solidFill>
              </a:rPr>
              <a:t>Guardrails </a:t>
            </a:r>
            <a:r>
              <a:rPr lang="en-US" sz="2400" dirty="0">
                <a:solidFill>
                  <a:schemeClr val="tx1">
                    <a:lumMod val="65000"/>
                    <a:lumOff val="35000"/>
                  </a:schemeClr>
                </a:solidFill>
              </a:rPr>
              <a:t>must be installed on </a:t>
            </a:r>
            <a:r>
              <a:rPr lang="en-US" sz="2400" cap="all" dirty="0">
                <a:solidFill>
                  <a:schemeClr val="tx1">
                    <a:lumMod val="65000"/>
                    <a:lumOff val="35000"/>
                  </a:schemeClr>
                </a:solidFill>
              </a:rPr>
              <a:t>all open sides and ends </a:t>
            </a:r>
            <a:r>
              <a:rPr lang="en-US" sz="2400" dirty="0">
                <a:solidFill>
                  <a:schemeClr val="tx1">
                    <a:lumMod val="65000"/>
                    <a:lumOff val="35000"/>
                  </a:schemeClr>
                </a:solidFill>
              </a:rPr>
              <a:t>of working platforms above 10ft (3m) (or according to local regulations).</a:t>
            </a:r>
          </a:p>
          <a:p>
            <a:pPr>
              <a:spcAft>
                <a:spcPts val="1800"/>
              </a:spcAft>
              <a:buFont typeface="Arial"/>
              <a:buChar char="•"/>
            </a:pPr>
            <a:r>
              <a:rPr lang="en-US" sz="2400" dirty="0">
                <a:solidFill>
                  <a:schemeClr val="tx1">
                    <a:lumMod val="65000"/>
                    <a:lumOff val="35000"/>
                  </a:schemeClr>
                </a:solidFill>
              </a:rPr>
              <a:t> All work platforms </a:t>
            </a:r>
            <a:r>
              <a:rPr lang="en-US" sz="2400" cap="all" dirty="0">
                <a:solidFill>
                  <a:schemeClr val="tx1">
                    <a:lumMod val="65000"/>
                    <a:lumOff val="35000"/>
                  </a:schemeClr>
                </a:solidFill>
              </a:rPr>
              <a:t>must be fully planked or decked. </a:t>
            </a:r>
            <a:r>
              <a:rPr lang="en-US" sz="2400" dirty="0">
                <a:solidFill>
                  <a:schemeClr val="tx1">
                    <a:lumMod val="65000"/>
                    <a:lumOff val="35000"/>
                  </a:schemeClr>
                </a:solidFill>
              </a:rPr>
              <a:t> </a:t>
            </a:r>
          </a:p>
        </p:txBody>
      </p:sp>
      <p:pic>
        <p:nvPicPr>
          <p:cNvPr id="14" name="Picture 13"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00646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chemeClr val="tx2"/>
                </a:solidFill>
                <a:latin typeface="+mj-lt"/>
              </a:rPr>
              <a:t>Key points</a:t>
            </a:r>
            <a:endParaRPr lang="en-US" sz="4400" cap="all" dirty="0">
              <a:solidFill>
                <a:schemeClr val="tx2"/>
              </a:solidFill>
              <a:latin typeface="+mj-lt"/>
            </a:endParaRPr>
          </a:p>
        </p:txBody>
      </p:sp>
      <p:sp>
        <p:nvSpPr>
          <p:cNvPr id="13" name="TextBox 12"/>
          <p:cNvSpPr txBox="1"/>
          <p:nvPr/>
        </p:nvSpPr>
        <p:spPr>
          <a:xfrm>
            <a:off x="2197100" y="1422400"/>
            <a:ext cx="8877300" cy="369332"/>
          </a:xfrm>
          <a:prstGeom prst="rect">
            <a:avLst/>
          </a:prstGeom>
          <a:noFill/>
        </p:spPr>
        <p:txBody>
          <a:bodyPr wrap="square" rtlCol="0">
            <a:spAutoFit/>
          </a:bodyPr>
          <a:lstStyle/>
          <a:p>
            <a:endParaRPr lang="en-US"/>
          </a:p>
        </p:txBody>
      </p:sp>
      <p:sp>
        <p:nvSpPr>
          <p:cNvPr id="14" name="TextBox 13"/>
          <p:cNvSpPr txBox="1"/>
          <p:nvPr/>
        </p:nvSpPr>
        <p:spPr>
          <a:xfrm>
            <a:off x="2032000" y="1281123"/>
            <a:ext cx="9690100" cy="4708981"/>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Provide PROPER ACCESS for workers.  </a:t>
            </a:r>
          </a:p>
          <a:p>
            <a:pPr>
              <a:spcAft>
                <a:spcPts val="1800"/>
              </a:spcAft>
              <a:buFont typeface="Arial"/>
              <a:buChar char="•"/>
            </a:pPr>
            <a:r>
              <a:rPr lang="en-US" sz="2400" dirty="0">
                <a:solidFill>
                  <a:srgbClr val="595959"/>
                </a:solidFill>
              </a:rPr>
              <a:t> Begin with a </a:t>
            </a:r>
            <a:r>
              <a:rPr lang="en-US" sz="2400" cap="all" dirty="0">
                <a:solidFill>
                  <a:srgbClr val="595959"/>
                </a:solidFill>
              </a:rPr>
              <a:t>firm foundation </a:t>
            </a:r>
            <a:r>
              <a:rPr lang="en-US" sz="2400" dirty="0">
                <a:solidFill>
                  <a:srgbClr val="595959"/>
                </a:solidFill>
              </a:rPr>
              <a:t>and clear the area.</a:t>
            </a:r>
          </a:p>
          <a:p>
            <a:pPr>
              <a:spcAft>
                <a:spcPts val="1800"/>
              </a:spcAft>
              <a:buFont typeface="Arial"/>
              <a:buChar char="•"/>
            </a:pPr>
            <a:r>
              <a:rPr lang="en-US" sz="2400" dirty="0">
                <a:solidFill>
                  <a:srgbClr val="595959"/>
                </a:solidFill>
              </a:rPr>
              <a:t> </a:t>
            </a:r>
            <a:r>
              <a:rPr lang="en-US" sz="2400" cap="all" dirty="0">
                <a:solidFill>
                  <a:srgbClr val="595959"/>
                </a:solidFill>
              </a:rPr>
              <a:t>Level, square</a:t>
            </a:r>
            <a:r>
              <a:rPr lang="en-US" sz="2400" dirty="0">
                <a:solidFill>
                  <a:srgbClr val="595959"/>
                </a:solidFill>
              </a:rPr>
              <a:t>, </a:t>
            </a:r>
            <a:r>
              <a:rPr lang="en-US" sz="2400" cap="all" dirty="0">
                <a:solidFill>
                  <a:srgbClr val="595959"/>
                </a:solidFill>
              </a:rPr>
              <a:t>and</a:t>
            </a:r>
            <a:r>
              <a:rPr lang="en-US" sz="2400" dirty="0">
                <a:solidFill>
                  <a:srgbClr val="595959"/>
                </a:solidFill>
              </a:rPr>
              <a:t> </a:t>
            </a:r>
            <a:r>
              <a:rPr lang="en-US" sz="2400" cap="all" dirty="0">
                <a:solidFill>
                  <a:srgbClr val="595959"/>
                </a:solidFill>
              </a:rPr>
              <a:t>plumb the scaffold </a:t>
            </a:r>
            <a:r>
              <a:rPr lang="en-US" sz="2400" dirty="0">
                <a:solidFill>
                  <a:srgbClr val="595959"/>
                </a:solidFill>
              </a:rPr>
              <a:t>to avoid problems.</a:t>
            </a:r>
          </a:p>
          <a:p>
            <a:pPr>
              <a:spcAft>
                <a:spcPts val="1800"/>
              </a:spcAft>
              <a:buFont typeface="Arial"/>
              <a:buChar char="•"/>
            </a:pPr>
            <a:r>
              <a:rPr lang="en-US" sz="2400" dirty="0">
                <a:solidFill>
                  <a:srgbClr val="595959"/>
                </a:solidFill>
              </a:rPr>
              <a:t> The </a:t>
            </a:r>
            <a:r>
              <a:rPr lang="en-US" sz="2400" cap="all" dirty="0">
                <a:solidFill>
                  <a:srgbClr val="595959"/>
                </a:solidFill>
              </a:rPr>
              <a:t>three-colored tag system </a:t>
            </a:r>
            <a:r>
              <a:rPr lang="en-US" sz="2400" dirty="0">
                <a:solidFill>
                  <a:srgbClr val="595959"/>
                </a:solidFill>
              </a:rPr>
              <a:t>is used on many job sites to let workers know when the scaffold is and isn’t safe to use. </a:t>
            </a:r>
          </a:p>
          <a:p>
            <a:pPr>
              <a:spcAft>
                <a:spcPts val="1800"/>
              </a:spcAft>
              <a:buFont typeface="Arial"/>
              <a:buChar char="•"/>
            </a:pPr>
            <a:r>
              <a:rPr lang="en-US" sz="2400" dirty="0">
                <a:solidFill>
                  <a:srgbClr val="595959"/>
                </a:solidFill>
              </a:rPr>
              <a:t> The Competent Person </a:t>
            </a:r>
            <a:r>
              <a:rPr lang="en-US" sz="2400" cap="all" dirty="0">
                <a:solidFill>
                  <a:srgbClr val="595959"/>
                </a:solidFill>
              </a:rPr>
              <a:t>must inspect the scaffold after it has been built, before it is used</a:t>
            </a:r>
            <a:r>
              <a:rPr lang="en-US" sz="2400" dirty="0">
                <a:solidFill>
                  <a:srgbClr val="595959"/>
                </a:solidFill>
              </a:rPr>
              <a:t> and at minimum it should be inspected </a:t>
            </a:r>
            <a:r>
              <a:rPr lang="en-US" sz="2400" cap="all" dirty="0">
                <a:solidFill>
                  <a:srgbClr val="595959"/>
                </a:solidFill>
              </a:rPr>
              <a:t>once a day, at the change of each shift</a:t>
            </a:r>
            <a:r>
              <a:rPr lang="en-US" sz="2400" dirty="0">
                <a:solidFill>
                  <a:srgbClr val="595959"/>
                </a:solidFill>
              </a:rPr>
              <a:t>, or after something happens that could have </a:t>
            </a:r>
            <a:r>
              <a:rPr lang="en-US" sz="2400" cap="all" dirty="0">
                <a:solidFill>
                  <a:srgbClr val="595959"/>
                </a:solidFill>
              </a:rPr>
              <a:t>affected the scaffold’s stability.</a:t>
            </a:r>
          </a:p>
        </p:txBody>
      </p:sp>
      <p:pic>
        <p:nvPicPr>
          <p:cNvPr id="16" name="Picture 1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12700" y="6105524"/>
            <a:ext cx="4064001" cy="752476"/>
            <a:chOff x="12700" y="6105524"/>
            <a:chExt cx="4064001" cy="752476"/>
          </a:xfrm>
        </p:grpSpPr>
        <p:sp>
          <p:nvSpPr>
            <p:cNvPr id="12" name="Rectangle 11"/>
            <p:cNvSpPr/>
            <p:nvPr/>
          </p:nvSpPr>
          <p:spPr>
            <a:xfrm rot="16200000">
              <a:off x="652462" y="5465762"/>
              <a:ext cx="752476" cy="2032000"/>
            </a:xfrm>
            <a:prstGeom prst="rect">
              <a:avLst/>
            </a:prstGeom>
            <a:solidFill>
              <a:srgbClr val="00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2697701" y="5479000"/>
              <a:ext cx="726000" cy="2032000"/>
            </a:xfrm>
            <a:prstGeom prst="rect">
              <a:avLst/>
            </a:prstGeom>
            <a:solidFill>
              <a:srgbClr val="006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Rectangle 14"/>
          <p:cNvSpPr/>
          <p:nvPr/>
        </p:nvSpPr>
        <p:spPr>
          <a:xfrm rot="16200000">
            <a:off x="6748464" y="5465763"/>
            <a:ext cx="752474" cy="2032000"/>
          </a:xfrm>
          <a:prstGeom prst="rect">
            <a:avLst/>
          </a:prstGeom>
          <a:solidFill>
            <a:srgbClr val="518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8780466" y="5465766"/>
            <a:ext cx="752468" cy="2032000"/>
          </a:xfrm>
          <a:prstGeom prst="rect">
            <a:avLst/>
          </a:prstGeom>
          <a:solidFill>
            <a:srgbClr val="7C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0799763" y="5465762"/>
            <a:ext cx="752475" cy="2032000"/>
          </a:xfrm>
          <a:prstGeom prst="rect">
            <a:avLst/>
          </a:prstGeom>
          <a:solidFill>
            <a:srgbClr val="97B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761543" y="2560359"/>
            <a:ext cx="8668960" cy="830997"/>
          </a:xfrm>
          <a:prstGeom prst="rect">
            <a:avLst/>
          </a:prstGeom>
          <a:noFill/>
        </p:spPr>
        <p:txBody>
          <a:bodyPr wrap="none" rtlCol="0">
            <a:spAutoFit/>
          </a:bodyPr>
          <a:lstStyle/>
          <a:p>
            <a:pPr algn="ctr"/>
            <a:r>
              <a:rPr lang="id-ID" sz="4800" dirty="0">
                <a:solidFill>
                  <a:schemeClr val="bg1"/>
                </a:solidFill>
              </a:rPr>
              <a:t>ROLLING TOWER SCAFFOLDS</a:t>
            </a:r>
          </a:p>
        </p:txBody>
      </p:sp>
      <p:sp>
        <p:nvSpPr>
          <p:cNvPr id="41" name="Rectangle 40"/>
          <p:cNvSpPr/>
          <p:nvPr/>
        </p:nvSpPr>
        <p:spPr>
          <a:xfrm>
            <a:off x="2127378" y="3341629"/>
            <a:ext cx="7937244" cy="446276"/>
          </a:xfrm>
          <a:prstGeom prst="rect">
            <a:avLst/>
          </a:prstGeom>
          <a:noFill/>
        </p:spPr>
        <p:txBody>
          <a:bodyPr wrap="square">
            <a:spAutoFit/>
          </a:bodyPr>
          <a:lstStyle/>
          <a:p>
            <a:pPr algn="ctr"/>
            <a:r>
              <a:rPr lang="en-US" sz="2200" cap="all" dirty="0">
                <a:solidFill>
                  <a:srgbClr val="93F300"/>
                </a:solidFill>
                <a:latin typeface="Source Sans Pro Light" panose="020B0403030403020204" pitchFamily="34" charset="0"/>
              </a:rPr>
              <a:t>Rolling Tower Scaffolds can be easily moved</a:t>
            </a:r>
            <a:endParaRPr lang="id-ID" sz="22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076701" y="5194300"/>
            <a:ext cx="2032000" cy="1663700"/>
            <a:chOff x="4076701" y="5194300"/>
            <a:chExt cx="2032000" cy="1663700"/>
          </a:xfrm>
        </p:grpSpPr>
        <p:sp>
          <p:nvSpPr>
            <p:cNvPr id="14" name="Rectangle 13"/>
            <p:cNvSpPr/>
            <p:nvPr/>
          </p:nvSpPr>
          <p:spPr>
            <a:xfrm rot="16200000">
              <a:off x="4260851" y="5010150"/>
              <a:ext cx="1663700" cy="2032000"/>
            </a:xfrm>
            <a:prstGeom prst="rect">
              <a:avLst/>
            </a:prstGeom>
            <a:solidFill>
              <a:srgbClr val="2A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p:cNvSpPr txBox="1"/>
            <p:nvPr/>
          </p:nvSpPr>
          <p:spPr>
            <a:xfrm>
              <a:off x="4813300" y="5638800"/>
              <a:ext cx="939800" cy="769441"/>
            </a:xfrm>
            <a:prstGeom prst="rect">
              <a:avLst/>
            </a:prstGeom>
            <a:noFill/>
          </p:spPr>
          <p:txBody>
            <a:bodyPr wrap="square" rtlCol="0">
              <a:spAutoFit/>
            </a:bodyPr>
            <a:lstStyle/>
            <a:p>
              <a:r>
                <a:rPr lang="en-US" sz="4400" dirty="0">
                  <a:solidFill>
                    <a:schemeClr val="bg1"/>
                  </a:solidFill>
                </a:rPr>
                <a:t>3</a:t>
              </a:r>
            </a:p>
          </p:txBody>
        </p:sp>
      </p:grpSp>
    </p:spTree>
    <p:extLst>
      <p:ext uri="{BB962C8B-B14F-4D97-AF65-F5344CB8AC3E}">
        <p14:creationId xmlns:p14="http://schemas.microsoft.com/office/powerpoint/2010/main" val="3169608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40"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olling Tower Scaffold wladder.jpg"/>
          <p:cNvPicPr>
            <a:picLocks noChangeAspect="1"/>
          </p:cNvPicPr>
          <p:nvPr/>
        </p:nvPicPr>
        <p:blipFill>
          <a:blip r:embed="rId3"/>
          <a:stretch>
            <a:fillRect/>
          </a:stretch>
        </p:blipFill>
        <p:spPr>
          <a:xfrm>
            <a:off x="-12700" y="83127"/>
            <a:ext cx="6858000" cy="6858000"/>
          </a:xfrm>
          <a:prstGeom prst="rect">
            <a:avLst/>
          </a:prstGeom>
        </p:spPr>
      </p:pic>
      <p:sp>
        <p:nvSpPr>
          <p:cNvPr id="17" name="TextBox 16"/>
          <p:cNvSpPr txBox="1"/>
          <p:nvPr/>
        </p:nvSpPr>
        <p:spPr>
          <a:xfrm>
            <a:off x="6972300" y="274359"/>
            <a:ext cx="4635500" cy="1446550"/>
          </a:xfrm>
          <a:prstGeom prst="rect">
            <a:avLst/>
          </a:prstGeom>
          <a:noFill/>
        </p:spPr>
        <p:txBody>
          <a:bodyPr wrap="square" rtlCol="0">
            <a:spAutoFit/>
          </a:bodyPr>
          <a:lstStyle/>
          <a:p>
            <a:pPr algn="ctr"/>
            <a:r>
              <a:rPr lang="id-ID" sz="4400" cap="all" dirty="0">
                <a:solidFill>
                  <a:schemeClr val="tx2"/>
                </a:solidFill>
                <a:latin typeface="+mj-lt"/>
              </a:rPr>
              <a:t>ROLLING SCAFFOLDS</a:t>
            </a:r>
            <a:endParaRPr lang="en-US" sz="4400" cap="all" dirty="0">
              <a:solidFill>
                <a:schemeClr val="tx2"/>
              </a:solidFill>
              <a:latin typeface="+mj-lt"/>
            </a:endParaRPr>
          </a:p>
        </p:txBody>
      </p:sp>
      <p:sp>
        <p:nvSpPr>
          <p:cNvPr id="18" name="TextBox 17"/>
          <p:cNvSpPr txBox="1"/>
          <p:nvPr/>
        </p:nvSpPr>
        <p:spPr>
          <a:xfrm>
            <a:off x="6845300" y="1816100"/>
            <a:ext cx="5071080" cy="4431983"/>
          </a:xfrm>
          <a:prstGeom prst="rect">
            <a:avLst/>
          </a:prstGeom>
          <a:noFill/>
        </p:spPr>
        <p:txBody>
          <a:bodyPr wrap="square" rtlCol="0">
            <a:spAutoFit/>
          </a:bodyPr>
          <a:lstStyle/>
          <a:p>
            <a:pPr>
              <a:spcAft>
                <a:spcPts val="1200"/>
              </a:spcAft>
              <a:buFont typeface="Arial"/>
              <a:buChar char="•"/>
            </a:pPr>
            <a:r>
              <a:rPr lang="en-US" sz="2400" dirty="0">
                <a:solidFill>
                  <a:schemeClr val="tx1">
                    <a:lumMod val="65000"/>
                    <a:lumOff val="35000"/>
                  </a:schemeClr>
                </a:solidFill>
              </a:rPr>
              <a:t>  Bases use casters instead of </a:t>
            </a:r>
            <a:r>
              <a:rPr lang="en-US" sz="2400" dirty="0" err="1">
                <a:solidFill>
                  <a:schemeClr val="tx1">
                    <a:lumMod val="65000"/>
                    <a:lumOff val="35000"/>
                  </a:schemeClr>
                </a:solidFill>
              </a:rPr>
              <a:t>baseplates</a:t>
            </a:r>
            <a:endParaRPr lang="en-US" sz="2400" dirty="0">
              <a:solidFill>
                <a:schemeClr val="tx1">
                  <a:lumMod val="65000"/>
                  <a:lumOff val="35000"/>
                </a:schemeClr>
              </a:solidFill>
            </a:endParaRPr>
          </a:p>
          <a:p>
            <a:pPr>
              <a:spcAft>
                <a:spcPts val="1200"/>
              </a:spcAft>
              <a:buFont typeface="Arial"/>
              <a:buChar char="•"/>
            </a:pPr>
            <a:r>
              <a:rPr lang="en-US" sz="2400" dirty="0">
                <a:solidFill>
                  <a:schemeClr val="tx1">
                    <a:lumMod val="65000"/>
                    <a:lumOff val="35000"/>
                  </a:schemeClr>
                </a:solidFill>
              </a:rPr>
              <a:t>  Requires a Horizontal Diagonal Brace (or Plan Brace). </a:t>
            </a:r>
          </a:p>
          <a:p>
            <a:pPr>
              <a:spcAft>
                <a:spcPts val="1200"/>
              </a:spcAft>
              <a:buFont typeface="Arial"/>
              <a:buChar char="•"/>
            </a:pPr>
            <a:r>
              <a:rPr lang="en-US" sz="2400" dirty="0">
                <a:solidFill>
                  <a:schemeClr val="tx1">
                    <a:lumMod val="65000"/>
                    <a:lumOff val="35000"/>
                  </a:schemeClr>
                </a:solidFill>
              </a:rPr>
              <a:t> The foundation must be a </a:t>
            </a:r>
            <a:r>
              <a:rPr lang="en-US" sz="2400" cap="all" dirty="0">
                <a:solidFill>
                  <a:schemeClr val="tx1">
                    <a:lumMod val="65000"/>
                    <a:lumOff val="35000"/>
                  </a:schemeClr>
                </a:solidFill>
              </a:rPr>
              <a:t>hard flat level surface </a:t>
            </a:r>
            <a:r>
              <a:rPr lang="en-US" sz="2400" dirty="0">
                <a:solidFill>
                  <a:schemeClr val="tx1">
                    <a:lumMod val="65000"/>
                    <a:lumOff val="35000"/>
                  </a:schemeClr>
                </a:solidFill>
              </a:rPr>
              <a:t>that can support the anticipated loads.</a:t>
            </a:r>
          </a:p>
          <a:p>
            <a:endParaRPr lang="en-US" sz="2400" dirty="0">
              <a:solidFill>
                <a:schemeClr val="tx1">
                  <a:lumMod val="50000"/>
                  <a:lumOff val="50000"/>
                </a:schemeClr>
              </a:solidFill>
            </a:endParaRPr>
          </a:p>
          <a:p>
            <a:endParaRPr lang="en-US" dirty="0"/>
          </a:p>
          <a:p>
            <a:endParaRPr lang="en-US" dirty="0"/>
          </a:p>
        </p:txBody>
      </p:sp>
      <p:grpSp>
        <p:nvGrpSpPr>
          <p:cNvPr id="5" name="Group 4">
            <a:extLst>
              <a:ext uri="{FF2B5EF4-FFF2-40B4-BE49-F238E27FC236}">
                <a16:creationId xmlns:a16="http://schemas.microsoft.com/office/drawing/2014/main" id="{ED249EE1-04E2-D543-9028-BC56CB703F51}"/>
              </a:ext>
            </a:extLst>
          </p:cNvPr>
          <p:cNvGrpSpPr/>
          <p:nvPr/>
        </p:nvGrpSpPr>
        <p:grpSpPr>
          <a:xfrm>
            <a:off x="225631" y="5474838"/>
            <a:ext cx="1365252" cy="827657"/>
            <a:chOff x="225631" y="5474838"/>
            <a:chExt cx="1365252" cy="827657"/>
          </a:xfrm>
        </p:grpSpPr>
        <p:cxnSp>
          <p:nvCxnSpPr>
            <p:cNvPr id="3" name="Straight Arrow Connector 2">
              <a:extLst>
                <a:ext uri="{FF2B5EF4-FFF2-40B4-BE49-F238E27FC236}">
                  <a16:creationId xmlns:a16="http://schemas.microsoft.com/office/drawing/2014/main" id="{1C5F2699-2222-704F-81A0-003B6D17409B}"/>
                </a:ext>
              </a:extLst>
            </p:cNvPr>
            <p:cNvCxnSpPr/>
            <p:nvPr/>
          </p:nvCxnSpPr>
          <p:spPr>
            <a:xfrm>
              <a:off x="913989" y="5813944"/>
              <a:ext cx="676894" cy="488551"/>
            </a:xfrm>
            <a:prstGeom prst="straightConnector1">
              <a:avLst/>
            </a:prstGeom>
            <a:ln w="38100">
              <a:solidFill>
                <a:srgbClr val="7CA9AD"/>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3FB011C-9D60-CB44-822D-53513F073384}"/>
                </a:ext>
              </a:extLst>
            </p:cNvPr>
            <p:cNvSpPr txBox="1"/>
            <p:nvPr/>
          </p:nvSpPr>
          <p:spPr>
            <a:xfrm>
              <a:off x="225631" y="5474838"/>
              <a:ext cx="1258785" cy="307777"/>
            </a:xfrm>
            <a:prstGeom prst="rect">
              <a:avLst/>
            </a:prstGeom>
            <a:noFill/>
          </p:spPr>
          <p:txBody>
            <a:bodyPr wrap="square" rtlCol="0">
              <a:spAutoFit/>
            </a:bodyPr>
            <a:lstStyle/>
            <a:p>
              <a:r>
                <a:rPr lang="en-US" sz="1400" dirty="0"/>
                <a:t>CASTER</a:t>
              </a:r>
            </a:p>
          </p:txBody>
        </p:sp>
      </p:grpSp>
      <p:grpSp>
        <p:nvGrpSpPr>
          <p:cNvPr id="11" name="Group 10">
            <a:extLst>
              <a:ext uri="{FF2B5EF4-FFF2-40B4-BE49-F238E27FC236}">
                <a16:creationId xmlns:a16="http://schemas.microsoft.com/office/drawing/2014/main" id="{1C9AB16B-E078-9D4E-A77E-FEA5743C3FD5}"/>
              </a:ext>
            </a:extLst>
          </p:cNvPr>
          <p:cNvGrpSpPr/>
          <p:nvPr/>
        </p:nvGrpSpPr>
        <p:grpSpPr>
          <a:xfrm>
            <a:off x="3990110" y="5390200"/>
            <a:ext cx="4736671" cy="523220"/>
            <a:chOff x="3990110" y="5390200"/>
            <a:chExt cx="4736671" cy="523220"/>
          </a:xfrm>
        </p:grpSpPr>
        <p:cxnSp>
          <p:nvCxnSpPr>
            <p:cNvPr id="9" name="Straight Arrow Connector 8">
              <a:extLst>
                <a:ext uri="{FF2B5EF4-FFF2-40B4-BE49-F238E27FC236}">
                  <a16:creationId xmlns:a16="http://schemas.microsoft.com/office/drawing/2014/main" id="{61EA2A7F-BBC5-284B-999F-1A267262BEB5}"/>
                </a:ext>
              </a:extLst>
            </p:cNvPr>
            <p:cNvCxnSpPr>
              <a:cxnSpLocks/>
              <a:stCxn id="10" idx="1"/>
            </p:cNvCxnSpPr>
            <p:nvPr/>
          </p:nvCxnSpPr>
          <p:spPr>
            <a:xfrm flipH="1">
              <a:off x="3990110" y="5651810"/>
              <a:ext cx="1801252" cy="261610"/>
            </a:xfrm>
            <a:prstGeom prst="straightConnector1">
              <a:avLst/>
            </a:prstGeom>
            <a:ln w="38100">
              <a:solidFill>
                <a:srgbClr val="518C9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070BA7-D5B5-474B-8A9B-7B3764BAFCC1}"/>
                </a:ext>
              </a:extLst>
            </p:cNvPr>
            <p:cNvSpPr txBox="1"/>
            <p:nvPr/>
          </p:nvSpPr>
          <p:spPr>
            <a:xfrm>
              <a:off x="5791362" y="5390200"/>
              <a:ext cx="2935419" cy="523220"/>
            </a:xfrm>
            <a:prstGeom prst="rect">
              <a:avLst/>
            </a:prstGeom>
            <a:noFill/>
          </p:spPr>
          <p:txBody>
            <a:bodyPr wrap="none" rtlCol="0">
              <a:spAutoFit/>
            </a:bodyPr>
            <a:lstStyle/>
            <a:p>
              <a:r>
                <a:rPr lang="en-US" sz="1400" dirty="0"/>
                <a:t>HORIZONTAL DIAGONAL BRACE</a:t>
              </a:r>
            </a:p>
            <a:p>
              <a:r>
                <a:rPr lang="en-US" sz="1400" dirty="0"/>
                <a:t>(PLAN BRACE)</a:t>
              </a:r>
            </a:p>
          </p:txBody>
        </p:sp>
      </p:grpSp>
    </p:spTree>
    <p:extLst>
      <p:ext uri="{BB962C8B-B14F-4D97-AF65-F5344CB8AC3E}">
        <p14:creationId xmlns:p14="http://schemas.microsoft.com/office/powerpoint/2010/main" val="10317914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ppt_x</p:attrName>
                                        </p:attrNameLst>
                                      </p:cBhvr>
                                      <p:tavLst>
                                        <p:tav tm="0">
                                          <p:val>
                                            <p:strVal val="#ppt_x-.2"/>
                                          </p:val>
                                        </p:tav>
                                        <p:tav tm="100000">
                                          <p:val>
                                            <p:strVal val="#ppt_x"/>
                                          </p:val>
                                        </p:tav>
                                      </p:tavLst>
                                    </p:anim>
                                    <p:anim calcmode="lin" valueType="num">
                                      <p:cBhvr>
                                        <p:cTn id="1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8916" y="1417488"/>
            <a:ext cx="7014210" cy="400110"/>
          </a:xfrm>
          <a:prstGeom prst="rect">
            <a:avLst/>
          </a:prstGeom>
          <a:noFill/>
        </p:spPr>
        <p:txBody>
          <a:bodyPr wrap="none" rtlCol="0">
            <a:spAutoFit/>
          </a:bodyPr>
          <a:lstStyle/>
          <a:p>
            <a:pPr algn="ctr"/>
            <a:r>
              <a:rPr lang="id-ID" sz="2000" dirty="0">
                <a:solidFill>
                  <a:schemeClr val="tx1">
                    <a:lumMod val="50000"/>
                    <a:lumOff val="50000"/>
                  </a:schemeClr>
                </a:solidFill>
                <a:latin typeface="+mj-lt"/>
              </a:rPr>
              <a:t>By the end of this part of the course you will be able to:</a:t>
            </a:r>
            <a:endParaRPr lang="en-US" sz="2000" dirty="0">
              <a:solidFill>
                <a:schemeClr val="tx1">
                  <a:lumMod val="50000"/>
                  <a:lumOff val="50000"/>
                </a:schemeClr>
              </a:solidFill>
              <a:latin typeface="+mj-lt"/>
            </a:endParaRPr>
          </a:p>
        </p:txBody>
      </p:sp>
      <p:sp>
        <p:nvSpPr>
          <p:cNvPr id="3" name="TextBox 2"/>
          <p:cNvSpPr txBox="1"/>
          <p:nvPr/>
        </p:nvSpPr>
        <p:spPr>
          <a:xfrm>
            <a:off x="2599374" y="680759"/>
            <a:ext cx="6993321" cy="830997"/>
          </a:xfrm>
          <a:prstGeom prst="rect">
            <a:avLst/>
          </a:prstGeom>
          <a:noFill/>
        </p:spPr>
        <p:txBody>
          <a:bodyPr wrap="none" rtlCol="0">
            <a:spAutoFit/>
          </a:bodyPr>
          <a:lstStyle/>
          <a:p>
            <a:pPr algn="ctr"/>
            <a:r>
              <a:rPr lang="id-ID" sz="4800" cap="all" dirty="0">
                <a:solidFill>
                  <a:srgbClr val="212F3C"/>
                </a:solidFill>
                <a:latin typeface="+mj-lt"/>
              </a:rPr>
              <a:t>Learning Outcomes:</a:t>
            </a:r>
            <a:endParaRPr lang="en-US" sz="4800" cap="all" dirty="0">
              <a:solidFill>
                <a:srgbClr val="212F3C"/>
              </a:solidFill>
              <a:latin typeface="+mj-lt"/>
            </a:endParaRPr>
          </a:p>
        </p:txBody>
      </p:sp>
      <p:grpSp>
        <p:nvGrpSpPr>
          <p:cNvPr id="4" name="Group 43"/>
          <p:cNvGrpSpPr/>
          <p:nvPr/>
        </p:nvGrpSpPr>
        <p:grpSpPr>
          <a:xfrm>
            <a:off x="1041400" y="2254311"/>
            <a:ext cx="4889501" cy="1290596"/>
            <a:chOff x="1041400" y="2254311"/>
            <a:chExt cx="4889501" cy="1290596"/>
          </a:xfrm>
        </p:grpSpPr>
        <p:sp>
          <p:nvSpPr>
            <p:cNvPr id="5" name="TextBox 4"/>
            <p:cNvSpPr txBox="1"/>
            <p:nvPr/>
          </p:nvSpPr>
          <p:spPr>
            <a:xfrm>
              <a:off x="2005004" y="2254311"/>
              <a:ext cx="2533316" cy="400110"/>
            </a:xfrm>
            <a:prstGeom prst="rect">
              <a:avLst/>
            </a:prstGeom>
            <a:noFill/>
          </p:spPr>
          <p:txBody>
            <a:bodyPr wrap="none" rtlCol="0">
              <a:spAutoFit/>
            </a:bodyPr>
            <a:lstStyle/>
            <a:p>
              <a:r>
                <a:rPr lang="id-ID" sz="2000" dirty="0">
                  <a:solidFill>
                    <a:schemeClr val="bg1">
                      <a:lumMod val="50000"/>
                    </a:schemeClr>
                  </a:solidFill>
                  <a:latin typeface="+mj-lt"/>
                </a:rPr>
                <a:t>FRAME SCAFFOLDS</a:t>
              </a:r>
            </a:p>
          </p:txBody>
        </p:sp>
        <p:grpSp>
          <p:nvGrpSpPr>
            <p:cNvPr id="6" name="Group 37"/>
            <p:cNvGrpSpPr/>
            <p:nvPr/>
          </p:nvGrpSpPr>
          <p:grpSpPr>
            <a:xfrm>
              <a:off x="1286112" y="2684950"/>
              <a:ext cx="423629" cy="370251"/>
              <a:chOff x="8296275" y="8293096"/>
              <a:chExt cx="1385888" cy="1211261"/>
            </a:xfrm>
            <a:solidFill>
              <a:schemeClr val="bg1"/>
            </a:solidFill>
          </p:grpSpPr>
          <p:sp>
            <p:nvSpPr>
              <p:cNvPr id="1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 name="Oval 6"/>
            <p:cNvSpPr/>
            <p:nvPr/>
          </p:nvSpPr>
          <p:spPr>
            <a:xfrm>
              <a:off x="1041400" y="2387600"/>
              <a:ext cx="901700" cy="9017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257300" y="2425700"/>
              <a:ext cx="571500" cy="769441"/>
            </a:xfrm>
            <a:prstGeom prst="rect">
              <a:avLst/>
            </a:prstGeom>
            <a:noFill/>
          </p:spPr>
          <p:txBody>
            <a:bodyPr wrap="square" rtlCol="0">
              <a:spAutoFit/>
            </a:bodyPr>
            <a:lstStyle/>
            <a:p>
              <a:r>
                <a:rPr lang="en-US" sz="4400" dirty="0">
                  <a:solidFill>
                    <a:schemeClr val="bg1"/>
                  </a:solidFill>
                </a:rPr>
                <a:t>1</a:t>
              </a:r>
            </a:p>
          </p:txBody>
        </p:sp>
        <p:sp>
          <p:nvSpPr>
            <p:cNvPr id="9" name="TextBox 8"/>
            <p:cNvSpPr txBox="1"/>
            <p:nvPr/>
          </p:nvSpPr>
          <p:spPr>
            <a:xfrm>
              <a:off x="2019301" y="2590800"/>
              <a:ext cx="3911600" cy="954107"/>
            </a:xfrm>
            <a:prstGeom prst="rect">
              <a:avLst/>
            </a:prstGeom>
            <a:noFill/>
          </p:spPr>
          <p:txBody>
            <a:bodyPr wrap="square" rtlCol="0">
              <a:spAutoFit/>
            </a:bodyPr>
            <a:lstStyle/>
            <a:p>
              <a:pPr algn="just"/>
              <a:r>
                <a:rPr lang="en-US" sz="1400" dirty="0">
                  <a:solidFill>
                    <a:srgbClr val="595959"/>
                  </a:solidFill>
                </a:rPr>
                <a:t>Recognize and identify the different Frame Scaffold components scaffolds, and explain how to select and inspect frame scaffold equipment</a:t>
              </a:r>
              <a:r>
                <a:rPr lang="en-US" sz="1400" dirty="0">
                  <a:solidFill>
                    <a:schemeClr val="bg1">
                      <a:lumMod val="65000"/>
                    </a:schemeClr>
                  </a:solidFill>
                </a:rPr>
                <a:t>.</a:t>
              </a:r>
            </a:p>
          </p:txBody>
        </p:sp>
      </p:grpSp>
      <p:grpSp>
        <p:nvGrpSpPr>
          <p:cNvPr id="12" name="Group 44"/>
          <p:cNvGrpSpPr/>
          <p:nvPr/>
        </p:nvGrpSpPr>
        <p:grpSpPr>
          <a:xfrm>
            <a:off x="1016000" y="3587348"/>
            <a:ext cx="5016500" cy="1273037"/>
            <a:chOff x="1016000" y="3587348"/>
            <a:chExt cx="5016500" cy="1273037"/>
          </a:xfrm>
        </p:grpSpPr>
        <p:sp>
          <p:nvSpPr>
            <p:cNvPr id="13" name="Oval 12"/>
            <p:cNvSpPr/>
            <p:nvPr/>
          </p:nvSpPr>
          <p:spPr>
            <a:xfrm>
              <a:off x="1016000" y="3732397"/>
              <a:ext cx="926812" cy="9238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13"/>
            <p:cNvSpPr txBox="1"/>
            <p:nvPr/>
          </p:nvSpPr>
          <p:spPr>
            <a:xfrm>
              <a:off x="2005004" y="3587348"/>
              <a:ext cx="3758235" cy="400110"/>
            </a:xfrm>
            <a:prstGeom prst="rect">
              <a:avLst/>
            </a:prstGeom>
            <a:noFill/>
          </p:spPr>
          <p:txBody>
            <a:bodyPr wrap="none" rtlCol="0">
              <a:spAutoFit/>
            </a:bodyPr>
            <a:lstStyle/>
            <a:p>
              <a:r>
                <a:rPr lang="id-ID" sz="2000" dirty="0">
                  <a:solidFill>
                    <a:schemeClr val="bg1">
                      <a:lumMod val="50000"/>
                    </a:schemeClr>
                  </a:solidFill>
                  <a:latin typeface="+mj-lt"/>
                </a:rPr>
                <a:t>BUILDING FRAME SCAFFOLDS</a:t>
              </a:r>
            </a:p>
          </p:txBody>
        </p:sp>
        <p:sp>
          <p:nvSpPr>
            <p:cNvPr id="15" name="Rectangle 14"/>
            <p:cNvSpPr/>
            <p:nvPr/>
          </p:nvSpPr>
          <p:spPr>
            <a:xfrm>
              <a:off x="2005004" y="3906278"/>
              <a:ext cx="4027496" cy="954107"/>
            </a:xfrm>
            <a:prstGeom prst="rect">
              <a:avLst/>
            </a:prstGeom>
          </p:spPr>
          <p:txBody>
            <a:bodyPr wrap="square">
              <a:spAutoFit/>
            </a:bodyPr>
            <a:lstStyle/>
            <a:p>
              <a:pPr algn="just"/>
              <a:r>
                <a:rPr lang="en-US" sz="1400" dirty="0">
                  <a:solidFill>
                    <a:srgbClr val="595959"/>
                  </a:solidFill>
                </a:rPr>
                <a:t>Describe how to build a basic frame scaffold and add additional lifts. Explain when, how often and how to inspect a completed Frame Scaffold.</a:t>
              </a:r>
              <a:endParaRPr lang="id-ID" sz="1400" dirty="0">
                <a:solidFill>
                  <a:srgbClr val="595959"/>
                </a:solidFill>
              </a:endParaRPr>
            </a:p>
          </p:txBody>
        </p:sp>
        <p:sp>
          <p:nvSpPr>
            <p:cNvPr id="16" name="TextBox 15"/>
            <p:cNvSpPr txBox="1"/>
            <p:nvPr/>
          </p:nvSpPr>
          <p:spPr>
            <a:xfrm>
              <a:off x="1244600" y="3784600"/>
              <a:ext cx="571500" cy="769441"/>
            </a:xfrm>
            <a:prstGeom prst="rect">
              <a:avLst/>
            </a:prstGeom>
            <a:noFill/>
          </p:spPr>
          <p:txBody>
            <a:bodyPr wrap="square" rtlCol="0">
              <a:spAutoFit/>
            </a:bodyPr>
            <a:lstStyle/>
            <a:p>
              <a:r>
                <a:rPr lang="en-US" sz="4400" dirty="0">
                  <a:solidFill>
                    <a:schemeClr val="bg1"/>
                  </a:solidFill>
                </a:rPr>
                <a:t>2</a:t>
              </a:r>
            </a:p>
          </p:txBody>
        </p:sp>
      </p:grpSp>
      <p:grpSp>
        <p:nvGrpSpPr>
          <p:cNvPr id="17" name="Group 45"/>
          <p:cNvGrpSpPr/>
          <p:nvPr/>
        </p:nvGrpSpPr>
        <p:grpSpPr>
          <a:xfrm>
            <a:off x="1018985" y="4912070"/>
            <a:ext cx="5619769" cy="1639880"/>
            <a:chOff x="1018985" y="4912070"/>
            <a:chExt cx="5619769" cy="1639880"/>
          </a:xfrm>
        </p:grpSpPr>
        <p:sp>
          <p:nvSpPr>
            <p:cNvPr id="18" name="Oval 17"/>
            <p:cNvSpPr/>
            <p:nvPr/>
          </p:nvSpPr>
          <p:spPr>
            <a:xfrm>
              <a:off x="1018985" y="5038738"/>
              <a:ext cx="923827" cy="9238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p:cNvSpPr txBox="1"/>
            <p:nvPr/>
          </p:nvSpPr>
          <p:spPr>
            <a:xfrm>
              <a:off x="2005004" y="4912070"/>
              <a:ext cx="4633750" cy="400110"/>
            </a:xfrm>
            <a:prstGeom prst="rect">
              <a:avLst/>
            </a:prstGeom>
            <a:noFill/>
          </p:spPr>
          <p:txBody>
            <a:bodyPr wrap="none" rtlCol="0">
              <a:spAutoFit/>
            </a:bodyPr>
            <a:lstStyle/>
            <a:p>
              <a:r>
                <a:rPr lang="id-ID" sz="2000" dirty="0">
                  <a:solidFill>
                    <a:schemeClr val="bg1">
                      <a:lumMod val="50000"/>
                    </a:schemeClr>
                  </a:solidFill>
                  <a:latin typeface="+mj-lt"/>
                </a:rPr>
                <a:t>ROLLING TOWER FRAME SCAFFOLDS</a:t>
              </a:r>
            </a:p>
          </p:txBody>
        </p:sp>
        <p:sp>
          <p:nvSpPr>
            <p:cNvPr id="20" name="Rectangle 19"/>
            <p:cNvSpPr/>
            <p:nvPr/>
          </p:nvSpPr>
          <p:spPr>
            <a:xfrm>
              <a:off x="2005004" y="5212619"/>
              <a:ext cx="4027496" cy="954107"/>
            </a:xfrm>
            <a:prstGeom prst="rect">
              <a:avLst/>
            </a:prstGeom>
          </p:spPr>
          <p:txBody>
            <a:bodyPr wrap="square">
              <a:spAutoFit/>
            </a:bodyPr>
            <a:lstStyle/>
            <a:p>
              <a:pPr algn="just"/>
              <a:r>
                <a:rPr lang="en-US" sz="1400" dirty="0">
                  <a:solidFill>
                    <a:srgbClr val="595959"/>
                  </a:solidFill>
                </a:rPr>
                <a:t>Identify components of a basic rolling tower Frame Scaffold and describe how to build one.  Explain how to prepare an equipment list.</a:t>
              </a:r>
              <a:endParaRPr lang="id-ID" sz="1400" dirty="0">
                <a:solidFill>
                  <a:srgbClr val="595959"/>
                </a:solidFill>
              </a:endParaRPr>
            </a:p>
          </p:txBody>
        </p:sp>
        <p:sp>
          <p:nvSpPr>
            <p:cNvPr id="21" name="TextBox 20"/>
            <p:cNvSpPr txBox="1"/>
            <p:nvPr/>
          </p:nvSpPr>
          <p:spPr>
            <a:xfrm>
              <a:off x="1244601" y="5105400"/>
              <a:ext cx="469899" cy="1446550"/>
            </a:xfrm>
            <a:prstGeom prst="rect">
              <a:avLst/>
            </a:prstGeom>
            <a:noFill/>
          </p:spPr>
          <p:txBody>
            <a:bodyPr wrap="square" rtlCol="0">
              <a:spAutoFit/>
            </a:bodyPr>
            <a:lstStyle/>
            <a:p>
              <a:r>
                <a:rPr lang="en-US" sz="4400" dirty="0">
                  <a:solidFill>
                    <a:schemeClr val="bg1"/>
                  </a:solidFill>
                </a:rPr>
                <a:t>3</a:t>
              </a:r>
            </a:p>
          </p:txBody>
        </p:sp>
      </p:grpSp>
      <p:grpSp>
        <p:nvGrpSpPr>
          <p:cNvPr id="22" name="Group 46"/>
          <p:cNvGrpSpPr/>
          <p:nvPr/>
        </p:nvGrpSpPr>
        <p:grpSpPr>
          <a:xfrm>
            <a:off x="6545598" y="2292411"/>
            <a:ext cx="4973302" cy="1617939"/>
            <a:chOff x="6545598" y="2292411"/>
            <a:chExt cx="4973302" cy="1617939"/>
          </a:xfrm>
        </p:grpSpPr>
        <p:sp>
          <p:nvSpPr>
            <p:cNvPr id="23" name="Oval 22"/>
            <p:cNvSpPr/>
            <p:nvPr/>
          </p:nvSpPr>
          <p:spPr>
            <a:xfrm>
              <a:off x="6545598" y="2424760"/>
              <a:ext cx="923827" cy="92382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TextBox 23"/>
            <p:cNvSpPr txBox="1"/>
            <p:nvPr/>
          </p:nvSpPr>
          <p:spPr>
            <a:xfrm>
              <a:off x="7553414" y="2292411"/>
              <a:ext cx="2953603" cy="400110"/>
            </a:xfrm>
            <a:prstGeom prst="rect">
              <a:avLst/>
            </a:prstGeom>
            <a:noFill/>
          </p:spPr>
          <p:txBody>
            <a:bodyPr wrap="none" rtlCol="0">
              <a:spAutoFit/>
            </a:bodyPr>
            <a:lstStyle/>
            <a:p>
              <a:r>
                <a:rPr lang="id-ID" sz="2000" dirty="0">
                  <a:solidFill>
                    <a:schemeClr val="bg1">
                      <a:lumMod val="50000"/>
                    </a:schemeClr>
                  </a:solidFill>
                  <a:latin typeface="+mj-lt"/>
                </a:rPr>
                <a:t>MULTI-BAY SCAFFOLDS</a:t>
              </a:r>
            </a:p>
          </p:txBody>
        </p:sp>
        <p:sp>
          <p:nvSpPr>
            <p:cNvPr id="25" name="Rectangle 24"/>
            <p:cNvSpPr/>
            <p:nvPr/>
          </p:nvSpPr>
          <p:spPr>
            <a:xfrm>
              <a:off x="7553414" y="2598641"/>
              <a:ext cx="3965486" cy="954107"/>
            </a:xfrm>
            <a:prstGeom prst="rect">
              <a:avLst/>
            </a:prstGeom>
          </p:spPr>
          <p:txBody>
            <a:bodyPr wrap="square">
              <a:spAutoFit/>
            </a:bodyPr>
            <a:lstStyle/>
            <a:p>
              <a:pPr algn="just"/>
              <a:r>
                <a:rPr lang="en-US" sz="1400" dirty="0">
                  <a:solidFill>
                    <a:srgbClr val="595959"/>
                  </a:solidFill>
                </a:rPr>
                <a:t>Sketch a scaffold design. Describe how to build area scaffolds and scaffold runs by adding additional bays lengthwise and widthwise.</a:t>
              </a:r>
              <a:endParaRPr lang="id-ID" sz="1400" dirty="0">
                <a:solidFill>
                  <a:srgbClr val="595959"/>
                </a:solidFill>
              </a:endParaRPr>
            </a:p>
          </p:txBody>
        </p:sp>
        <p:sp>
          <p:nvSpPr>
            <p:cNvPr id="26" name="TextBox 25"/>
            <p:cNvSpPr txBox="1"/>
            <p:nvPr/>
          </p:nvSpPr>
          <p:spPr>
            <a:xfrm>
              <a:off x="6718300" y="2463800"/>
              <a:ext cx="469900" cy="1446550"/>
            </a:xfrm>
            <a:prstGeom prst="rect">
              <a:avLst/>
            </a:prstGeom>
            <a:noFill/>
          </p:spPr>
          <p:txBody>
            <a:bodyPr wrap="square" rtlCol="0">
              <a:spAutoFit/>
            </a:bodyPr>
            <a:lstStyle/>
            <a:p>
              <a:r>
                <a:rPr lang="en-US" sz="4400" dirty="0">
                  <a:solidFill>
                    <a:schemeClr val="bg1"/>
                  </a:solidFill>
                </a:rPr>
                <a:t>4</a:t>
              </a:r>
            </a:p>
          </p:txBody>
        </p:sp>
      </p:grpSp>
      <p:grpSp>
        <p:nvGrpSpPr>
          <p:cNvPr id="27" name="Group 47"/>
          <p:cNvGrpSpPr/>
          <p:nvPr/>
        </p:nvGrpSpPr>
        <p:grpSpPr>
          <a:xfrm>
            <a:off x="6567395" y="3600048"/>
            <a:ext cx="4642689" cy="1691225"/>
            <a:chOff x="6567395" y="3600048"/>
            <a:chExt cx="4642689" cy="1691225"/>
          </a:xfrm>
        </p:grpSpPr>
        <p:sp>
          <p:nvSpPr>
            <p:cNvPr id="28" name="Oval 27"/>
            <p:cNvSpPr/>
            <p:nvPr/>
          </p:nvSpPr>
          <p:spPr>
            <a:xfrm>
              <a:off x="6567395" y="3732397"/>
              <a:ext cx="923827" cy="92382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TextBox 28"/>
            <p:cNvSpPr txBox="1"/>
            <p:nvPr/>
          </p:nvSpPr>
          <p:spPr>
            <a:xfrm>
              <a:off x="7553414" y="3600048"/>
              <a:ext cx="3656670" cy="400110"/>
            </a:xfrm>
            <a:prstGeom prst="rect">
              <a:avLst/>
            </a:prstGeom>
            <a:noFill/>
          </p:spPr>
          <p:txBody>
            <a:bodyPr wrap="none" rtlCol="0">
              <a:spAutoFit/>
            </a:bodyPr>
            <a:lstStyle/>
            <a:p>
              <a:r>
                <a:rPr lang="id-ID" sz="2000" dirty="0">
                  <a:solidFill>
                    <a:schemeClr val="bg1">
                      <a:lumMod val="50000"/>
                    </a:schemeClr>
                  </a:solidFill>
                  <a:latin typeface="+mj-lt"/>
                </a:rPr>
                <a:t>MULTI-BAY &amp; LIFT SCAFFOLDS</a:t>
              </a:r>
            </a:p>
          </p:txBody>
        </p:sp>
        <p:sp>
          <p:nvSpPr>
            <p:cNvPr id="30" name="Rectangle 29"/>
            <p:cNvSpPr/>
            <p:nvPr/>
          </p:nvSpPr>
          <p:spPr>
            <a:xfrm>
              <a:off x="7553414" y="3906278"/>
              <a:ext cx="3609886" cy="1384995"/>
            </a:xfrm>
            <a:prstGeom prst="rect">
              <a:avLst/>
            </a:prstGeom>
          </p:spPr>
          <p:txBody>
            <a:bodyPr wrap="square">
              <a:spAutoFit/>
            </a:bodyPr>
            <a:lstStyle/>
            <a:p>
              <a:pPr algn="just"/>
              <a:r>
                <a:rPr lang="en-US" sz="1400" dirty="0">
                  <a:solidFill>
                    <a:srgbClr val="595959"/>
                  </a:solidFill>
                </a:rPr>
                <a:t>Describe how to build higher scaffolds that require ties. Identify important considerations when building enclosed scaffolds and develop more detailed sketches.</a:t>
              </a:r>
            </a:p>
            <a:p>
              <a:pPr algn="just"/>
              <a:endParaRPr lang="id-ID" sz="1400" dirty="0">
                <a:solidFill>
                  <a:schemeClr val="bg1">
                    <a:lumMod val="65000"/>
                  </a:schemeClr>
                </a:solidFill>
              </a:endParaRPr>
            </a:p>
          </p:txBody>
        </p:sp>
        <p:sp>
          <p:nvSpPr>
            <p:cNvPr id="31" name="TextBox 30"/>
            <p:cNvSpPr txBox="1"/>
            <p:nvPr/>
          </p:nvSpPr>
          <p:spPr>
            <a:xfrm>
              <a:off x="6781800" y="3797300"/>
              <a:ext cx="469900" cy="1446550"/>
            </a:xfrm>
            <a:prstGeom prst="rect">
              <a:avLst/>
            </a:prstGeom>
            <a:noFill/>
          </p:spPr>
          <p:txBody>
            <a:bodyPr wrap="square" rtlCol="0">
              <a:spAutoFit/>
            </a:bodyPr>
            <a:lstStyle/>
            <a:p>
              <a:r>
                <a:rPr lang="en-US" sz="4400" dirty="0">
                  <a:solidFill>
                    <a:schemeClr val="bg1"/>
                  </a:solidFill>
                </a:rPr>
                <a:t>5</a:t>
              </a:r>
            </a:p>
          </p:txBody>
        </p:sp>
      </p:grpSp>
      <p:grpSp>
        <p:nvGrpSpPr>
          <p:cNvPr id="32" name="Group 50"/>
          <p:cNvGrpSpPr/>
          <p:nvPr/>
        </p:nvGrpSpPr>
        <p:grpSpPr>
          <a:xfrm>
            <a:off x="6567395" y="5112125"/>
            <a:ext cx="4968133" cy="1487812"/>
            <a:chOff x="6567395" y="5038738"/>
            <a:chExt cx="4968133" cy="1487812"/>
          </a:xfrm>
        </p:grpSpPr>
        <p:sp>
          <p:nvSpPr>
            <p:cNvPr id="33" name="Oval 32"/>
            <p:cNvSpPr/>
            <p:nvPr/>
          </p:nvSpPr>
          <p:spPr>
            <a:xfrm>
              <a:off x="6567395" y="5038738"/>
              <a:ext cx="923827" cy="923827"/>
            </a:xfrm>
            <a:prstGeom prst="ellipse">
              <a:avLst/>
            </a:prstGeom>
            <a:solidFill>
              <a:srgbClr val="84A1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TextBox 33"/>
            <p:cNvSpPr txBox="1"/>
            <p:nvPr/>
          </p:nvSpPr>
          <p:spPr>
            <a:xfrm>
              <a:off x="7591514" y="5039070"/>
              <a:ext cx="3378023" cy="400110"/>
            </a:xfrm>
            <a:prstGeom prst="rect">
              <a:avLst/>
            </a:prstGeom>
            <a:noFill/>
          </p:spPr>
          <p:txBody>
            <a:bodyPr wrap="none" rtlCol="0">
              <a:spAutoFit/>
            </a:bodyPr>
            <a:lstStyle/>
            <a:p>
              <a:r>
                <a:rPr lang="id-ID" sz="2000" cap="all" dirty="0">
                  <a:solidFill>
                    <a:schemeClr val="bg1">
                      <a:lumMod val="50000"/>
                    </a:schemeClr>
                  </a:solidFill>
                  <a:latin typeface="+mj-lt"/>
                </a:rPr>
                <a:t>Dismantling &amp; Storage</a:t>
              </a:r>
            </a:p>
          </p:txBody>
        </p:sp>
        <p:sp>
          <p:nvSpPr>
            <p:cNvPr id="35" name="Rectangle 34"/>
            <p:cNvSpPr/>
            <p:nvPr/>
          </p:nvSpPr>
          <p:spPr>
            <a:xfrm>
              <a:off x="7578814" y="5352319"/>
              <a:ext cx="3956714" cy="738664"/>
            </a:xfrm>
            <a:prstGeom prst="rect">
              <a:avLst/>
            </a:prstGeom>
          </p:spPr>
          <p:txBody>
            <a:bodyPr wrap="square">
              <a:spAutoFit/>
            </a:bodyPr>
            <a:lstStyle/>
            <a:p>
              <a:pPr algn="just"/>
              <a:r>
                <a:rPr lang="en-US" sz="1400" dirty="0">
                  <a:solidFill>
                    <a:srgbClr val="595959"/>
                  </a:solidFill>
                </a:rPr>
                <a:t>Prepare to dismantle scaffolds safely. Store scaffold equipment properly to prevent damage.</a:t>
              </a:r>
              <a:endParaRPr lang="id-ID" sz="1400" dirty="0">
                <a:solidFill>
                  <a:srgbClr val="595959"/>
                </a:solidFill>
              </a:endParaRPr>
            </a:p>
          </p:txBody>
        </p:sp>
        <p:sp>
          <p:nvSpPr>
            <p:cNvPr id="36" name="TextBox 35"/>
            <p:cNvSpPr txBox="1"/>
            <p:nvPr/>
          </p:nvSpPr>
          <p:spPr>
            <a:xfrm>
              <a:off x="6781800" y="5080000"/>
              <a:ext cx="469900" cy="1446550"/>
            </a:xfrm>
            <a:prstGeom prst="rect">
              <a:avLst/>
            </a:prstGeom>
            <a:noFill/>
          </p:spPr>
          <p:txBody>
            <a:bodyPr wrap="square" rtlCol="0">
              <a:spAutoFit/>
            </a:bodyPr>
            <a:lstStyle/>
            <a:p>
              <a:r>
                <a:rPr lang="en-US" sz="4400" dirty="0">
                  <a:solidFill>
                    <a:schemeClr val="bg1"/>
                  </a:solidFill>
                </a:rPr>
                <a:t>6</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4600" y="350559"/>
            <a:ext cx="4635500" cy="769441"/>
          </a:xfrm>
          <a:prstGeom prst="rect">
            <a:avLst/>
          </a:prstGeom>
          <a:noFill/>
        </p:spPr>
        <p:txBody>
          <a:bodyPr wrap="square" rtlCol="0">
            <a:spAutoFit/>
          </a:bodyPr>
          <a:lstStyle/>
          <a:p>
            <a:pPr algn="ctr"/>
            <a:r>
              <a:rPr lang="id-ID" sz="4400" cap="all" dirty="0">
                <a:solidFill>
                  <a:schemeClr val="tx2"/>
                </a:solidFill>
                <a:latin typeface="+mj-lt"/>
              </a:rPr>
              <a:t>CASTERS</a:t>
            </a:r>
            <a:endParaRPr lang="en-US" sz="4400" cap="all" dirty="0">
              <a:solidFill>
                <a:schemeClr val="tx2"/>
              </a:solidFill>
              <a:latin typeface="+mj-lt"/>
            </a:endParaRPr>
          </a:p>
        </p:txBody>
      </p:sp>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15900" y="1016000"/>
            <a:ext cx="4393645" cy="3092450"/>
          </a:xfrm>
          <a:prstGeom prst="rect">
            <a:avLst/>
          </a:prstGeom>
        </p:spPr>
      </p:pic>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33561" y="3924300"/>
            <a:ext cx="3884532" cy="2743200"/>
          </a:xfrm>
          <a:prstGeom prst="rect">
            <a:avLst/>
          </a:prstGeom>
        </p:spPr>
      </p:pic>
      <p:sp>
        <p:nvSpPr>
          <p:cNvPr id="5" name="TextBox 4"/>
          <p:cNvSpPr txBox="1"/>
          <p:nvPr/>
        </p:nvSpPr>
        <p:spPr>
          <a:xfrm>
            <a:off x="4902200" y="1333500"/>
            <a:ext cx="6819900" cy="5816977"/>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Casters can be inserted and pinned into either a scaffold frame leg or a </a:t>
            </a:r>
            <a:r>
              <a:rPr lang="en-US" sz="2400" dirty="0" err="1">
                <a:solidFill>
                  <a:srgbClr val="595959"/>
                </a:solidFill>
              </a:rPr>
              <a:t>screwjack</a:t>
            </a:r>
            <a:r>
              <a:rPr lang="en-US" sz="2400" dirty="0">
                <a:solidFill>
                  <a:srgbClr val="595959"/>
                </a:solidFill>
              </a:rPr>
              <a:t>. If used with a </a:t>
            </a:r>
            <a:r>
              <a:rPr lang="en-US" sz="2400" dirty="0" err="1">
                <a:solidFill>
                  <a:srgbClr val="595959"/>
                </a:solidFill>
              </a:rPr>
              <a:t>screwjack</a:t>
            </a:r>
            <a:r>
              <a:rPr lang="en-US" sz="2400" dirty="0">
                <a:solidFill>
                  <a:srgbClr val="595959"/>
                </a:solidFill>
              </a:rPr>
              <a:t>, the maximum screw extension can be no more than 12in (305mm) for the scaffold to be safe.</a:t>
            </a:r>
          </a:p>
          <a:p>
            <a:pPr>
              <a:spcAft>
                <a:spcPts val="1800"/>
              </a:spcAft>
              <a:buFont typeface="Arial"/>
              <a:buChar char="•"/>
            </a:pPr>
            <a:r>
              <a:rPr lang="en-US" sz="2400" dirty="0">
                <a:solidFill>
                  <a:srgbClr val="595959"/>
                </a:solidFill>
              </a:rPr>
              <a:t> The caster is fitted with a double acting brake that prohibits the wheel from rolling and the wheel from swiveling.</a:t>
            </a:r>
          </a:p>
          <a:p>
            <a:pPr>
              <a:spcAft>
                <a:spcPts val="1800"/>
              </a:spcAft>
              <a:buFont typeface="Arial"/>
              <a:buChar char="•"/>
            </a:pPr>
            <a:r>
              <a:rPr lang="en-US" sz="2400" dirty="0">
                <a:solidFill>
                  <a:srgbClr val="595959"/>
                </a:solidFill>
              </a:rPr>
              <a:t> At least two of the casters on a Rolling Tower Scaffold must be steerable. </a:t>
            </a:r>
          </a:p>
          <a:p>
            <a:pPr>
              <a:spcAft>
                <a:spcPts val="1800"/>
              </a:spcAft>
              <a:buFont typeface="Arial"/>
              <a:buChar char="•"/>
            </a:pPr>
            <a:r>
              <a:rPr lang="en-US" sz="2400" dirty="0">
                <a:solidFill>
                  <a:srgbClr val="595959"/>
                </a:solidFill>
              </a:rPr>
              <a:t> It is important not to exceed the rated load capacity of the casters.</a:t>
            </a:r>
          </a:p>
          <a:p>
            <a:endParaRPr lang="en-US" sz="2400" dirty="0">
              <a:solidFill>
                <a:srgbClr val="7F7F7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olling Tower Scaffold wladder.jpg"/>
          <p:cNvPicPr>
            <a:picLocks noChangeAspect="1"/>
          </p:cNvPicPr>
          <p:nvPr/>
        </p:nvPicPr>
        <p:blipFill>
          <a:blip r:embed="rId3"/>
          <a:stretch>
            <a:fillRect/>
          </a:stretch>
        </p:blipFill>
        <p:spPr>
          <a:xfrm>
            <a:off x="-508000" y="889000"/>
            <a:ext cx="5219700" cy="5219700"/>
          </a:xfrm>
          <a:prstGeom prst="rect">
            <a:avLst/>
          </a:prstGeom>
        </p:spPr>
      </p:pic>
      <p:sp>
        <p:nvSpPr>
          <p:cNvPr id="2" name="TextBox 1"/>
          <p:cNvSpPr txBox="1"/>
          <p:nvPr/>
        </p:nvSpPr>
        <p:spPr>
          <a:xfrm flipH="1">
            <a:off x="4102100" y="1435100"/>
            <a:ext cx="7721598" cy="4524315"/>
          </a:xfrm>
          <a:prstGeom prst="rect">
            <a:avLst/>
          </a:prstGeom>
          <a:noFill/>
        </p:spPr>
        <p:txBody>
          <a:bodyPr wrap="square" rtlCol="0">
            <a:spAutoFit/>
          </a:bodyPr>
          <a:lstStyle/>
          <a:p>
            <a:r>
              <a:rPr lang="en-US" sz="2400" dirty="0">
                <a:solidFill>
                  <a:srgbClr val="595959"/>
                </a:solidFill>
              </a:rPr>
              <a:t>A horizontal diagonal brace (plan brace) is attached diagonally across the tower from the leg of one frame across to the opposite leg on the adjacent frame. </a:t>
            </a:r>
          </a:p>
          <a:p>
            <a:endParaRPr lang="en-US" sz="2400" dirty="0">
              <a:solidFill>
                <a:srgbClr val="595959"/>
              </a:solidFill>
            </a:endParaRPr>
          </a:p>
          <a:p>
            <a:r>
              <a:rPr lang="en-US" sz="2400" dirty="0">
                <a:solidFill>
                  <a:srgbClr val="595959"/>
                </a:solidFill>
              </a:rPr>
              <a:t>Provides stiffness to the tower, keeps the tower square while it is being moved, and prevents the tower from “folding up” and collapsing. </a:t>
            </a:r>
          </a:p>
          <a:p>
            <a:endParaRPr lang="en-US" sz="2400" dirty="0">
              <a:solidFill>
                <a:srgbClr val="595959"/>
              </a:solidFill>
            </a:endParaRPr>
          </a:p>
          <a:p>
            <a:r>
              <a:rPr lang="en-US" sz="2400" dirty="0">
                <a:solidFill>
                  <a:srgbClr val="595959"/>
                </a:solidFill>
              </a:rPr>
              <a:t>The first horizontal diagonal brace is attached at the very bottom of the tower, as close to the casters as possible. </a:t>
            </a:r>
          </a:p>
        </p:txBody>
      </p:sp>
      <p:sp>
        <p:nvSpPr>
          <p:cNvPr id="3" name="TextBox 2"/>
          <p:cNvSpPr txBox="1"/>
          <p:nvPr/>
        </p:nvSpPr>
        <p:spPr>
          <a:xfrm>
            <a:off x="1244600" y="350559"/>
            <a:ext cx="10236200" cy="769441"/>
          </a:xfrm>
          <a:prstGeom prst="rect">
            <a:avLst/>
          </a:prstGeom>
          <a:noFill/>
        </p:spPr>
        <p:txBody>
          <a:bodyPr wrap="square" rtlCol="0">
            <a:spAutoFit/>
          </a:bodyPr>
          <a:lstStyle/>
          <a:p>
            <a:pPr algn="ctr"/>
            <a:r>
              <a:rPr lang="id-ID" sz="4400" cap="all" dirty="0">
                <a:solidFill>
                  <a:srgbClr val="44546A"/>
                </a:solidFill>
                <a:latin typeface="+mj-lt"/>
              </a:rPr>
              <a:t>HORIZONTAL DIAGONAL BRACE</a:t>
            </a:r>
            <a:endParaRPr lang="en-US" sz="4400" cap="all" dirty="0">
              <a:solidFill>
                <a:srgbClr val="44546A"/>
              </a:solidFill>
              <a:latin typeface="+mj-lt"/>
            </a:endParaRPr>
          </a:p>
        </p:txBody>
      </p:sp>
      <p:pic>
        <p:nvPicPr>
          <p:cNvPr id="4" name="Picture 3"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066800" y="5283200"/>
            <a:ext cx="2150400" cy="114300"/>
          </a:xfrm>
          <a:prstGeom prst="straightConnector1">
            <a:avLst/>
          </a:prstGeom>
          <a:ln w="28575" cap="flat" cmpd="sng" algn="ctr">
            <a:solidFill>
              <a:srgbClr val="FF66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6" presetClass="emph" presetSubtype="0" accel="50000" decel="50000" fill="hold" nodeType="withEffect">
                                  <p:stCondLst>
                                    <p:cond delay="0"/>
                                  </p:stCondLst>
                                  <p:childTnLst>
                                    <p:animScale>
                                      <p:cBhvr>
                                        <p:cTn id="14"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600817" y="1511300"/>
            <a:ext cx="9016383" cy="2381250"/>
          </a:xfrm>
          <a:prstGeom prst="rect">
            <a:avLst/>
          </a:prstGeom>
        </p:spPr>
      </p:pic>
      <p:sp>
        <p:nvSpPr>
          <p:cNvPr id="3" name="TextBox 2"/>
          <p:cNvSpPr txBox="1"/>
          <p:nvPr/>
        </p:nvSpPr>
        <p:spPr>
          <a:xfrm>
            <a:off x="1244600" y="350559"/>
            <a:ext cx="10236200" cy="769441"/>
          </a:xfrm>
          <a:prstGeom prst="rect">
            <a:avLst/>
          </a:prstGeom>
          <a:noFill/>
        </p:spPr>
        <p:txBody>
          <a:bodyPr wrap="square" rtlCol="0">
            <a:spAutoFit/>
          </a:bodyPr>
          <a:lstStyle/>
          <a:p>
            <a:pPr algn="ctr"/>
            <a:r>
              <a:rPr lang="id-ID" sz="4400" cap="all" dirty="0">
                <a:solidFill>
                  <a:srgbClr val="44546A"/>
                </a:solidFill>
                <a:latin typeface="+mj-lt"/>
              </a:rPr>
              <a:t>Types of Frames</a:t>
            </a:r>
            <a:endParaRPr lang="en-US" sz="4400" cap="all" dirty="0">
              <a:solidFill>
                <a:srgbClr val="44546A"/>
              </a:solidFill>
              <a:latin typeface="+mj-lt"/>
            </a:endParaRPr>
          </a:p>
        </p:txBody>
      </p:sp>
      <p:sp>
        <p:nvSpPr>
          <p:cNvPr id="4" name="TextBox 3"/>
          <p:cNvSpPr txBox="1"/>
          <p:nvPr/>
        </p:nvSpPr>
        <p:spPr>
          <a:xfrm>
            <a:off x="1079500" y="4025900"/>
            <a:ext cx="2781300" cy="1323439"/>
          </a:xfrm>
          <a:prstGeom prst="rect">
            <a:avLst/>
          </a:prstGeom>
          <a:noFill/>
        </p:spPr>
        <p:txBody>
          <a:bodyPr wrap="square" rtlCol="0">
            <a:spAutoFit/>
          </a:bodyPr>
          <a:lstStyle/>
          <a:p>
            <a:pPr algn="ctr"/>
            <a:r>
              <a:rPr lang="en-US" sz="2000" dirty="0">
                <a:solidFill>
                  <a:srgbClr val="767171"/>
                </a:solidFill>
              </a:rPr>
              <a:t>END FRAMES </a:t>
            </a:r>
          </a:p>
          <a:p>
            <a:pPr algn="ctr"/>
            <a:r>
              <a:rPr lang="en-US" sz="2000" dirty="0">
                <a:solidFill>
                  <a:srgbClr val="767171"/>
                </a:solidFill>
              </a:rPr>
              <a:t>(also called </a:t>
            </a:r>
            <a:r>
              <a:rPr lang="en-US" sz="2000" b="1" i="1" dirty="0">
                <a:solidFill>
                  <a:srgbClr val="767171"/>
                </a:solidFill>
              </a:rPr>
              <a:t>Mason Frames </a:t>
            </a:r>
            <a:r>
              <a:rPr lang="en-US" sz="2000" dirty="0">
                <a:solidFill>
                  <a:srgbClr val="767171"/>
                </a:solidFill>
              </a:rPr>
              <a:t>or </a:t>
            </a:r>
            <a:r>
              <a:rPr lang="en-US" sz="2000" b="1" i="1" dirty="0">
                <a:solidFill>
                  <a:srgbClr val="767171"/>
                </a:solidFill>
              </a:rPr>
              <a:t>Box Frames</a:t>
            </a:r>
            <a:r>
              <a:rPr lang="en-US" sz="2000" dirty="0">
                <a:solidFill>
                  <a:srgbClr val="767171"/>
                </a:solidFill>
              </a:rPr>
              <a:t>)</a:t>
            </a:r>
          </a:p>
        </p:txBody>
      </p:sp>
      <p:sp>
        <p:nvSpPr>
          <p:cNvPr id="5" name="TextBox 4"/>
          <p:cNvSpPr txBox="1"/>
          <p:nvPr/>
        </p:nvSpPr>
        <p:spPr>
          <a:xfrm>
            <a:off x="4000500" y="4076700"/>
            <a:ext cx="1905000" cy="1015663"/>
          </a:xfrm>
          <a:prstGeom prst="rect">
            <a:avLst/>
          </a:prstGeom>
          <a:noFill/>
        </p:spPr>
        <p:txBody>
          <a:bodyPr wrap="square" rtlCol="0">
            <a:spAutoFit/>
          </a:bodyPr>
          <a:lstStyle/>
          <a:p>
            <a:pPr algn="ctr"/>
            <a:r>
              <a:rPr lang="en-US" sz="2000" dirty="0">
                <a:solidFill>
                  <a:srgbClr val="767171"/>
                </a:solidFill>
              </a:rPr>
              <a:t>WALK-THRU (also called </a:t>
            </a:r>
            <a:r>
              <a:rPr lang="en-US" sz="2000" b="1" i="1" dirty="0">
                <a:solidFill>
                  <a:srgbClr val="767171"/>
                </a:solidFill>
              </a:rPr>
              <a:t>Arch Frames</a:t>
            </a:r>
            <a:r>
              <a:rPr lang="en-US" sz="2000" dirty="0">
                <a:solidFill>
                  <a:srgbClr val="767171"/>
                </a:solidFill>
              </a:rPr>
              <a:t>)</a:t>
            </a:r>
          </a:p>
        </p:txBody>
      </p:sp>
      <p:sp>
        <p:nvSpPr>
          <p:cNvPr id="8" name="TextBox 7"/>
          <p:cNvSpPr txBox="1"/>
          <p:nvPr/>
        </p:nvSpPr>
        <p:spPr>
          <a:xfrm>
            <a:off x="6261100" y="4165600"/>
            <a:ext cx="2286000" cy="1015663"/>
          </a:xfrm>
          <a:prstGeom prst="rect">
            <a:avLst/>
          </a:prstGeom>
          <a:noFill/>
        </p:spPr>
        <p:txBody>
          <a:bodyPr wrap="square" rtlCol="0">
            <a:spAutoFit/>
          </a:bodyPr>
          <a:lstStyle/>
          <a:p>
            <a:pPr algn="ctr"/>
            <a:r>
              <a:rPr lang="en-US" sz="2000" dirty="0">
                <a:solidFill>
                  <a:srgbClr val="767171"/>
                </a:solidFill>
              </a:rPr>
              <a:t>HALF –FRAME</a:t>
            </a:r>
          </a:p>
          <a:p>
            <a:pPr algn="ctr"/>
            <a:r>
              <a:rPr lang="en-US" sz="2000" dirty="0">
                <a:solidFill>
                  <a:srgbClr val="767171"/>
                </a:solidFill>
              </a:rPr>
              <a:t>(also called </a:t>
            </a:r>
            <a:r>
              <a:rPr lang="en-US" sz="2000" b="1" i="1" dirty="0">
                <a:solidFill>
                  <a:srgbClr val="767171"/>
                </a:solidFill>
              </a:rPr>
              <a:t>Bench Frames</a:t>
            </a:r>
            <a:r>
              <a:rPr lang="en-US" sz="2000" dirty="0">
                <a:solidFill>
                  <a:srgbClr val="767171"/>
                </a:solidFill>
              </a:rPr>
              <a:t>)</a:t>
            </a:r>
          </a:p>
        </p:txBody>
      </p:sp>
      <p:sp>
        <p:nvSpPr>
          <p:cNvPr id="9" name="TextBox 8"/>
          <p:cNvSpPr txBox="1"/>
          <p:nvPr/>
        </p:nvSpPr>
        <p:spPr>
          <a:xfrm>
            <a:off x="8699500" y="4178300"/>
            <a:ext cx="2501900" cy="400110"/>
          </a:xfrm>
          <a:prstGeom prst="rect">
            <a:avLst/>
          </a:prstGeom>
          <a:noFill/>
        </p:spPr>
        <p:txBody>
          <a:bodyPr wrap="square" rtlCol="0">
            <a:spAutoFit/>
          </a:bodyPr>
          <a:lstStyle/>
          <a:p>
            <a:pPr algn="ctr"/>
            <a:r>
              <a:rPr lang="en-US" sz="2000" dirty="0">
                <a:solidFill>
                  <a:srgbClr val="767171"/>
                </a:solidFill>
              </a:rPr>
              <a:t>NARROW –FRAME</a:t>
            </a:r>
          </a:p>
        </p:txBody>
      </p:sp>
      <p:pic>
        <p:nvPicPr>
          <p:cNvPr id="10" name="Picture 9"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09600" y="736599"/>
            <a:ext cx="4578350" cy="5262471"/>
          </a:xfrm>
          <a:prstGeom prst="rect">
            <a:avLst/>
          </a:prstGeom>
        </p:spPr>
      </p:pic>
      <p:sp>
        <p:nvSpPr>
          <p:cNvPr id="3" name="TextBox 2"/>
          <p:cNvSpPr txBox="1"/>
          <p:nvPr/>
        </p:nvSpPr>
        <p:spPr>
          <a:xfrm>
            <a:off x="1244600" y="350559"/>
            <a:ext cx="10236200" cy="769441"/>
          </a:xfrm>
          <a:prstGeom prst="rect">
            <a:avLst/>
          </a:prstGeom>
          <a:noFill/>
        </p:spPr>
        <p:txBody>
          <a:bodyPr wrap="square" rtlCol="0">
            <a:spAutoFit/>
          </a:bodyPr>
          <a:lstStyle/>
          <a:p>
            <a:pPr algn="ctr"/>
            <a:r>
              <a:rPr lang="id-ID" sz="4400" cap="all" dirty="0">
                <a:solidFill>
                  <a:srgbClr val="44546A"/>
                </a:solidFill>
                <a:latin typeface="+mj-lt"/>
              </a:rPr>
              <a:t>OUTRIGGERS</a:t>
            </a:r>
            <a:endParaRPr lang="en-US" sz="4400" cap="all" dirty="0">
              <a:solidFill>
                <a:srgbClr val="44546A"/>
              </a:solidFill>
              <a:latin typeface="+mj-lt"/>
            </a:endParaRPr>
          </a:p>
        </p:txBody>
      </p:sp>
      <p:sp>
        <p:nvSpPr>
          <p:cNvPr id="4" name="TextBox 3"/>
          <p:cNvSpPr txBox="1"/>
          <p:nvPr/>
        </p:nvSpPr>
        <p:spPr>
          <a:xfrm>
            <a:off x="965200" y="4533900"/>
            <a:ext cx="1498600" cy="338554"/>
          </a:xfrm>
          <a:prstGeom prst="rect">
            <a:avLst/>
          </a:prstGeom>
          <a:noFill/>
        </p:spPr>
        <p:txBody>
          <a:bodyPr wrap="square" rtlCol="0">
            <a:spAutoFit/>
          </a:bodyPr>
          <a:lstStyle/>
          <a:p>
            <a:r>
              <a:rPr lang="en-US" sz="1600" dirty="0">
                <a:solidFill>
                  <a:srgbClr val="767171"/>
                </a:solidFill>
              </a:rPr>
              <a:t>OUTRIGGER</a:t>
            </a:r>
          </a:p>
        </p:txBody>
      </p:sp>
      <p:sp>
        <p:nvSpPr>
          <p:cNvPr id="5" name="TextBox 4"/>
          <p:cNvSpPr txBox="1"/>
          <p:nvPr/>
        </p:nvSpPr>
        <p:spPr>
          <a:xfrm>
            <a:off x="5207000" y="1409700"/>
            <a:ext cx="6311900" cy="4616648"/>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Outriggers are components that clamp on to the frame enlarging the base and allow the tower to be built higher</a:t>
            </a:r>
          </a:p>
          <a:p>
            <a:pPr>
              <a:spcAft>
                <a:spcPts val="1800"/>
              </a:spcAft>
              <a:buFont typeface="Arial"/>
              <a:buChar char="•"/>
            </a:pPr>
            <a:r>
              <a:rPr lang="en-US" sz="2400" dirty="0">
                <a:solidFill>
                  <a:srgbClr val="595959"/>
                </a:solidFill>
              </a:rPr>
              <a:t> Outriggers provide stability by increasing the base dimension of a scaffold whenever you are exceeding a 4:1 or 3:1 height-to-base width ratio (depending on the jurisdiction). </a:t>
            </a:r>
          </a:p>
          <a:p>
            <a:pPr>
              <a:spcAft>
                <a:spcPts val="1800"/>
              </a:spcAft>
              <a:buFont typeface="Arial"/>
              <a:buChar char="•"/>
            </a:pPr>
            <a:r>
              <a:rPr lang="en-US" sz="2400" dirty="0">
                <a:solidFill>
                  <a:srgbClr val="595959"/>
                </a:solidFill>
              </a:rPr>
              <a:t> Outriggers are commonly used on Rolling Scaffolds but they are also used on stationary towers.</a:t>
            </a:r>
          </a:p>
        </p:txBody>
      </p:sp>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38150" y="412750"/>
            <a:ext cx="3616248" cy="819150"/>
          </a:xfrm>
          <a:prstGeom prst="rect">
            <a:avLst/>
          </a:prstGeom>
        </p:spPr>
      </p:pic>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457200" y="1517650"/>
            <a:ext cx="5588000" cy="3594100"/>
          </a:xfrm>
          <a:prstGeom prst="rect">
            <a:avLst/>
          </a:prstGeom>
        </p:spPr>
      </p:pic>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6203950" y="1301750"/>
            <a:ext cx="4787900" cy="4152900"/>
          </a:xfrm>
          <a:prstGeom prst="rect">
            <a:avLst/>
          </a:prstGeom>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2A76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44546A"/>
                </a:solidFill>
                <a:latin typeface="+mj-lt"/>
              </a:rPr>
              <a:t>Key points</a:t>
            </a:r>
            <a:endParaRPr lang="en-US" sz="4400" cap="all" dirty="0">
              <a:solidFill>
                <a:srgbClr val="44546A"/>
              </a:solidFill>
              <a:latin typeface="+mj-lt"/>
            </a:endParaRPr>
          </a:p>
        </p:txBody>
      </p:sp>
      <p:sp>
        <p:nvSpPr>
          <p:cNvPr id="12" name="TextBox 11"/>
          <p:cNvSpPr txBox="1"/>
          <p:nvPr/>
        </p:nvSpPr>
        <p:spPr>
          <a:xfrm>
            <a:off x="2032000" y="1460500"/>
            <a:ext cx="8890000" cy="5078313"/>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Rolling Scaffold Towers have </a:t>
            </a:r>
            <a:r>
              <a:rPr lang="en-US" sz="2400" cap="all" dirty="0">
                <a:solidFill>
                  <a:srgbClr val="595959"/>
                </a:solidFill>
              </a:rPr>
              <a:t>casters instead of </a:t>
            </a:r>
            <a:r>
              <a:rPr lang="en-US" sz="2400" cap="all" dirty="0" err="1">
                <a:solidFill>
                  <a:srgbClr val="595959"/>
                </a:solidFill>
              </a:rPr>
              <a:t>baseplates</a:t>
            </a:r>
            <a:r>
              <a:rPr lang="en-US" sz="2400" dirty="0">
                <a:solidFill>
                  <a:srgbClr val="595959"/>
                </a:solidFill>
              </a:rPr>
              <a:t> and require horizontal diagonal braces (plan braces).</a:t>
            </a:r>
          </a:p>
          <a:p>
            <a:pPr>
              <a:spcAft>
                <a:spcPts val="1800"/>
              </a:spcAft>
              <a:buFont typeface="Arial"/>
              <a:buChar char="•"/>
            </a:pPr>
            <a:r>
              <a:rPr lang="en-US" sz="2400" dirty="0">
                <a:solidFill>
                  <a:srgbClr val="595959"/>
                </a:solidFill>
              </a:rPr>
              <a:t> The foundation must be a </a:t>
            </a:r>
            <a:r>
              <a:rPr lang="en-US" sz="2400" cap="all" dirty="0">
                <a:solidFill>
                  <a:srgbClr val="595959"/>
                </a:solidFill>
              </a:rPr>
              <a:t>hard flat level surface</a:t>
            </a:r>
            <a:r>
              <a:rPr lang="en-US" sz="2400" dirty="0">
                <a:solidFill>
                  <a:srgbClr val="595959"/>
                </a:solidFill>
              </a:rPr>
              <a:t> capable of supporting anticipated loads. </a:t>
            </a:r>
          </a:p>
          <a:p>
            <a:pPr>
              <a:spcAft>
                <a:spcPts val="1800"/>
              </a:spcAft>
              <a:buFont typeface="Arial"/>
              <a:buChar char="•"/>
            </a:pPr>
            <a:r>
              <a:rPr lang="en-US" sz="2400" dirty="0">
                <a:solidFill>
                  <a:srgbClr val="595959"/>
                </a:solidFill>
              </a:rPr>
              <a:t>  The </a:t>
            </a:r>
            <a:r>
              <a:rPr lang="en-US" sz="2400" cap="all" dirty="0">
                <a:solidFill>
                  <a:srgbClr val="595959"/>
                </a:solidFill>
              </a:rPr>
              <a:t>caster’s brake </a:t>
            </a:r>
            <a:r>
              <a:rPr lang="en-US" sz="2400" dirty="0">
                <a:solidFill>
                  <a:srgbClr val="595959"/>
                </a:solidFill>
              </a:rPr>
              <a:t>prohibits the wheels from </a:t>
            </a:r>
            <a:r>
              <a:rPr lang="en-US" sz="2400" cap="all" dirty="0">
                <a:solidFill>
                  <a:srgbClr val="595959"/>
                </a:solidFill>
              </a:rPr>
              <a:t>rolling</a:t>
            </a:r>
            <a:r>
              <a:rPr lang="en-US" sz="2400" dirty="0">
                <a:solidFill>
                  <a:srgbClr val="595959"/>
                </a:solidFill>
              </a:rPr>
              <a:t> and from </a:t>
            </a:r>
            <a:r>
              <a:rPr lang="en-US" sz="2400" cap="all" dirty="0">
                <a:solidFill>
                  <a:srgbClr val="595959"/>
                </a:solidFill>
              </a:rPr>
              <a:t>revolving</a:t>
            </a:r>
            <a:r>
              <a:rPr lang="en-US" sz="2400" dirty="0">
                <a:solidFill>
                  <a:srgbClr val="595959"/>
                </a:solidFill>
              </a:rPr>
              <a:t> (or </a:t>
            </a:r>
            <a:r>
              <a:rPr lang="en-US" sz="2400" cap="all" dirty="0">
                <a:solidFill>
                  <a:srgbClr val="595959"/>
                </a:solidFill>
              </a:rPr>
              <a:t>swiveling</a:t>
            </a:r>
            <a:r>
              <a:rPr lang="en-US" sz="2400" dirty="0">
                <a:solidFill>
                  <a:srgbClr val="595959"/>
                </a:solidFill>
              </a:rPr>
              <a:t>). </a:t>
            </a:r>
          </a:p>
          <a:p>
            <a:pPr>
              <a:spcAft>
                <a:spcPts val="1800"/>
              </a:spcAft>
              <a:buFont typeface="Arial"/>
              <a:buChar char="•"/>
            </a:pPr>
            <a:r>
              <a:rPr lang="en-US" sz="2400" dirty="0">
                <a:solidFill>
                  <a:srgbClr val="595959"/>
                </a:solidFill>
              </a:rPr>
              <a:t> </a:t>
            </a:r>
            <a:r>
              <a:rPr lang="en-US" sz="2400" cap="all" dirty="0">
                <a:solidFill>
                  <a:srgbClr val="595959"/>
                </a:solidFill>
              </a:rPr>
              <a:t>At least two casters </a:t>
            </a:r>
            <a:r>
              <a:rPr lang="en-US" sz="2400" dirty="0">
                <a:solidFill>
                  <a:srgbClr val="595959"/>
                </a:solidFill>
              </a:rPr>
              <a:t>on a Rolling Tower Scaffold must be </a:t>
            </a:r>
            <a:r>
              <a:rPr lang="en-US" sz="2400" cap="all" dirty="0">
                <a:solidFill>
                  <a:srgbClr val="595959"/>
                </a:solidFill>
              </a:rPr>
              <a:t>steerable</a:t>
            </a:r>
            <a:r>
              <a:rPr lang="en-US" sz="2400" dirty="0">
                <a:solidFill>
                  <a:srgbClr val="595959"/>
                </a:solidFill>
              </a:rPr>
              <a:t>. </a:t>
            </a:r>
          </a:p>
          <a:p>
            <a:endParaRPr lang="en-US" sz="2400" dirty="0">
              <a:solidFill>
                <a:srgbClr val="7F7F7F"/>
              </a:solidFill>
            </a:endParaRPr>
          </a:p>
          <a:p>
            <a:endParaRPr lang="en-US" sz="2400" dirty="0">
              <a:solidFill>
                <a:srgbClr val="7F7F7F"/>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2A76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44546A"/>
                </a:solidFill>
                <a:latin typeface="+mj-lt"/>
              </a:rPr>
              <a:t>Key points</a:t>
            </a:r>
            <a:endParaRPr lang="en-US" sz="4400" cap="all" dirty="0">
              <a:solidFill>
                <a:srgbClr val="44546A"/>
              </a:solidFill>
              <a:latin typeface="+mj-lt"/>
            </a:endParaRPr>
          </a:p>
        </p:txBody>
      </p:sp>
      <p:sp>
        <p:nvSpPr>
          <p:cNvPr id="12" name="TextBox 11"/>
          <p:cNvSpPr txBox="1"/>
          <p:nvPr/>
        </p:nvSpPr>
        <p:spPr>
          <a:xfrm>
            <a:off x="2120900" y="1320800"/>
            <a:ext cx="8890000" cy="5062924"/>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a:t>
            </a:r>
            <a:r>
              <a:rPr lang="en-US" sz="2400" cap="all" dirty="0">
                <a:solidFill>
                  <a:srgbClr val="595959"/>
                </a:solidFill>
              </a:rPr>
              <a:t>A horizontal diagonal brace provides stiffness </a:t>
            </a:r>
            <a:r>
              <a:rPr lang="en-US" sz="2400" dirty="0">
                <a:solidFill>
                  <a:srgbClr val="595959"/>
                </a:solidFill>
              </a:rPr>
              <a:t>to the tower, </a:t>
            </a:r>
            <a:r>
              <a:rPr lang="en-US" sz="2400" cap="all" dirty="0">
                <a:solidFill>
                  <a:srgbClr val="595959"/>
                </a:solidFill>
              </a:rPr>
              <a:t>keeps it square </a:t>
            </a:r>
            <a:r>
              <a:rPr lang="en-US" sz="2400" dirty="0">
                <a:solidFill>
                  <a:srgbClr val="595959"/>
                </a:solidFill>
              </a:rPr>
              <a:t>while it is being moved, and </a:t>
            </a:r>
            <a:r>
              <a:rPr lang="en-US" sz="2400" cap="all" dirty="0">
                <a:solidFill>
                  <a:srgbClr val="595959"/>
                </a:solidFill>
              </a:rPr>
              <a:t>prevents it from “folding up” and collapsing</a:t>
            </a:r>
            <a:r>
              <a:rPr lang="en-US" sz="2400" dirty="0">
                <a:solidFill>
                  <a:srgbClr val="595959"/>
                </a:solidFill>
              </a:rPr>
              <a:t>. </a:t>
            </a:r>
          </a:p>
          <a:p>
            <a:pPr>
              <a:spcAft>
                <a:spcPts val="1200"/>
              </a:spcAft>
              <a:buFont typeface="Arial"/>
              <a:buChar char="•"/>
            </a:pPr>
            <a:r>
              <a:rPr lang="en-US" sz="2400" dirty="0">
                <a:solidFill>
                  <a:srgbClr val="595959"/>
                </a:solidFill>
              </a:rPr>
              <a:t> Horizontal Diagonal braces </a:t>
            </a:r>
            <a:r>
              <a:rPr lang="en-US" sz="2400" cap="all" dirty="0">
                <a:solidFill>
                  <a:srgbClr val="595959"/>
                </a:solidFill>
              </a:rPr>
              <a:t>must match the frame width </a:t>
            </a:r>
            <a:r>
              <a:rPr lang="en-US" sz="2400" dirty="0">
                <a:solidFill>
                  <a:srgbClr val="595959"/>
                </a:solidFill>
              </a:rPr>
              <a:t>and </a:t>
            </a:r>
            <a:r>
              <a:rPr lang="en-US" sz="2400" cap="all" dirty="0" err="1">
                <a:solidFill>
                  <a:srgbClr val="595959"/>
                </a:solidFill>
              </a:rPr>
              <a:t>crossbrace</a:t>
            </a:r>
            <a:r>
              <a:rPr lang="en-US" sz="2400" cap="all" dirty="0">
                <a:solidFill>
                  <a:srgbClr val="595959"/>
                </a:solidFill>
              </a:rPr>
              <a:t> length</a:t>
            </a:r>
            <a:r>
              <a:rPr lang="en-US" sz="2400" dirty="0">
                <a:solidFill>
                  <a:srgbClr val="595959"/>
                </a:solidFill>
              </a:rPr>
              <a:t>.</a:t>
            </a:r>
          </a:p>
          <a:p>
            <a:pPr>
              <a:spcAft>
                <a:spcPts val="1800"/>
              </a:spcAft>
              <a:buFont typeface="Arial"/>
              <a:buChar char="•"/>
            </a:pPr>
            <a:r>
              <a:rPr lang="en-US" sz="2400" dirty="0">
                <a:solidFill>
                  <a:srgbClr val="595959"/>
                </a:solidFill>
              </a:rPr>
              <a:t> </a:t>
            </a:r>
            <a:r>
              <a:rPr lang="en-US" sz="2400" cap="all" dirty="0">
                <a:solidFill>
                  <a:srgbClr val="595959"/>
                </a:solidFill>
              </a:rPr>
              <a:t>Frames</a:t>
            </a:r>
            <a:r>
              <a:rPr lang="en-US" sz="2400" dirty="0">
                <a:solidFill>
                  <a:srgbClr val="595959"/>
                </a:solidFill>
              </a:rPr>
              <a:t> are made in </a:t>
            </a:r>
            <a:r>
              <a:rPr lang="en-US" sz="2400" cap="all" dirty="0">
                <a:solidFill>
                  <a:srgbClr val="595959"/>
                </a:solidFill>
              </a:rPr>
              <a:t>various widths,</a:t>
            </a:r>
            <a:r>
              <a:rPr lang="en-US" sz="2400" dirty="0">
                <a:solidFill>
                  <a:srgbClr val="595959"/>
                </a:solidFill>
              </a:rPr>
              <a:t> </a:t>
            </a:r>
            <a:r>
              <a:rPr lang="en-US" sz="2400" cap="all" dirty="0">
                <a:solidFill>
                  <a:srgbClr val="595959"/>
                </a:solidFill>
              </a:rPr>
              <a:t>heights</a:t>
            </a:r>
            <a:r>
              <a:rPr lang="en-US" sz="2400" dirty="0">
                <a:solidFill>
                  <a:srgbClr val="595959"/>
                </a:solidFill>
              </a:rPr>
              <a:t> and for </a:t>
            </a:r>
            <a:r>
              <a:rPr lang="en-US" sz="2400" cap="all" dirty="0">
                <a:solidFill>
                  <a:srgbClr val="595959"/>
                </a:solidFill>
              </a:rPr>
              <a:t>various load capacities. </a:t>
            </a:r>
            <a:endParaRPr lang="en-US" sz="2400" dirty="0">
              <a:solidFill>
                <a:srgbClr val="595959"/>
              </a:solidFill>
            </a:endParaRPr>
          </a:p>
          <a:p>
            <a:pPr>
              <a:buFont typeface="Arial"/>
              <a:buChar char="•"/>
            </a:pPr>
            <a:r>
              <a:rPr lang="en-US" sz="2400" dirty="0">
                <a:solidFill>
                  <a:srgbClr val="595959"/>
                </a:solidFill>
              </a:rPr>
              <a:t> </a:t>
            </a:r>
            <a:r>
              <a:rPr lang="en-US" sz="2400" cap="all" dirty="0">
                <a:solidFill>
                  <a:srgbClr val="595959"/>
                </a:solidFill>
              </a:rPr>
              <a:t>Outriggers </a:t>
            </a:r>
            <a:r>
              <a:rPr lang="en-US" sz="2400" dirty="0">
                <a:solidFill>
                  <a:srgbClr val="595959"/>
                </a:solidFill>
              </a:rPr>
              <a:t>are an important safety device designed to </a:t>
            </a:r>
            <a:r>
              <a:rPr lang="en-US" sz="2400" cap="all" dirty="0">
                <a:solidFill>
                  <a:srgbClr val="595959"/>
                </a:solidFill>
              </a:rPr>
              <a:t>provide stability </a:t>
            </a:r>
            <a:r>
              <a:rPr lang="en-US" sz="2400" dirty="0">
                <a:solidFill>
                  <a:srgbClr val="595959"/>
                </a:solidFill>
              </a:rPr>
              <a:t>when a scaffold height-to-base width ratio exceeds 4:1 or 3.1 (depending on your local regulations).</a:t>
            </a:r>
          </a:p>
          <a:p>
            <a:r>
              <a:rPr lang="en-US" sz="2400" dirty="0">
                <a:solidFill>
                  <a:srgbClr val="7F7F7F"/>
                </a:solidFill>
              </a:rPr>
              <a:t> </a:t>
            </a:r>
          </a:p>
        </p:txBody>
      </p:sp>
      <p:pic>
        <p:nvPicPr>
          <p:cNvPr id="13" name="Picture 12"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652462" y="5465762"/>
            <a:ext cx="752476" cy="2032000"/>
          </a:xfrm>
          <a:prstGeom prst="rect">
            <a:avLst/>
          </a:prstGeom>
          <a:solidFill>
            <a:srgbClr val="00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2684464" y="5478462"/>
            <a:ext cx="752475" cy="2032000"/>
          </a:xfrm>
          <a:prstGeom prst="rect">
            <a:avLst/>
          </a:prstGeom>
          <a:solidFill>
            <a:srgbClr val="006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4729701" y="5479000"/>
            <a:ext cx="726000" cy="2032000"/>
          </a:xfrm>
          <a:prstGeom prst="rect">
            <a:avLst/>
          </a:prstGeom>
          <a:solidFill>
            <a:srgbClr val="2A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6299201" y="5016500"/>
            <a:ext cx="1651000" cy="2032000"/>
          </a:xfrm>
          <a:prstGeom prst="rect">
            <a:avLst/>
          </a:prstGeom>
          <a:solidFill>
            <a:srgbClr val="518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8767766" y="5465766"/>
            <a:ext cx="752468" cy="2032000"/>
          </a:xfrm>
          <a:prstGeom prst="rect">
            <a:avLst/>
          </a:prstGeom>
          <a:solidFill>
            <a:srgbClr val="7C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0799763" y="5465762"/>
            <a:ext cx="752475" cy="2032000"/>
          </a:xfrm>
          <a:prstGeom prst="rect">
            <a:avLst/>
          </a:prstGeom>
          <a:solidFill>
            <a:srgbClr val="97B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623102" y="2547659"/>
            <a:ext cx="6844241" cy="830997"/>
          </a:xfrm>
          <a:prstGeom prst="rect">
            <a:avLst/>
          </a:prstGeom>
          <a:noFill/>
        </p:spPr>
        <p:txBody>
          <a:bodyPr wrap="none" rtlCol="0">
            <a:spAutoFit/>
          </a:bodyPr>
          <a:lstStyle/>
          <a:p>
            <a:pPr algn="ctr"/>
            <a:r>
              <a:rPr lang="id-ID" sz="4800" dirty="0">
                <a:solidFill>
                  <a:schemeClr val="bg1"/>
                </a:solidFill>
              </a:rPr>
              <a:t>MULTI-BAY SCAFFOLDS</a:t>
            </a:r>
          </a:p>
        </p:txBody>
      </p:sp>
      <p:sp>
        <p:nvSpPr>
          <p:cNvPr id="41" name="Rectangle 40"/>
          <p:cNvSpPr/>
          <p:nvPr/>
        </p:nvSpPr>
        <p:spPr>
          <a:xfrm>
            <a:off x="1390778" y="3328929"/>
            <a:ext cx="10344022" cy="430887"/>
          </a:xfrm>
          <a:prstGeom prst="rect">
            <a:avLst/>
          </a:prstGeom>
          <a:noFill/>
        </p:spPr>
        <p:txBody>
          <a:bodyPr wrap="square">
            <a:spAutoFit/>
          </a:bodyPr>
          <a:lstStyle/>
          <a:p>
            <a:pPr algn="ctr"/>
            <a:r>
              <a:rPr lang="en-US" sz="2200" cap="all" dirty="0">
                <a:solidFill>
                  <a:srgbClr val="93F300"/>
                </a:solidFill>
                <a:latin typeface="Source Sans Pro Light" panose="020B0403030403020204" pitchFamily="34" charset="0"/>
              </a:rPr>
              <a:t>Frame scaffolds can be BUILT in MANY different configurations </a:t>
            </a:r>
            <a:endParaRPr lang="id-ID" sz="22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94500" y="5715000"/>
            <a:ext cx="622300" cy="769441"/>
          </a:xfrm>
          <a:prstGeom prst="rect">
            <a:avLst/>
          </a:prstGeom>
          <a:noFill/>
        </p:spPr>
        <p:txBody>
          <a:bodyPr wrap="square" rtlCol="0">
            <a:spAutoFit/>
          </a:bodyPr>
          <a:lstStyle/>
          <a:p>
            <a:r>
              <a:rPr lang="en-US" sz="4400" dirty="0">
                <a:solidFill>
                  <a:schemeClr val="bg1"/>
                </a:solidFill>
              </a:rPr>
              <a:t>4</a:t>
            </a:r>
          </a:p>
        </p:txBody>
      </p:sp>
    </p:spTree>
    <p:extLst>
      <p:ext uri="{BB962C8B-B14F-4D97-AF65-F5344CB8AC3E}">
        <p14:creationId xmlns:p14="http://schemas.microsoft.com/office/powerpoint/2010/main" val="30551328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3500"/>
                            </p:stCondLst>
                            <p:childTnLst>
                              <p:par>
                                <p:cTn id="45" presetID="22" presetClass="entr" presetSubtype="2"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par>
                          <p:cTn id="52" fill="hold">
                            <p:stCondLst>
                              <p:cond delay="4500"/>
                            </p:stCondLst>
                            <p:childTnLst>
                              <p:par>
                                <p:cTn id="53" presetID="16" presetClass="entr" presetSubtype="37"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outVertical)">
                                      <p:cBhvr>
                                        <p:cTn id="55" dur="500"/>
                                        <p:tgtEl>
                                          <p:spTgt spid="42"/>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anim calcmode="lin" valueType="num">
                                      <p:cBhvr>
                                        <p:cTn id="59" dur="1000" fill="hold"/>
                                        <p:tgtEl>
                                          <p:spTgt spid="41"/>
                                        </p:tgtEl>
                                        <p:attrNameLst>
                                          <p:attrName>ppt_x</p:attrName>
                                        </p:attrNameLst>
                                      </p:cBhvr>
                                      <p:tavLst>
                                        <p:tav tm="0">
                                          <p:val>
                                            <p:strVal val="#ppt_x"/>
                                          </p:val>
                                        </p:tav>
                                        <p:tav tm="100000">
                                          <p:val>
                                            <p:strVal val="#ppt_x"/>
                                          </p:val>
                                        </p:tav>
                                      </p:tavLst>
                                    </p:anim>
                                    <p:anim calcmode="lin" valueType="num">
                                      <p:cBhvr>
                                        <p:cTn id="60" dur="1000" fill="hold"/>
                                        <p:tgtEl>
                                          <p:spTgt spid="41"/>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40" grpId="0"/>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4156" y="680759"/>
            <a:ext cx="4723769" cy="830997"/>
          </a:xfrm>
          <a:prstGeom prst="rect">
            <a:avLst/>
          </a:prstGeom>
          <a:noFill/>
        </p:spPr>
        <p:txBody>
          <a:bodyPr wrap="none" rtlCol="0">
            <a:spAutoFit/>
          </a:bodyPr>
          <a:lstStyle/>
          <a:p>
            <a:pPr algn="ctr"/>
            <a:r>
              <a:rPr lang="id-ID" sz="4800" cap="all" dirty="0">
                <a:solidFill>
                  <a:schemeClr val="accent2"/>
                </a:solidFill>
                <a:latin typeface="+mj-lt"/>
              </a:rPr>
              <a:t>SCAFFOLD RUN</a:t>
            </a:r>
            <a:endParaRPr lang="en-US" sz="4800" cap="all" dirty="0">
              <a:solidFill>
                <a:schemeClr val="accent2"/>
              </a:solidFill>
              <a:latin typeface="+mj-lt"/>
            </a:endParaRPr>
          </a:p>
        </p:txBody>
      </p:sp>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15433" y="1638300"/>
            <a:ext cx="4758267" cy="3568700"/>
          </a:xfrm>
          <a:prstGeom prst="rect">
            <a:avLst/>
          </a:prstGeom>
        </p:spPr>
      </p:pic>
      <p:sp>
        <p:nvSpPr>
          <p:cNvPr id="7" name="TextBox 6"/>
          <p:cNvSpPr txBox="1"/>
          <p:nvPr/>
        </p:nvSpPr>
        <p:spPr>
          <a:xfrm>
            <a:off x="1574800" y="5410200"/>
            <a:ext cx="2933700" cy="369332"/>
          </a:xfrm>
          <a:prstGeom prst="rect">
            <a:avLst/>
          </a:prstGeom>
          <a:noFill/>
        </p:spPr>
        <p:txBody>
          <a:bodyPr wrap="square" rtlCol="0">
            <a:spAutoFit/>
          </a:bodyPr>
          <a:lstStyle/>
          <a:p>
            <a:pPr algn="ctr"/>
            <a:r>
              <a:rPr lang="en-US" cap="all" dirty="0">
                <a:solidFill>
                  <a:srgbClr val="7F7F7F"/>
                </a:solidFill>
              </a:rPr>
              <a:t>Scaffold Run</a:t>
            </a:r>
          </a:p>
        </p:txBody>
      </p:sp>
      <p:sp>
        <p:nvSpPr>
          <p:cNvPr id="9" name="TextBox 8"/>
          <p:cNvSpPr txBox="1"/>
          <p:nvPr/>
        </p:nvSpPr>
        <p:spPr>
          <a:xfrm>
            <a:off x="5842000" y="1828800"/>
            <a:ext cx="5943600" cy="4247316"/>
          </a:xfrm>
          <a:prstGeom prst="rect">
            <a:avLst/>
          </a:prstGeom>
          <a:noFill/>
        </p:spPr>
        <p:txBody>
          <a:bodyPr wrap="square" rtlCol="0">
            <a:spAutoFit/>
          </a:bodyPr>
          <a:lstStyle/>
          <a:p>
            <a:pPr>
              <a:spcAft>
                <a:spcPts val="1200"/>
              </a:spcAft>
              <a:buFont typeface="Arial"/>
              <a:buChar char="•"/>
            </a:pPr>
            <a:r>
              <a:rPr lang="en-US" sz="2400" dirty="0">
                <a:solidFill>
                  <a:srgbClr val="7F7F7F"/>
                </a:solidFill>
              </a:rPr>
              <a:t> A scaffold run can be built to any length and height. </a:t>
            </a:r>
          </a:p>
          <a:p>
            <a:pPr>
              <a:spcAft>
                <a:spcPts val="1200"/>
              </a:spcAft>
              <a:buFont typeface="Arial"/>
              <a:buChar char="•"/>
            </a:pPr>
            <a:r>
              <a:rPr lang="en-US" sz="2400" dirty="0">
                <a:solidFill>
                  <a:srgbClr val="7F7F7F"/>
                </a:solidFill>
              </a:rPr>
              <a:t> The process of building a scaffold run involves attaching bays lengthwise to an existing frame unit. </a:t>
            </a:r>
          </a:p>
          <a:p>
            <a:pPr>
              <a:spcAft>
                <a:spcPts val="1200"/>
              </a:spcAft>
              <a:buFont typeface="Arial"/>
              <a:buChar char="•"/>
            </a:pPr>
            <a:r>
              <a:rPr lang="en-US" sz="2400" dirty="0">
                <a:solidFill>
                  <a:srgbClr val="7F7F7F"/>
                </a:solidFill>
              </a:rPr>
              <a:t> Once the run is built to the desired length, additional lifts can be added to reach the desired height. </a:t>
            </a:r>
          </a:p>
          <a:p>
            <a:pPr>
              <a:spcAft>
                <a:spcPts val="1200"/>
              </a:spcAft>
              <a:buFont typeface="Arial"/>
              <a:buChar char="•"/>
            </a:pPr>
            <a:r>
              <a:rPr lang="en-US" sz="2400" dirty="0">
                <a:solidFill>
                  <a:srgbClr val="7F7F7F"/>
                </a:solidFill>
              </a:rPr>
              <a:t> Scaffold Runs may have working platforms at several levels. </a:t>
            </a:r>
          </a:p>
        </p:txBody>
      </p:sp>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200900" y="1359024"/>
            <a:ext cx="3479800" cy="3752725"/>
          </a:xfrm>
          <a:prstGeom prst="rect">
            <a:avLst/>
          </a:prstGeom>
        </p:spPr>
      </p:pic>
      <p:sp>
        <p:nvSpPr>
          <p:cNvPr id="4" name="TextBox 3"/>
          <p:cNvSpPr txBox="1"/>
          <p:nvPr/>
        </p:nvSpPr>
        <p:spPr>
          <a:xfrm>
            <a:off x="3389704" y="680759"/>
            <a:ext cx="5412660" cy="830997"/>
          </a:xfrm>
          <a:prstGeom prst="rect">
            <a:avLst/>
          </a:prstGeom>
          <a:noFill/>
        </p:spPr>
        <p:txBody>
          <a:bodyPr wrap="none" rtlCol="0">
            <a:spAutoFit/>
          </a:bodyPr>
          <a:lstStyle/>
          <a:p>
            <a:pPr algn="ctr"/>
            <a:r>
              <a:rPr lang="id-ID" sz="4800" cap="all" dirty="0">
                <a:solidFill>
                  <a:schemeClr val="accent2"/>
                </a:solidFill>
                <a:latin typeface="+mj-lt"/>
              </a:rPr>
              <a:t>AREA SCAFFOLDS</a:t>
            </a:r>
            <a:endParaRPr lang="en-US" sz="4800" cap="all" dirty="0">
              <a:solidFill>
                <a:schemeClr val="accent2"/>
              </a:solidFill>
              <a:latin typeface="+mj-lt"/>
            </a:endParaRPr>
          </a:p>
        </p:txBody>
      </p:sp>
      <p:sp>
        <p:nvSpPr>
          <p:cNvPr id="47" name="Rectangle 46"/>
          <p:cNvSpPr/>
          <p:nvPr/>
        </p:nvSpPr>
        <p:spPr>
          <a:xfrm>
            <a:off x="905766" y="5092679"/>
            <a:ext cx="4969744" cy="990621"/>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Rectangle 47"/>
          <p:cNvSpPr/>
          <p:nvPr/>
        </p:nvSpPr>
        <p:spPr>
          <a:xfrm>
            <a:off x="6516763" y="5045725"/>
            <a:ext cx="4969744" cy="990621"/>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4" name="Picture 2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1104900" y="1631950"/>
            <a:ext cx="4241800" cy="3416300"/>
          </a:xfrm>
          <a:prstGeom prst="rect">
            <a:avLst/>
          </a:prstGeom>
        </p:spPr>
      </p:pic>
      <p:sp>
        <p:nvSpPr>
          <p:cNvPr id="25" name="TextBox 24"/>
          <p:cNvSpPr txBox="1"/>
          <p:nvPr/>
        </p:nvSpPr>
        <p:spPr>
          <a:xfrm>
            <a:off x="1790700" y="5334000"/>
            <a:ext cx="4381500" cy="492443"/>
          </a:xfrm>
          <a:prstGeom prst="rect">
            <a:avLst/>
          </a:prstGeom>
          <a:noFill/>
        </p:spPr>
        <p:txBody>
          <a:bodyPr wrap="square" rtlCol="0">
            <a:spAutoFit/>
          </a:bodyPr>
          <a:lstStyle/>
          <a:p>
            <a:r>
              <a:rPr lang="en-US" sz="2600" dirty="0">
                <a:solidFill>
                  <a:srgbClr val="FFFFFF"/>
                </a:solidFill>
              </a:rPr>
              <a:t>PUTLOG (TRUSSES)</a:t>
            </a:r>
          </a:p>
        </p:txBody>
      </p:sp>
      <p:sp>
        <p:nvSpPr>
          <p:cNvPr id="26" name="TextBox 25"/>
          <p:cNvSpPr txBox="1"/>
          <p:nvPr/>
        </p:nvSpPr>
        <p:spPr>
          <a:xfrm>
            <a:off x="7327900" y="5308600"/>
            <a:ext cx="4381500" cy="492443"/>
          </a:xfrm>
          <a:prstGeom prst="rect">
            <a:avLst/>
          </a:prstGeom>
          <a:noFill/>
        </p:spPr>
        <p:txBody>
          <a:bodyPr wrap="square" rtlCol="0">
            <a:spAutoFit/>
          </a:bodyPr>
          <a:lstStyle/>
          <a:p>
            <a:r>
              <a:rPr lang="en-US" sz="2600" dirty="0">
                <a:solidFill>
                  <a:srgbClr val="FFFFFF"/>
                </a:solidFill>
              </a:rPr>
              <a:t>STRINGER &amp; JOISTS</a:t>
            </a:r>
          </a:p>
        </p:txBody>
      </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71183" y="337859"/>
            <a:ext cx="5351695" cy="769441"/>
          </a:xfrm>
          <a:prstGeom prst="rect">
            <a:avLst/>
          </a:prstGeom>
          <a:noFill/>
        </p:spPr>
        <p:txBody>
          <a:bodyPr wrap="none" rtlCol="0">
            <a:spAutoFit/>
          </a:bodyPr>
          <a:lstStyle/>
          <a:p>
            <a:pPr algn="ctr"/>
            <a:r>
              <a:rPr lang="id-ID" sz="4400" dirty="0">
                <a:solidFill>
                  <a:schemeClr val="tx2"/>
                </a:solidFill>
                <a:latin typeface="+mj-lt"/>
              </a:rPr>
              <a:t>FRAME SCAFFOLDS</a:t>
            </a:r>
            <a:endParaRPr lang="en-US" sz="4400" dirty="0">
              <a:solidFill>
                <a:schemeClr val="tx2"/>
              </a:solidFill>
              <a:latin typeface="+mj-lt"/>
            </a:endParaRPr>
          </a:p>
        </p:txBody>
      </p:sp>
      <p:pic>
        <p:nvPicPr>
          <p:cNvPr id="6" name="Picture 5" descr="image1.JPG"/>
          <p:cNvPicPr>
            <a:picLocks noChangeAspect="1"/>
          </p:cNvPicPr>
          <p:nvPr/>
        </p:nvPicPr>
        <p:blipFill>
          <a:blip r:embed="rId3"/>
          <a:stretch>
            <a:fillRect/>
          </a:stretch>
        </p:blipFill>
        <p:spPr>
          <a:xfrm>
            <a:off x="0" y="0"/>
            <a:ext cx="4572000" cy="6858000"/>
          </a:xfrm>
          <a:prstGeom prst="rect">
            <a:avLst/>
          </a:prstGeom>
        </p:spPr>
      </p:pic>
      <p:sp>
        <p:nvSpPr>
          <p:cNvPr id="7" name="TextBox 6"/>
          <p:cNvSpPr txBox="1"/>
          <p:nvPr/>
        </p:nvSpPr>
        <p:spPr>
          <a:xfrm>
            <a:off x="4914901" y="1231900"/>
            <a:ext cx="6591300" cy="5262979"/>
          </a:xfrm>
          <a:prstGeom prst="rect">
            <a:avLst/>
          </a:prstGeom>
          <a:noFill/>
        </p:spPr>
        <p:txBody>
          <a:bodyPr wrap="square" rtlCol="0">
            <a:spAutoFit/>
          </a:bodyPr>
          <a:lstStyle/>
          <a:p>
            <a:pPr>
              <a:buFont typeface="Arial"/>
              <a:buChar char="•"/>
            </a:pPr>
            <a:r>
              <a:rPr lang="en-US" sz="2400" dirty="0">
                <a:solidFill>
                  <a:srgbClr val="595959"/>
                </a:solidFill>
              </a:rPr>
              <a:t> Frame Scaffolds are used on every type of structure imaginable including:</a:t>
            </a:r>
          </a:p>
          <a:p>
            <a:pPr lvl="1">
              <a:buFont typeface="Arial"/>
              <a:buChar char="•"/>
            </a:pPr>
            <a:r>
              <a:rPr lang="en-US" sz="2400" dirty="0">
                <a:solidFill>
                  <a:srgbClr val="595959"/>
                </a:solidFill>
              </a:rPr>
              <a:t> high rise buildings </a:t>
            </a:r>
          </a:p>
          <a:p>
            <a:pPr lvl="1">
              <a:buFont typeface="Arial"/>
              <a:buChar char="•"/>
            </a:pPr>
            <a:r>
              <a:rPr lang="en-US" sz="2400" dirty="0">
                <a:solidFill>
                  <a:srgbClr val="595959"/>
                </a:solidFill>
              </a:rPr>
              <a:t> factories</a:t>
            </a:r>
          </a:p>
          <a:p>
            <a:pPr lvl="1">
              <a:buFont typeface="Arial"/>
              <a:buChar char="•"/>
            </a:pPr>
            <a:r>
              <a:rPr lang="en-US" sz="2400" dirty="0">
                <a:solidFill>
                  <a:srgbClr val="595959"/>
                </a:solidFill>
              </a:rPr>
              <a:t> warehouses</a:t>
            </a:r>
          </a:p>
          <a:p>
            <a:pPr lvl="1">
              <a:buFont typeface="Arial"/>
              <a:buChar char="•"/>
            </a:pPr>
            <a:r>
              <a:rPr lang="en-US" sz="2400" dirty="0">
                <a:solidFill>
                  <a:srgbClr val="595959"/>
                </a:solidFill>
              </a:rPr>
              <a:t> water tanks</a:t>
            </a:r>
          </a:p>
          <a:p>
            <a:pPr lvl="1">
              <a:buFont typeface="Arial"/>
              <a:buChar char="•"/>
            </a:pPr>
            <a:r>
              <a:rPr lang="en-US" sz="2400" dirty="0">
                <a:solidFill>
                  <a:srgbClr val="595959"/>
                </a:solidFill>
              </a:rPr>
              <a:t> bridges</a:t>
            </a:r>
          </a:p>
          <a:p>
            <a:pPr lvl="1">
              <a:buFont typeface="Arial"/>
              <a:buChar char="•"/>
            </a:pPr>
            <a:r>
              <a:rPr lang="en-US" sz="2400" dirty="0">
                <a:solidFill>
                  <a:srgbClr val="595959"/>
                </a:solidFill>
              </a:rPr>
              <a:t> refineries</a:t>
            </a:r>
          </a:p>
          <a:p>
            <a:pPr lvl="1">
              <a:buFont typeface="Arial"/>
              <a:buChar char="•"/>
            </a:pPr>
            <a:r>
              <a:rPr lang="en-US" sz="2400" dirty="0">
                <a:solidFill>
                  <a:srgbClr val="595959"/>
                </a:solidFill>
              </a:rPr>
              <a:t> ships  </a:t>
            </a:r>
          </a:p>
          <a:p>
            <a:pPr lvl="1">
              <a:buFont typeface="Arial"/>
              <a:buChar char="•"/>
            </a:pPr>
            <a:r>
              <a:rPr lang="en-US" sz="2400" dirty="0">
                <a:solidFill>
                  <a:srgbClr val="595959"/>
                </a:solidFill>
              </a:rPr>
              <a:t> towers </a:t>
            </a:r>
          </a:p>
          <a:p>
            <a:pPr>
              <a:buFont typeface="Arial"/>
              <a:buChar char="•"/>
            </a:pPr>
            <a:r>
              <a:rPr lang="en-US" sz="2400" dirty="0">
                <a:solidFill>
                  <a:srgbClr val="595959"/>
                </a:solidFill>
              </a:rPr>
              <a:t> Frame Scaffolds are assembled from various components designed to support an elevated platform (or platforms) and a load.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69950" y="1955799"/>
            <a:ext cx="3511550" cy="3967853"/>
          </a:xfrm>
          <a:prstGeom prst="rect">
            <a:avLst/>
          </a:prstGeom>
        </p:spPr>
      </p:pic>
      <p:pic>
        <p:nvPicPr>
          <p:cNvPr id="3" name="Picture 2"/>
          <p:cNvPicPr>
            <a:picLocks noChangeAspect="1"/>
          </p:cNvPicPr>
          <p:nvPr/>
        </p:nvPicPr>
        <p:blipFill>
          <a:blip r:embed="rId5"/>
          <a:stretch>
            <a:fillRect/>
          </a:stretch>
        </p:blipFill>
        <p:spPr>
          <a:xfrm>
            <a:off x="4940766" y="723899"/>
            <a:ext cx="6082834" cy="5389589"/>
          </a:xfrm>
          <a:prstGeom prst="rect">
            <a:avLst/>
          </a:prstGeom>
        </p:spPr>
      </p:pic>
      <p:sp>
        <p:nvSpPr>
          <p:cNvPr id="4" name="TextBox 3"/>
          <p:cNvSpPr txBox="1"/>
          <p:nvPr/>
        </p:nvSpPr>
        <p:spPr>
          <a:xfrm>
            <a:off x="0" y="591859"/>
            <a:ext cx="4635500" cy="769441"/>
          </a:xfrm>
          <a:prstGeom prst="rect">
            <a:avLst/>
          </a:prstGeom>
          <a:noFill/>
        </p:spPr>
        <p:txBody>
          <a:bodyPr wrap="square" rtlCol="0">
            <a:spAutoFit/>
          </a:bodyPr>
          <a:lstStyle/>
          <a:p>
            <a:pPr algn="ctr"/>
            <a:r>
              <a:rPr lang="id-ID" sz="4400" cap="all" dirty="0">
                <a:solidFill>
                  <a:schemeClr val="accent2"/>
                </a:solidFill>
                <a:latin typeface="+mj-lt"/>
              </a:rPr>
              <a:t>SKETCHING</a:t>
            </a:r>
            <a:endParaRPr lang="en-US" sz="4400" cap="all" dirty="0">
              <a:solidFill>
                <a:schemeClr val="accent2"/>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alphaModFix amt="50000"/>
              </a:blip>
              <a:stretch>
                <a:fillRect/>
              </a:stretch>
            </p:blipFill>
          </mc:Choice>
          <mc:Fallback>
            <p:blipFill>
              <a:blip r:embed="rId7">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2190750" y="1072657"/>
            <a:ext cx="7067550" cy="4839193"/>
          </a:xfrm>
          <a:prstGeom prst="rect">
            <a:avLst/>
          </a:prstGeom>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438150" y="412750"/>
            <a:ext cx="3616248" cy="819150"/>
          </a:xfrm>
          <a:prstGeom prst="rect">
            <a:avLst/>
          </a:prstGeom>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38150" y="412750"/>
            <a:ext cx="3616248" cy="819150"/>
          </a:xfrm>
          <a:prstGeom prst="rect">
            <a:avLst/>
          </a:prstGeom>
        </p:spPr>
      </p:pic>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1968500" y="777399"/>
            <a:ext cx="7988300" cy="5486372"/>
          </a:xfrm>
          <a:prstGeom prst="rect">
            <a:avLst/>
          </a:prstGeom>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518C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chemeClr val="tx2"/>
                </a:solidFill>
                <a:latin typeface="+mj-lt"/>
              </a:rPr>
              <a:t>Key points</a:t>
            </a:r>
            <a:endParaRPr lang="en-US" sz="4400" cap="all" dirty="0">
              <a:solidFill>
                <a:schemeClr val="tx2"/>
              </a:solidFill>
              <a:latin typeface="+mj-lt"/>
            </a:endParaRPr>
          </a:p>
        </p:txBody>
      </p:sp>
      <p:sp>
        <p:nvSpPr>
          <p:cNvPr id="12" name="TextBox 11"/>
          <p:cNvSpPr txBox="1"/>
          <p:nvPr/>
        </p:nvSpPr>
        <p:spPr>
          <a:xfrm>
            <a:off x="2032000" y="1251090"/>
            <a:ext cx="9929794" cy="4247316"/>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Frame Scaffolds can be constructed in three fundamental ways: as a </a:t>
            </a:r>
            <a:r>
              <a:rPr lang="en-US" sz="2400" cap="all" dirty="0">
                <a:solidFill>
                  <a:srgbClr val="595959"/>
                </a:solidFill>
              </a:rPr>
              <a:t>Single Bay </a:t>
            </a:r>
            <a:r>
              <a:rPr lang="en-US" sz="2400" dirty="0">
                <a:solidFill>
                  <a:srgbClr val="595959"/>
                </a:solidFill>
              </a:rPr>
              <a:t>(Tower), a </a:t>
            </a:r>
            <a:r>
              <a:rPr lang="en-US" sz="2400" cap="all" dirty="0">
                <a:solidFill>
                  <a:srgbClr val="595959"/>
                </a:solidFill>
              </a:rPr>
              <a:t>Scaffold Run </a:t>
            </a:r>
            <a:r>
              <a:rPr lang="en-US" sz="2400" dirty="0">
                <a:solidFill>
                  <a:srgbClr val="595959"/>
                </a:solidFill>
              </a:rPr>
              <a:t>or an </a:t>
            </a:r>
            <a:r>
              <a:rPr lang="en-US" sz="2400" cap="all" dirty="0">
                <a:solidFill>
                  <a:srgbClr val="595959"/>
                </a:solidFill>
              </a:rPr>
              <a:t>Area Scaffold</a:t>
            </a:r>
            <a:r>
              <a:rPr lang="en-US" sz="2400" dirty="0">
                <a:solidFill>
                  <a:srgbClr val="595959"/>
                </a:solidFill>
              </a:rPr>
              <a:t>.</a:t>
            </a:r>
          </a:p>
          <a:p>
            <a:pPr>
              <a:spcAft>
                <a:spcPts val="1200"/>
              </a:spcAft>
              <a:buFont typeface="Arial"/>
              <a:buChar char="•"/>
            </a:pPr>
            <a:r>
              <a:rPr lang="en-US" sz="2400" dirty="0">
                <a:solidFill>
                  <a:srgbClr val="595959"/>
                </a:solidFill>
              </a:rPr>
              <a:t> </a:t>
            </a:r>
            <a:r>
              <a:rPr lang="en-US" sz="2400" cap="all" dirty="0">
                <a:solidFill>
                  <a:srgbClr val="595959"/>
                </a:solidFill>
              </a:rPr>
              <a:t>A sketch </a:t>
            </a:r>
            <a:r>
              <a:rPr lang="en-US" sz="2400" dirty="0">
                <a:solidFill>
                  <a:srgbClr val="595959"/>
                </a:solidFill>
              </a:rPr>
              <a:t>or drawing, allows you to </a:t>
            </a:r>
            <a:r>
              <a:rPr lang="en-US" sz="2400" cap="all" dirty="0">
                <a:solidFill>
                  <a:srgbClr val="595959"/>
                </a:solidFill>
              </a:rPr>
              <a:t>figure out the scaffold design </a:t>
            </a:r>
            <a:r>
              <a:rPr lang="en-US" sz="2400" dirty="0">
                <a:solidFill>
                  <a:srgbClr val="595959"/>
                </a:solidFill>
              </a:rPr>
              <a:t>on paper.</a:t>
            </a:r>
          </a:p>
          <a:p>
            <a:pPr>
              <a:spcAft>
                <a:spcPts val="1200"/>
              </a:spcAft>
              <a:buFont typeface="Arial"/>
              <a:buChar char="•"/>
            </a:pPr>
            <a:r>
              <a:rPr lang="en-US" sz="2400" dirty="0">
                <a:solidFill>
                  <a:srgbClr val="595959"/>
                </a:solidFill>
              </a:rPr>
              <a:t> You can </a:t>
            </a:r>
            <a:r>
              <a:rPr lang="en-US" sz="2400" cap="all" dirty="0">
                <a:solidFill>
                  <a:srgbClr val="595959"/>
                </a:solidFill>
              </a:rPr>
              <a:t>develop your equipment list from a sketch </a:t>
            </a:r>
            <a:r>
              <a:rPr lang="en-US" sz="2400" dirty="0">
                <a:solidFill>
                  <a:srgbClr val="595959"/>
                </a:solidFill>
              </a:rPr>
              <a:t>or drawing of the scaffold configuration.</a:t>
            </a:r>
          </a:p>
          <a:p>
            <a:pPr>
              <a:spcAft>
                <a:spcPts val="1200"/>
              </a:spcAft>
              <a:buFont typeface="Arial"/>
              <a:buChar char="•"/>
            </a:pPr>
            <a:r>
              <a:rPr lang="en-US" sz="2400" dirty="0">
                <a:solidFill>
                  <a:srgbClr val="595959"/>
                </a:solidFill>
              </a:rPr>
              <a:t> Your sketch should show different views of the scaffold such as: the </a:t>
            </a:r>
            <a:r>
              <a:rPr lang="en-US" sz="2400" cap="all" dirty="0">
                <a:solidFill>
                  <a:srgbClr val="595959"/>
                </a:solidFill>
              </a:rPr>
              <a:t>plan view </a:t>
            </a:r>
            <a:r>
              <a:rPr lang="en-US" sz="2400" dirty="0">
                <a:solidFill>
                  <a:srgbClr val="595959"/>
                </a:solidFill>
              </a:rPr>
              <a:t>and </a:t>
            </a:r>
            <a:r>
              <a:rPr lang="en-US" sz="2400" cap="all" dirty="0">
                <a:solidFill>
                  <a:srgbClr val="595959"/>
                </a:solidFill>
              </a:rPr>
              <a:t>elevations</a:t>
            </a:r>
            <a:r>
              <a:rPr lang="en-US" sz="2400" dirty="0">
                <a:solidFill>
                  <a:srgbClr val="595959"/>
                </a:solidFill>
              </a:rPr>
              <a:t> (front and side). It should also include important details such as tie design and placement (if required)</a:t>
            </a:r>
          </a:p>
        </p:txBody>
      </p:sp>
      <p:pic>
        <p:nvPicPr>
          <p:cNvPr id="13" name="Picture 12"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518C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44546A"/>
                </a:solidFill>
                <a:latin typeface="+mj-lt"/>
              </a:rPr>
              <a:t>Key points</a:t>
            </a:r>
            <a:endParaRPr lang="en-US" sz="4400" cap="all" dirty="0">
              <a:solidFill>
                <a:srgbClr val="44546A"/>
              </a:solidFill>
              <a:latin typeface="+mj-lt"/>
            </a:endParaRPr>
          </a:p>
        </p:txBody>
      </p:sp>
      <p:sp>
        <p:nvSpPr>
          <p:cNvPr id="12" name="TextBox 11"/>
          <p:cNvSpPr txBox="1"/>
          <p:nvPr/>
        </p:nvSpPr>
        <p:spPr>
          <a:xfrm>
            <a:off x="2032000" y="1251090"/>
            <a:ext cx="9929794" cy="4108817"/>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You can </a:t>
            </a:r>
            <a:r>
              <a:rPr lang="en-US" sz="2400" cap="all" dirty="0">
                <a:solidFill>
                  <a:srgbClr val="595959"/>
                </a:solidFill>
              </a:rPr>
              <a:t>add additional lifts and bays </a:t>
            </a:r>
            <a:r>
              <a:rPr lang="en-US" sz="2400" dirty="0">
                <a:solidFill>
                  <a:srgbClr val="595959"/>
                </a:solidFill>
              </a:rPr>
              <a:t>to a basic frame scaffold unit. </a:t>
            </a:r>
          </a:p>
          <a:p>
            <a:pPr>
              <a:spcAft>
                <a:spcPts val="1800"/>
              </a:spcAft>
              <a:buFont typeface="Arial"/>
              <a:buChar char="•"/>
            </a:pPr>
            <a:r>
              <a:rPr lang="en-US" sz="2400" dirty="0">
                <a:solidFill>
                  <a:srgbClr val="595959"/>
                </a:solidFill>
              </a:rPr>
              <a:t> The </a:t>
            </a:r>
            <a:r>
              <a:rPr lang="en-US" sz="2400" cap="all" dirty="0">
                <a:solidFill>
                  <a:srgbClr val="595959"/>
                </a:solidFill>
              </a:rPr>
              <a:t>first lift </a:t>
            </a:r>
            <a:r>
              <a:rPr lang="en-US" sz="2400" dirty="0">
                <a:solidFill>
                  <a:srgbClr val="595959"/>
                </a:solidFill>
              </a:rPr>
              <a:t>of the scaffold is the </a:t>
            </a:r>
            <a:r>
              <a:rPr lang="en-US" sz="2400" cap="all" dirty="0">
                <a:solidFill>
                  <a:srgbClr val="595959"/>
                </a:solidFill>
              </a:rPr>
              <a:t>most critical </a:t>
            </a:r>
            <a:r>
              <a:rPr lang="en-US" sz="2400" dirty="0">
                <a:solidFill>
                  <a:srgbClr val="595959"/>
                </a:solidFill>
              </a:rPr>
              <a:t>because it will determine if the scaffold will be </a:t>
            </a:r>
            <a:r>
              <a:rPr lang="en-US" sz="2400" cap="all" dirty="0">
                <a:solidFill>
                  <a:srgbClr val="595959"/>
                </a:solidFill>
              </a:rPr>
              <a:t>plumb, level, </a:t>
            </a:r>
            <a:r>
              <a:rPr lang="en-US" sz="2400" dirty="0">
                <a:solidFill>
                  <a:srgbClr val="595959"/>
                </a:solidFill>
              </a:rPr>
              <a:t>and </a:t>
            </a:r>
            <a:r>
              <a:rPr lang="en-US" sz="2400" cap="all" dirty="0">
                <a:solidFill>
                  <a:srgbClr val="595959"/>
                </a:solidFill>
              </a:rPr>
              <a:t>square</a:t>
            </a:r>
            <a:r>
              <a:rPr lang="en-US" sz="2400" dirty="0">
                <a:solidFill>
                  <a:srgbClr val="595959"/>
                </a:solidFill>
              </a:rPr>
              <a:t>. </a:t>
            </a:r>
          </a:p>
          <a:p>
            <a:pPr>
              <a:spcAft>
                <a:spcPts val="1800"/>
              </a:spcAft>
              <a:buFont typeface="Arial"/>
              <a:buChar char="•"/>
            </a:pPr>
            <a:r>
              <a:rPr lang="en-US" sz="2400" dirty="0">
                <a:solidFill>
                  <a:srgbClr val="595959"/>
                </a:solidFill>
              </a:rPr>
              <a:t> </a:t>
            </a:r>
            <a:r>
              <a:rPr lang="en-US" sz="2400" cap="all" dirty="0">
                <a:solidFill>
                  <a:srgbClr val="595959"/>
                </a:solidFill>
              </a:rPr>
              <a:t>Each frame must be braced to at least one other frame</a:t>
            </a:r>
            <a:r>
              <a:rPr lang="en-US" sz="2400" dirty="0">
                <a:solidFill>
                  <a:srgbClr val="595959"/>
                </a:solidFill>
              </a:rPr>
              <a:t>. This means that both the “</a:t>
            </a:r>
            <a:r>
              <a:rPr lang="en-US" sz="2400" cap="all" dirty="0">
                <a:solidFill>
                  <a:srgbClr val="595959"/>
                </a:solidFill>
              </a:rPr>
              <a:t>front</a:t>
            </a:r>
            <a:r>
              <a:rPr lang="en-US" sz="2400" dirty="0">
                <a:solidFill>
                  <a:srgbClr val="595959"/>
                </a:solidFill>
              </a:rPr>
              <a:t>” and “</a:t>
            </a:r>
            <a:r>
              <a:rPr lang="en-US" sz="2400" cap="all" dirty="0">
                <a:solidFill>
                  <a:srgbClr val="595959"/>
                </a:solidFill>
              </a:rPr>
              <a:t>back</a:t>
            </a:r>
            <a:r>
              <a:rPr lang="en-US" sz="2400" dirty="0">
                <a:solidFill>
                  <a:srgbClr val="595959"/>
                </a:solidFill>
              </a:rPr>
              <a:t>” braces are to be installed.</a:t>
            </a:r>
          </a:p>
          <a:p>
            <a:pPr>
              <a:spcAft>
                <a:spcPts val="1800"/>
              </a:spcAft>
              <a:buFont typeface="Arial"/>
              <a:buChar char="•"/>
            </a:pPr>
            <a:r>
              <a:rPr lang="en-US" sz="2400" dirty="0">
                <a:solidFill>
                  <a:srgbClr val="595959"/>
                </a:solidFill>
              </a:rPr>
              <a:t> Area scaffolds can be built in two ways: With </a:t>
            </a:r>
            <a:r>
              <a:rPr lang="en-US" sz="2400" cap="all" dirty="0">
                <a:solidFill>
                  <a:srgbClr val="595959"/>
                </a:solidFill>
              </a:rPr>
              <a:t>putlogs (trusses) </a:t>
            </a:r>
            <a:r>
              <a:rPr lang="en-US" sz="2400" dirty="0">
                <a:solidFill>
                  <a:srgbClr val="595959"/>
                </a:solidFill>
              </a:rPr>
              <a:t>or with </a:t>
            </a:r>
            <a:r>
              <a:rPr lang="en-US" sz="2400" cap="all" dirty="0">
                <a:solidFill>
                  <a:srgbClr val="595959"/>
                </a:solidFill>
              </a:rPr>
              <a:t>stringers &amp; joists.</a:t>
            </a:r>
          </a:p>
        </p:txBody>
      </p:sp>
      <p:pic>
        <p:nvPicPr>
          <p:cNvPr id="13" name="Picture 12"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639762" y="5465762"/>
            <a:ext cx="752476" cy="2032000"/>
          </a:xfrm>
          <a:prstGeom prst="rect">
            <a:avLst/>
          </a:prstGeom>
          <a:solidFill>
            <a:srgbClr val="00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2671764" y="5465762"/>
            <a:ext cx="752475" cy="2032000"/>
          </a:xfrm>
          <a:prstGeom prst="rect">
            <a:avLst/>
          </a:prstGeom>
          <a:solidFill>
            <a:srgbClr val="006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4703764" y="5465761"/>
            <a:ext cx="752477" cy="2032000"/>
          </a:xfrm>
          <a:prstGeom prst="rect">
            <a:avLst/>
          </a:prstGeom>
          <a:solidFill>
            <a:srgbClr val="2A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6737351" y="5467350"/>
            <a:ext cx="749300" cy="2032000"/>
          </a:xfrm>
          <a:prstGeom prst="rect">
            <a:avLst/>
          </a:prstGeom>
          <a:solidFill>
            <a:srgbClr val="518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0799762" y="5465762"/>
            <a:ext cx="752475" cy="2032000"/>
          </a:xfrm>
          <a:prstGeom prst="rect">
            <a:avLst/>
          </a:prstGeom>
          <a:solidFill>
            <a:srgbClr val="97B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849994" y="2600458"/>
            <a:ext cx="8517476" cy="830997"/>
          </a:xfrm>
          <a:prstGeom prst="rect">
            <a:avLst/>
          </a:prstGeom>
          <a:noFill/>
        </p:spPr>
        <p:txBody>
          <a:bodyPr wrap="none" rtlCol="0">
            <a:spAutoFit/>
          </a:bodyPr>
          <a:lstStyle/>
          <a:p>
            <a:pPr algn="ctr"/>
            <a:r>
              <a:rPr lang="id-ID" sz="4800" dirty="0">
                <a:solidFill>
                  <a:schemeClr val="bg1"/>
                </a:solidFill>
              </a:rPr>
              <a:t>MULTI-LIFT &amp; BAY SCAFFOLDS</a:t>
            </a:r>
          </a:p>
        </p:txBody>
      </p:sp>
      <p:sp>
        <p:nvSpPr>
          <p:cNvPr id="41" name="Rectangle 40"/>
          <p:cNvSpPr/>
          <p:nvPr/>
        </p:nvSpPr>
        <p:spPr>
          <a:xfrm>
            <a:off x="1041400" y="3367029"/>
            <a:ext cx="10414000" cy="430887"/>
          </a:xfrm>
          <a:prstGeom prst="rect">
            <a:avLst/>
          </a:prstGeom>
          <a:noFill/>
        </p:spPr>
        <p:txBody>
          <a:bodyPr wrap="square">
            <a:spAutoFit/>
          </a:bodyPr>
          <a:lstStyle/>
          <a:p>
            <a:pPr algn="ctr"/>
            <a:r>
              <a:rPr lang="en-US" sz="2200" cap="all" dirty="0">
                <a:solidFill>
                  <a:srgbClr val="93F300"/>
                </a:solidFill>
                <a:latin typeface="Source Sans Pro Light" panose="020B0403030403020204" pitchFamily="34" charset="0"/>
              </a:rPr>
              <a:t>Frame scaffolds can be built to any height, length or width.</a:t>
            </a:r>
            <a:r>
              <a:rPr lang="id-ID" sz="2200" cap="all" dirty="0">
                <a:solidFill>
                  <a:srgbClr val="93F300"/>
                </a:solidFill>
                <a:latin typeface="Source Sans Pro Light" panose="020B0403030403020204" pitchFamily="34" charset="0"/>
              </a:rPr>
              <a:t> </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8128000" y="5181600"/>
            <a:ext cx="2032000" cy="1676400"/>
            <a:chOff x="8128000" y="5181600"/>
            <a:chExt cx="2032000" cy="1676400"/>
          </a:xfrm>
          <a:solidFill>
            <a:srgbClr val="7CA9AD"/>
          </a:solidFill>
        </p:grpSpPr>
        <p:sp>
          <p:nvSpPr>
            <p:cNvPr id="16" name="Rectangle 15"/>
            <p:cNvSpPr/>
            <p:nvPr/>
          </p:nvSpPr>
          <p:spPr>
            <a:xfrm rot="16200000">
              <a:off x="8305800" y="5003800"/>
              <a:ext cx="16764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p:cNvSpPr txBox="1"/>
            <p:nvPr/>
          </p:nvSpPr>
          <p:spPr>
            <a:xfrm>
              <a:off x="8877300" y="5651500"/>
              <a:ext cx="571500" cy="769441"/>
            </a:xfrm>
            <a:prstGeom prst="rect">
              <a:avLst/>
            </a:prstGeom>
            <a:grpFill/>
          </p:spPr>
          <p:txBody>
            <a:bodyPr wrap="square" rtlCol="0">
              <a:spAutoFit/>
            </a:bodyPr>
            <a:lstStyle/>
            <a:p>
              <a:r>
                <a:rPr lang="en-US" sz="4400" dirty="0">
                  <a:solidFill>
                    <a:schemeClr val="bg1"/>
                  </a:solidFill>
                </a:rPr>
                <a:t>5</a:t>
              </a:r>
            </a:p>
          </p:txBody>
        </p:sp>
      </p:grpSp>
    </p:spTree>
    <p:extLst>
      <p:ext uri="{BB962C8B-B14F-4D97-AF65-F5344CB8AC3E}">
        <p14:creationId xmlns:p14="http://schemas.microsoft.com/office/powerpoint/2010/main" val="312935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par>
                          <p:cTn id="38" fill="hold">
                            <p:stCondLst>
                              <p:cond delay="3000"/>
                            </p:stCondLst>
                            <p:childTnLst>
                              <p:par>
                                <p:cTn id="39" presetID="22" presetClass="entr" presetSubtype="2"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right)">
                                      <p:cBhvr>
                                        <p:cTn id="41" dur="500"/>
                                        <p:tgtEl>
                                          <p:spTgt spid="35"/>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par>
                          <p:cTn id="46" fill="hold">
                            <p:stCondLst>
                              <p:cond delay="4000"/>
                            </p:stCondLst>
                            <p:childTnLst>
                              <p:par>
                                <p:cTn id="47" presetID="16" presetClass="entr" presetSubtype="37"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outVertical)">
                                      <p:cBhvr>
                                        <p:cTn id="49" dur="500"/>
                                        <p:tgtEl>
                                          <p:spTgt spid="42"/>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42" presetClass="entr" presetSubtype="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40" grpId="0"/>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6400" y="439459"/>
            <a:ext cx="11023600" cy="769441"/>
          </a:xfrm>
          <a:prstGeom prst="rect">
            <a:avLst/>
          </a:prstGeom>
          <a:noFill/>
        </p:spPr>
        <p:txBody>
          <a:bodyPr wrap="square" rtlCol="0">
            <a:spAutoFit/>
          </a:bodyPr>
          <a:lstStyle/>
          <a:p>
            <a:pPr algn="ctr"/>
            <a:r>
              <a:rPr lang="id-ID" sz="4400" cap="all" dirty="0">
                <a:solidFill>
                  <a:schemeClr val="accent2"/>
                </a:solidFill>
                <a:latin typeface="+mj-lt"/>
              </a:rPr>
              <a:t>HIGHER MULTI-LIFT SCAFFOLDS</a:t>
            </a:r>
            <a:endParaRPr lang="en-US" sz="4400" cap="all" dirty="0">
              <a:solidFill>
                <a:schemeClr val="accent2"/>
              </a:solidFill>
              <a:latin typeface="+mj-lt"/>
            </a:endParaRPr>
          </a:p>
        </p:txBody>
      </p:sp>
      <p:sp>
        <p:nvSpPr>
          <p:cNvPr id="4" name="TextBox 3"/>
          <p:cNvSpPr txBox="1"/>
          <p:nvPr/>
        </p:nvSpPr>
        <p:spPr>
          <a:xfrm>
            <a:off x="4394200" y="1689100"/>
            <a:ext cx="7061200" cy="2769989"/>
          </a:xfrm>
          <a:prstGeom prst="rect">
            <a:avLst/>
          </a:prstGeom>
          <a:noFill/>
        </p:spPr>
        <p:txBody>
          <a:bodyPr wrap="square" rtlCol="0">
            <a:spAutoFit/>
          </a:bodyPr>
          <a:lstStyle/>
          <a:p>
            <a:pPr>
              <a:spcAft>
                <a:spcPts val="1800"/>
              </a:spcAft>
              <a:buFont typeface="Arial"/>
              <a:buChar char="•"/>
            </a:pPr>
            <a:r>
              <a:rPr lang="en-US" sz="2400" dirty="0">
                <a:solidFill>
                  <a:srgbClr val="595959"/>
                </a:solidFill>
              </a:rPr>
              <a:t> Ties ensure the stability of a scaffold. </a:t>
            </a:r>
          </a:p>
          <a:p>
            <a:pPr>
              <a:spcAft>
                <a:spcPts val="1800"/>
              </a:spcAft>
              <a:buFont typeface="Arial"/>
              <a:buChar char="•"/>
            </a:pPr>
            <a:r>
              <a:rPr lang="en-US" sz="2400" dirty="0">
                <a:solidFill>
                  <a:srgbClr val="595959"/>
                </a:solidFill>
              </a:rPr>
              <a:t> Ties must be used when the scaffold exceeds a permissible height- to-base ratio. </a:t>
            </a:r>
          </a:p>
          <a:p>
            <a:pPr>
              <a:spcAft>
                <a:spcPts val="1800"/>
              </a:spcAft>
              <a:buFont typeface="Arial"/>
              <a:buChar char="•"/>
            </a:pPr>
            <a:r>
              <a:rPr lang="en-US" sz="2400" dirty="0">
                <a:solidFill>
                  <a:srgbClr val="595959"/>
                </a:solidFill>
              </a:rPr>
              <a:t> A tie must be capable of restraining the scaffold from falling or leaning </a:t>
            </a:r>
            <a:r>
              <a:rPr lang="en-US" sz="2400" cap="all" dirty="0">
                <a:solidFill>
                  <a:srgbClr val="595959"/>
                </a:solidFill>
              </a:rPr>
              <a:t>away</a:t>
            </a:r>
            <a:r>
              <a:rPr lang="en-US" sz="2400" dirty="0">
                <a:solidFill>
                  <a:srgbClr val="595959"/>
                </a:solidFill>
              </a:rPr>
              <a:t> from the wall or leaning </a:t>
            </a:r>
            <a:r>
              <a:rPr lang="en-US" sz="2400" cap="all" dirty="0">
                <a:solidFill>
                  <a:srgbClr val="595959"/>
                </a:solidFill>
              </a:rPr>
              <a:t>toward</a:t>
            </a:r>
            <a:r>
              <a:rPr lang="en-US" sz="2400" dirty="0">
                <a:solidFill>
                  <a:srgbClr val="595959"/>
                </a:solidFill>
              </a:rPr>
              <a:t> the wall. </a:t>
            </a:r>
          </a:p>
        </p:txBody>
      </p:sp>
      <p:pic>
        <p:nvPicPr>
          <p:cNvPr id="6" name="Picture 5"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1009650" y="1365249"/>
            <a:ext cx="2851150" cy="479967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439459"/>
            <a:ext cx="11023600" cy="769441"/>
          </a:xfrm>
          <a:prstGeom prst="rect">
            <a:avLst/>
          </a:prstGeom>
          <a:noFill/>
        </p:spPr>
        <p:txBody>
          <a:bodyPr wrap="square" rtlCol="0">
            <a:spAutoFit/>
          </a:bodyPr>
          <a:lstStyle/>
          <a:p>
            <a:pPr algn="ctr"/>
            <a:r>
              <a:rPr lang="id-ID" sz="4400" cap="all" dirty="0">
                <a:solidFill>
                  <a:schemeClr val="accent2"/>
                </a:solidFill>
                <a:latin typeface="+mj-lt"/>
              </a:rPr>
              <a:t>ENCLOSED SCAFFOLDS</a:t>
            </a:r>
            <a:endParaRPr lang="en-US" sz="4400" cap="all" dirty="0">
              <a:solidFill>
                <a:schemeClr val="accent2"/>
              </a:solidFill>
              <a:latin typeface="+mj-lt"/>
            </a:endParaRPr>
          </a:p>
        </p:txBody>
      </p:sp>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b="4054"/>
              <a:stretch>
                <a:fillRect/>
              </a:stretch>
            </p:blipFill>
          </mc:Choice>
          <mc:Fallback>
            <p:blipFill>
              <a:blip r:embed="rId4"/>
              <a:srcRect b="4054"/>
              <a:stretch>
                <a:fillRect/>
              </a:stretch>
            </p:blipFill>
          </mc:Fallback>
        </mc:AlternateContent>
        <p:spPr>
          <a:xfrm>
            <a:off x="304800" y="1257300"/>
            <a:ext cx="3175000" cy="5410200"/>
          </a:xfrm>
          <a:prstGeom prst="rect">
            <a:avLst/>
          </a:prstGeom>
        </p:spPr>
      </p:pic>
      <p:sp>
        <p:nvSpPr>
          <p:cNvPr id="5" name="TextBox 4"/>
          <p:cNvSpPr txBox="1"/>
          <p:nvPr/>
        </p:nvSpPr>
        <p:spPr>
          <a:xfrm>
            <a:off x="3797300" y="1244600"/>
            <a:ext cx="7658100" cy="5139868"/>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Enclosed Scaffolds are usually covered with netting, tarpaulins, plastic sheeting, or plywood.</a:t>
            </a:r>
          </a:p>
          <a:p>
            <a:pPr>
              <a:spcAft>
                <a:spcPts val="1200"/>
              </a:spcAft>
              <a:buFont typeface="Arial"/>
              <a:buChar char="•"/>
            </a:pPr>
            <a:r>
              <a:rPr lang="en-US" sz="2400" dirty="0">
                <a:solidFill>
                  <a:srgbClr val="595959"/>
                </a:solidFill>
              </a:rPr>
              <a:t> Enclosed Scaffolds are used for: weather protection, preventing materials from spreading or preventing debris from falling.</a:t>
            </a:r>
          </a:p>
          <a:p>
            <a:pPr>
              <a:spcAft>
                <a:spcPts val="1200"/>
              </a:spcAft>
              <a:buFont typeface="Arial"/>
              <a:buChar char="•"/>
            </a:pPr>
            <a:r>
              <a:rPr lang="en-US" sz="2400" dirty="0">
                <a:solidFill>
                  <a:srgbClr val="595959"/>
                </a:solidFill>
              </a:rPr>
              <a:t> Enclosed Scaffolds are subjected to much greater loads than standard scaffolds. </a:t>
            </a:r>
          </a:p>
          <a:p>
            <a:pPr>
              <a:spcAft>
                <a:spcPts val="1200"/>
              </a:spcAft>
              <a:buFont typeface="Arial"/>
              <a:buChar char="•"/>
            </a:pPr>
            <a:r>
              <a:rPr lang="en-US" sz="2400" dirty="0">
                <a:solidFill>
                  <a:srgbClr val="595959"/>
                </a:solidFill>
              </a:rPr>
              <a:t> When scaffold equipment is used for hazardous material abatement, the entire scaffold structure must be tightly enclosed to keep the hazardous material in. </a:t>
            </a:r>
          </a:p>
          <a:p>
            <a:endParaRPr lang="en-US" sz="2400" dirty="0">
              <a:solidFill>
                <a:srgbClr val="7F7F7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67643" y="4165601"/>
            <a:ext cx="2599196" cy="2374900"/>
          </a:xfrm>
          <a:prstGeom prst="rect">
            <a:avLst/>
          </a:prstGeom>
        </p:spPr>
      </p:pic>
      <p:sp>
        <p:nvSpPr>
          <p:cNvPr id="4" name="TextBox 3"/>
          <p:cNvSpPr txBox="1"/>
          <p:nvPr/>
        </p:nvSpPr>
        <p:spPr>
          <a:xfrm>
            <a:off x="0" y="464859"/>
            <a:ext cx="11023600" cy="769441"/>
          </a:xfrm>
          <a:prstGeom prst="rect">
            <a:avLst/>
          </a:prstGeom>
          <a:noFill/>
        </p:spPr>
        <p:txBody>
          <a:bodyPr wrap="square" rtlCol="0">
            <a:spAutoFit/>
          </a:bodyPr>
          <a:lstStyle/>
          <a:p>
            <a:pPr algn="ctr"/>
            <a:r>
              <a:rPr lang="id-ID" sz="4400" cap="all" dirty="0">
                <a:solidFill>
                  <a:schemeClr val="accent2"/>
                </a:solidFill>
                <a:latin typeface="+mj-lt"/>
              </a:rPr>
              <a:t>INSPECTING COMPLETED SCAFFOLDS</a:t>
            </a:r>
            <a:endParaRPr lang="en-US" sz="4400" cap="all" dirty="0">
              <a:solidFill>
                <a:schemeClr val="accent2"/>
              </a:solidFill>
              <a:latin typeface="+mj-lt"/>
            </a:endParaRPr>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84200" y="1409700"/>
            <a:ext cx="2540000" cy="2540000"/>
          </a:xfrm>
          <a:prstGeom prst="rect">
            <a:avLst/>
          </a:prstGeom>
        </p:spPr>
      </p:pic>
      <p:sp>
        <p:nvSpPr>
          <p:cNvPr id="6" name="TextBox 5"/>
          <p:cNvSpPr txBox="1"/>
          <p:nvPr/>
        </p:nvSpPr>
        <p:spPr>
          <a:xfrm>
            <a:off x="3898900" y="1587500"/>
            <a:ext cx="7848600" cy="4555093"/>
          </a:xfrm>
          <a:prstGeom prst="rect">
            <a:avLst/>
          </a:prstGeom>
          <a:noFill/>
        </p:spPr>
        <p:txBody>
          <a:bodyPr wrap="square" rtlCol="0">
            <a:spAutoFit/>
          </a:bodyPr>
          <a:lstStyle/>
          <a:p>
            <a:pPr>
              <a:spcAft>
                <a:spcPts val="3000"/>
              </a:spcAft>
              <a:buFont typeface="Arial"/>
              <a:buChar char="•"/>
            </a:pPr>
            <a:r>
              <a:rPr lang="en-US" sz="2400" dirty="0">
                <a:solidFill>
                  <a:srgbClr val="595959"/>
                </a:solidFill>
              </a:rPr>
              <a:t> The Competent Person must inspect the completed scaffold to ensure it is safe. </a:t>
            </a:r>
          </a:p>
          <a:p>
            <a:pPr>
              <a:spcAft>
                <a:spcPts val="3000"/>
              </a:spcAft>
              <a:buFont typeface="Arial"/>
              <a:buChar char="•"/>
            </a:pPr>
            <a:r>
              <a:rPr lang="en-US" sz="2400" dirty="0">
                <a:solidFill>
                  <a:srgbClr val="595959"/>
                </a:solidFill>
              </a:rPr>
              <a:t> Scaffold inspections must be made </a:t>
            </a:r>
            <a:r>
              <a:rPr lang="en-US" sz="2400" cap="all" dirty="0">
                <a:solidFill>
                  <a:srgbClr val="595959"/>
                </a:solidFill>
              </a:rPr>
              <a:t>after the scaffold is built</a:t>
            </a:r>
            <a:r>
              <a:rPr lang="en-US" sz="2400" dirty="0">
                <a:solidFill>
                  <a:srgbClr val="595959"/>
                </a:solidFill>
              </a:rPr>
              <a:t>, </a:t>
            </a:r>
            <a:r>
              <a:rPr lang="en-US" sz="2400" cap="all" dirty="0">
                <a:solidFill>
                  <a:srgbClr val="595959"/>
                </a:solidFill>
              </a:rPr>
              <a:t>before it is used</a:t>
            </a:r>
            <a:r>
              <a:rPr lang="en-US" sz="2400" dirty="0">
                <a:solidFill>
                  <a:srgbClr val="595959"/>
                </a:solidFill>
              </a:rPr>
              <a:t>, at the </a:t>
            </a:r>
            <a:r>
              <a:rPr lang="en-US" sz="2400" cap="all" dirty="0">
                <a:solidFill>
                  <a:srgbClr val="595959"/>
                </a:solidFill>
              </a:rPr>
              <a:t>change of each shift</a:t>
            </a:r>
            <a:r>
              <a:rPr lang="en-US" sz="2400" dirty="0">
                <a:solidFill>
                  <a:srgbClr val="595959"/>
                </a:solidFill>
              </a:rPr>
              <a:t>, and at minimum </a:t>
            </a:r>
            <a:r>
              <a:rPr lang="en-US" sz="2400" cap="all" dirty="0">
                <a:solidFill>
                  <a:srgbClr val="595959"/>
                </a:solidFill>
              </a:rPr>
              <a:t>once a </a:t>
            </a:r>
            <a:r>
              <a:rPr lang="en-US" sz="2400" cap="all" dirty="0" err="1">
                <a:solidFill>
                  <a:srgbClr val="595959"/>
                </a:solidFill>
              </a:rPr>
              <a:t>day</a:t>
            </a:r>
            <a:r>
              <a:rPr lang="en-US" sz="2400" dirty="0" err="1">
                <a:solidFill>
                  <a:srgbClr val="595959"/>
                </a:solidFill>
              </a:rPr>
              <a:t>or</a:t>
            </a:r>
            <a:r>
              <a:rPr lang="en-US" sz="2400" dirty="0">
                <a:solidFill>
                  <a:srgbClr val="595959"/>
                </a:solidFill>
              </a:rPr>
              <a:t> </a:t>
            </a:r>
            <a:r>
              <a:rPr lang="en-US" sz="2400" cap="all" dirty="0">
                <a:solidFill>
                  <a:srgbClr val="595959"/>
                </a:solidFill>
              </a:rPr>
              <a:t>after something happens </a:t>
            </a:r>
            <a:r>
              <a:rPr lang="en-US" sz="2400" dirty="0">
                <a:solidFill>
                  <a:srgbClr val="595959"/>
                </a:solidFill>
              </a:rPr>
              <a:t>that could have altered the scaffold.</a:t>
            </a:r>
          </a:p>
          <a:p>
            <a:pPr>
              <a:spcAft>
                <a:spcPts val="3000"/>
              </a:spcAft>
              <a:buFont typeface="Arial"/>
              <a:buChar char="•"/>
            </a:pPr>
            <a:r>
              <a:rPr lang="en-US" sz="2400" dirty="0">
                <a:solidFill>
                  <a:srgbClr val="595959"/>
                </a:solidFill>
              </a:rPr>
              <a:t> The three-colored tag system notifies workers of the construction or modification status of the scaffold to maximize safety.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3" name="Picture 12"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1561533" y="1123950"/>
            <a:ext cx="7220517" cy="4527550"/>
          </a:xfrm>
          <a:prstGeom prst="rect">
            <a:avLst/>
          </a:prstGeom>
        </p:spPr>
      </p:pic>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438150" y="412750"/>
            <a:ext cx="3616248" cy="81915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15900" y="692150"/>
            <a:ext cx="5842000" cy="5473700"/>
          </a:xfrm>
          <a:prstGeom prst="rect">
            <a:avLst/>
          </a:prstGeom>
        </p:spPr>
      </p:pic>
      <p:sp>
        <p:nvSpPr>
          <p:cNvPr id="6" name="TextBox 5"/>
          <p:cNvSpPr txBox="1"/>
          <p:nvPr/>
        </p:nvSpPr>
        <p:spPr>
          <a:xfrm>
            <a:off x="3986181" y="337859"/>
            <a:ext cx="7902699" cy="769441"/>
          </a:xfrm>
          <a:prstGeom prst="rect">
            <a:avLst/>
          </a:prstGeom>
          <a:noFill/>
        </p:spPr>
        <p:txBody>
          <a:bodyPr wrap="none" rtlCol="0">
            <a:spAutoFit/>
          </a:bodyPr>
          <a:lstStyle/>
          <a:p>
            <a:pPr algn="ctr"/>
            <a:r>
              <a:rPr lang="id-ID" sz="4400" dirty="0">
                <a:solidFill>
                  <a:srgbClr val="44546A"/>
                </a:solidFill>
                <a:latin typeface="+mj-lt"/>
              </a:rPr>
              <a:t>EQUIPMENT INCOMPATIBILITY</a:t>
            </a:r>
            <a:endParaRPr lang="en-US" sz="4400" dirty="0">
              <a:solidFill>
                <a:srgbClr val="44546A"/>
              </a:solidFill>
              <a:latin typeface="+mj-lt"/>
            </a:endParaRPr>
          </a:p>
        </p:txBody>
      </p:sp>
      <p:sp>
        <p:nvSpPr>
          <p:cNvPr id="7" name="TextBox 6"/>
          <p:cNvSpPr txBox="1"/>
          <p:nvPr/>
        </p:nvSpPr>
        <p:spPr>
          <a:xfrm>
            <a:off x="5918200" y="1244600"/>
            <a:ext cx="5829300" cy="5293756"/>
          </a:xfrm>
          <a:prstGeom prst="rect">
            <a:avLst/>
          </a:prstGeom>
          <a:noFill/>
        </p:spPr>
        <p:txBody>
          <a:bodyPr wrap="square" rtlCol="0">
            <a:spAutoFit/>
          </a:bodyPr>
          <a:lstStyle/>
          <a:p>
            <a:pPr>
              <a:spcAft>
                <a:spcPts val="1200"/>
              </a:spcAft>
            </a:pPr>
            <a:r>
              <a:rPr lang="en-US" sz="2400" dirty="0">
                <a:solidFill>
                  <a:srgbClr val="595959"/>
                </a:solidFill>
              </a:rPr>
              <a:t>The incompatibility of Frame Scaffold equipment usually occur in the following areas: </a:t>
            </a:r>
          </a:p>
          <a:p>
            <a:pPr lvl="1">
              <a:spcAft>
                <a:spcPts val="1200"/>
              </a:spcAft>
              <a:buFont typeface="Arial"/>
              <a:buChar char="•"/>
            </a:pPr>
            <a:r>
              <a:rPr lang="en-US" sz="2400" dirty="0">
                <a:solidFill>
                  <a:srgbClr val="595959"/>
                </a:solidFill>
              </a:rPr>
              <a:t> frame height and/or width </a:t>
            </a:r>
          </a:p>
          <a:p>
            <a:pPr lvl="1">
              <a:spcAft>
                <a:spcPts val="1200"/>
              </a:spcAft>
              <a:buFont typeface="Arial"/>
              <a:buChar char="•"/>
            </a:pPr>
            <a:r>
              <a:rPr lang="en-US" sz="2400" dirty="0">
                <a:solidFill>
                  <a:srgbClr val="595959"/>
                </a:solidFill>
              </a:rPr>
              <a:t> type or strength of material </a:t>
            </a:r>
          </a:p>
          <a:p>
            <a:pPr lvl="1">
              <a:spcAft>
                <a:spcPts val="1200"/>
              </a:spcAft>
              <a:buFont typeface="Arial"/>
              <a:buChar char="•"/>
            </a:pPr>
            <a:r>
              <a:rPr lang="en-US" sz="2400" dirty="0">
                <a:solidFill>
                  <a:srgbClr val="595959"/>
                </a:solidFill>
              </a:rPr>
              <a:t> tube wall diameter or thickness </a:t>
            </a:r>
          </a:p>
          <a:p>
            <a:pPr lvl="1">
              <a:spcAft>
                <a:spcPts val="1200"/>
              </a:spcAft>
              <a:buFont typeface="Arial"/>
              <a:buChar char="•"/>
            </a:pPr>
            <a:r>
              <a:rPr lang="en-US" sz="2400" dirty="0">
                <a:solidFill>
                  <a:srgbClr val="595959"/>
                </a:solidFill>
              </a:rPr>
              <a:t> retainer pins </a:t>
            </a:r>
          </a:p>
          <a:p>
            <a:pPr lvl="1">
              <a:spcAft>
                <a:spcPts val="1200"/>
              </a:spcAft>
              <a:buFont typeface="Arial"/>
              <a:buChar char="•"/>
            </a:pPr>
            <a:r>
              <a:rPr lang="en-US" sz="2400" dirty="0">
                <a:solidFill>
                  <a:srgbClr val="595959"/>
                </a:solidFill>
              </a:rPr>
              <a:t> </a:t>
            </a:r>
            <a:r>
              <a:rPr lang="en-US" sz="2400" dirty="0" err="1">
                <a:solidFill>
                  <a:srgbClr val="595959"/>
                </a:solidFill>
              </a:rPr>
              <a:t>crossbrace</a:t>
            </a:r>
            <a:r>
              <a:rPr lang="en-US" sz="2400" dirty="0">
                <a:solidFill>
                  <a:srgbClr val="595959"/>
                </a:solidFill>
              </a:rPr>
              <a:t> stud connections </a:t>
            </a:r>
          </a:p>
          <a:p>
            <a:pPr lvl="1">
              <a:spcAft>
                <a:spcPts val="1200"/>
              </a:spcAft>
              <a:buFont typeface="Arial"/>
              <a:buChar char="•"/>
            </a:pPr>
            <a:r>
              <a:rPr lang="en-US" sz="2400" dirty="0">
                <a:solidFill>
                  <a:srgbClr val="595959"/>
                </a:solidFill>
              </a:rPr>
              <a:t> stud spacing and location </a:t>
            </a:r>
          </a:p>
          <a:p>
            <a:pPr lvl="1">
              <a:spcAft>
                <a:spcPts val="1200"/>
              </a:spcAft>
              <a:buFont typeface="Arial"/>
              <a:buChar char="•"/>
            </a:pPr>
            <a:r>
              <a:rPr lang="en-US" sz="2400" dirty="0">
                <a:solidFill>
                  <a:srgbClr val="595959"/>
                </a:solidFill>
              </a:rPr>
              <a:t> bases and other components.</a:t>
            </a:r>
          </a:p>
          <a:p>
            <a:endParaRPr lang="en-US" dirty="0"/>
          </a:p>
        </p:txBody>
      </p:sp>
      <p:pic>
        <p:nvPicPr>
          <p:cNvPr id="8" name="Picture 7"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7CA9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 name="TextBox 6"/>
          <p:cNvSpPr txBox="1"/>
          <p:nvPr/>
        </p:nvSpPr>
        <p:spPr>
          <a:xfrm>
            <a:off x="406400" y="439459"/>
            <a:ext cx="6261100" cy="769441"/>
          </a:xfrm>
          <a:prstGeom prst="rect">
            <a:avLst/>
          </a:prstGeom>
          <a:noFill/>
        </p:spPr>
        <p:txBody>
          <a:bodyPr wrap="square" rtlCol="0">
            <a:spAutoFit/>
          </a:bodyPr>
          <a:lstStyle/>
          <a:p>
            <a:pPr algn="ctr"/>
            <a:r>
              <a:rPr lang="id-ID" sz="4400" cap="all" dirty="0">
                <a:solidFill>
                  <a:srgbClr val="44546A"/>
                </a:solidFill>
                <a:latin typeface="+mj-lt"/>
              </a:rPr>
              <a:t>Key points</a:t>
            </a:r>
            <a:endParaRPr lang="en-US" sz="4400" cap="all" dirty="0">
              <a:solidFill>
                <a:srgbClr val="44546A"/>
              </a:solidFill>
              <a:latin typeface="+mj-lt"/>
            </a:endParaRPr>
          </a:p>
        </p:txBody>
      </p:sp>
      <p:sp>
        <p:nvSpPr>
          <p:cNvPr id="14" name="TextBox 13"/>
          <p:cNvSpPr txBox="1"/>
          <p:nvPr/>
        </p:nvSpPr>
        <p:spPr>
          <a:xfrm>
            <a:off x="2057400" y="1270000"/>
            <a:ext cx="9639300" cy="4401205"/>
          </a:xfrm>
          <a:prstGeom prst="rect">
            <a:avLst/>
          </a:prstGeom>
          <a:noFill/>
        </p:spPr>
        <p:txBody>
          <a:bodyPr wrap="square" rtlCol="0">
            <a:spAutoFit/>
          </a:bodyPr>
          <a:lstStyle/>
          <a:p>
            <a:pPr>
              <a:spcAft>
                <a:spcPts val="1200"/>
              </a:spcAft>
              <a:buFont typeface="Arial"/>
              <a:buChar char="•"/>
            </a:pPr>
            <a:r>
              <a:rPr lang="en-US" sz="2400" dirty="0">
                <a:solidFill>
                  <a:schemeClr val="bg2">
                    <a:lumMod val="50000"/>
                  </a:schemeClr>
                </a:solidFill>
              </a:rPr>
              <a:t> </a:t>
            </a:r>
            <a:r>
              <a:rPr lang="en-US" sz="2400" cap="all" dirty="0">
                <a:solidFill>
                  <a:srgbClr val="595959"/>
                </a:solidFill>
              </a:rPr>
              <a:t>Enclosed Scaffolds </a:t>
            </a:r>
            <a:r>
              <a:rPr lang="en-US" sz="2400" dirty="0">
                <a:solidFill>
                  <a:srgbClr val="595959"/>
                </a:solidFill>
              </a:rPr>
              <a:t>are used for: </a:t>
            </a:r>
            <a:r>
              <a:rPr lang="en-US" sz="2400" cap="all" dirty="0">
                <a:solidFill>
                  <a:srgbClr val="595959"/>
                </a:solidFill>
              </a:rPr>
              <a:t>weather protection</a:t>
            </a:r>
            <a:r>
              <a:rPr lang="en-US" sz="2400" dirty="0">
                <a:solidFill>
                  <a:srgbClr val="595959"/>
                </a:solidFill>
              </a:rPr>
              <a:t>, preventing materials from </a:t>
            </a:r>
            <a:r>
              <a:rPr lang="en-CA" sz="2400" dirty="0"/>
              <a:t>becoming a FALLING OBJECT HAZARD.</a:t>
            </a:r>
            <a:r>
              <a:rPr lang="en-US" sz="2400" dirty="0">
                <a:solidFill>
                  <a:srgbClr val="595959"/>
                </a:solidFill>
              </a:rPr>
              <a:t> </a:t>
            </a:r>
          </a:p>
          <a:p>
            <a:pPr>
              <a:spcAft>
                <a:spcPts val="1200"/>
              </a:spcAft>
              <a:buFont typeface="Arial"/>
              <a:buChar char="•"/>
            </a:pPr>
            <a:r>
              <a:rPr lang="en-US" sz="2400" dirty="0">
                <a:solidFill>
                  <a:srgbClr val="595959"/>
                </a:solidFill>
              </a:rPr>
              <a:t>Enclosed Scaffolds are </a:t>
            </a:r>
            <a:r>
              <a:rPr lang="en-US" sz="2400" cap="all" dirty="0">
                <a:solidFill>
                  <a:srgbClr val="595959"/>
                </a:solidFill>
              </a:rPr>
              <a:t>subjected to much greater loads</a:t>
            </a:r>
            <a:r>
              <a:rPr lang="en-US" sz="2400" dirty="0">
                <a:solidFill>
                  <a:srgbClr val="595959"/>
                </a:solidFill>
              </a:rPr>
              <a:t>.</a:t>
            </a:r>
          </a:p>
          <a:p>
            <a:pPr>
              <a:spcAft>
                <a:spcPts val="1200"/>
              </a:spcAft>
              <a:buFont typeface="Arial"/>
              <a:buChar char="•"/>
            </a:pPr>
            <a:r>
              <a:rPr lang="en-US" sz="2400" dirty="0">
                <a:solidFill>
                  <a:srgbClr val="595959"/>
                </a:solidFill>
              </a:rPr>
              <a:t> Before the scaffold can be used, the Competent Person must review regulations and inspect the scaffold to ensure it is safe and can support intended loads.</a:t>
            </a:r>
          </a:p>
          <a:p>
            <a:pPr>
              <a:spcAft>
                <a:spcPts val="1200"/>
              </a:spcAft>
              <a:buFont typeface="Arial"/>
              <a:buChar char="•"/>
            </a:pPr>
            <a:r>
              <a:rPr lang="en-US" sz="2400" dirty="0">
                <a:solidFill>
                  <a:srgbClr val="595959"/>
                </a:solidFill>
              </a:rPr>
              <a:t> </a:t>
            </a:r>
            <a:r>
              <a:rPr lang="en-US" sz="2400" cap="all" dirty="0">
                <a:solidFill>
                  <a:srgbClr val="595959"/>
                </a:solidFill>
              </a:rPr>
              <a:t>Codes of Safe Practices </a:t>
            </a:r>
            <a:r>
              <a:rPr lang="en-US" sz="2400" dirty="0">
                <a:solidFill>
                  <a:srgbClr val="595959"/>
                </a:solidFill>
              </a:rPr>
              <a:t>are good references for building safe scaffolds. </a:t>
            </a:r>
          </a:p>
          <a:p>
            <a:pPr>
              <a:spcAft>
                <a:spcPts val="1200"/>
              </a:spcAft>
              <a:buFont typeface="Arial"/>
              <a:buChar char="•"/>
            </a:pPr>
            <a:r>
              <a:rPr lang="en-US" sz="2400" dirty="0">
                <a:solidFill>
                  <a:srgbClr val="595959"/>
                </a:solidFill>
              </a:rPr>
              <a:t> A </a:t>
            </a:r>
            <a:r>
              <a:rPr lang="en-US" sz="2400" cap="all" dirty="0">
                <a:solidFill>
                  <a:srgbClr val="595959"/>
                </a:solidFill>
              </a:rPr>
              <a:t>Scaffold Inspection Checklist </a:t>
            </a:r>
            <a:r>
              <a:rPr lang="en-US" sz="2400" dirty="0">
                <a:solidFill>
                  <a:srgbClr val="595959"/>
                </a:solidFill>
              </a:rPr>
              <a:t>can be a helpful tool.</a:t>
            </a:r>
          </a:p>
        </p:txBody>
      </p:sp>
      <p:pic>
        <p:nvPicPr>
          <p:cNvPr id="13" name="Picture 12"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44500" y="482600"/>
            <a:ext cx="1270000" cy="1231900"/>
          </a:xfrm>
          <a:prstGeom prst="roundRect">
            <a:avLst/>
          </a:prstGeom>
          <a:solidFill>
            <a:srgbClr val="7CA9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 name="TextBox 6"/>
          <p:cNvSpPr txBox="1"/>
          <p:nvPr/>
        </p:nvSpPr>
        <p:spPr>
          <a:xfrm>
            <a:off x="406400" y="439459"/>
            <a:ext cx="6261100" cy="769441"/>
          </a:xfrm>
          <a:prstGeom prst="rect">
            <a:avLst/>
          </a:prstGeom>
          <a:noFill/>
        </p:spPr>
        <p:txBody>
          <a:bodyPr wrap="square" rtlCol="0">
            <a:spAutoFit/>
          </a:bodyPr>
          <a:lstStyle/>
          <a:p>
            <a:pPr algn="ctr"/>
            <a:r>
              <a:rPr lang="id-ID" sz="4400" cap="all" dirty="0">
                <a:solidFill>
                  <a:schemeClr val="tx2"/>
                </a:solidFill>
                <a:latin typeface="+mj-lt"/>
              </a:rPr>
              <a:t>Key points</a:t>
            </a:r>
            <a:endParaRPr lang="en-US" sz="4400" cap="all" dirty="0">
              <a:solidFill>
                <a:schemeClr val="tx2"/>
              </a:solidFill>
              <a:latin typeface="+mj-lt"/>
            </a:endParaRPr>
          </a:p>
        </p:txBody>
      </p:sp>
      <p:sp>
        <p:nvSpPr>
          <p:cNvPr id="14" name="TextBox 13"/>
          <p:cNvSpPr txBox="1"/>
          <p:nvPr/>
        </p:nvSpPr>
        <p:spPr>
          <a:xfrm>
            <a:off x="2032000" y="1231900"/>
            <a:ext cx="9029700" cy="4770536"/>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Ties to a STABLE </a:t>
            </a:r>
            <a:r>
              <a:rPr lang="en-US" sz="2400" cap="all" dirty="0">
                <a:solidFill>
                  <a:srgbClr val="595959"/>
                </a:solidFill>
              </a:rPr>
              <a:t>existing structure </a:t>
            </a:r>
            <a:r>
              <a:rPr lang="en-US" sz="2400" dirty="0">
                <a:solidFill>
                  <a:srgbClr val="595959"/>
                </a:solidFill>
              </a:rPr>
              <a:t>ensure the scaffold’s </a:t>
            </a:r>
            <a:r>
              <a:rPr lang="en-US" sz="2400" cap="all" dirty="0">
                <a:solidFill>
                  <a:srgbClr val="595959"/>
                </a:solidFill>
              </a:rPr>
              <a:t>stability</a:t>
            </a:r>
            <a:r>
              <a:rPr lang="en-US" sz="2400" dirty="0">
                <a:solidFill>
                  <a:srgbClr val="595959"/>
                </a:solidFill>
              </a:rPr>
              <a:t>. </a:t>
            </a:r>
          </a:p>
          <a:p>
            <a:pPr>
              <a:spcAft>
                <a:spcPts val="1200"/>
              </a:spcAft>
              <a:buFont typeface="Arial"/>
              <a:buChar char="•"/>
            </a:pPr>
            <a:r>
              <a:rPr lang="en-US" sz="2400" dirty="0">
                <a:solidFill>
                  <a:srgbClr val="595959"/>
                </a:solidFill>
              </a:rPr>
              <a:t> Ties are </a:t>
            </a:r>
            <a:r>
              <a:rPr lang="en-US" sz="2400" cap="all" dirty="0">
                <a:solidFill>
                  <a:srgbClr val="595959"/>
                </a:solidFill>
              </a:rPr>
              <a:t>required when the scaffold is enclosed </a:t>
            </a:r>
            <a:r>
              <a:rPr lang="en-US" sz="2400" dirty="0">
                <a:solidFill>
                  <a:srgbClr val="595959"/>
                </a:solidFill>
              </a:rPr>
              <a:t>or </a:t>
            </a:r>
            <a:r>
              <a:rPr lang="en-US" sz="2400" cap="all" dirty="0">
                <a:solidFill>
                  <a:srgbClr val="595959"/>
                </a:solidFill>
              </a:rPr>
              <a:t>exceeds allowable </a:t>
            </a:r>
            <a:r>
              <a:rPr lang="en-US" sz="2400" dirty="0">
                <a:solidFill>
                  <a:srgbClr val="595959"/>
                </a:solidFill>
              </a:rPr>
              <a:t>HEIGHT-TO-BASE RATIO.</a:t>
            </a:r>
          </a:p>
          <a:p>
            <a:pPr>
              <a:spcAft>
                <a:spcPts val="1200"/>
              </a:spcAft>
              <a:buFont typeface="Arial"/>
              <a:buChar char="•"/>
            </a:pPr>
            <a:r>
              <a:rPr lang="en-US" sz="2400" dirty="0">
                <a:solidFill>
                  <a:srgbClr val="595959"/>
                </a:solidFill>
              </a:rPr>
              <a:t> </a:t>
            </a:r>
            <a:r>
              <a:rPr lang="en-US" sz="2400" cap="all" dirty="0">
                <a:solidFill>
                  <a:srgbClr val="595959"/>
                </a:solidFill>
              </a:rPr>
              <a:t>Tension COMPONTENT</a:t>
            </a:r>
            <a:r>
              <a:rPr lang="en-US" sz="2400" dirty="0">
                <a:solidFill>
                  <a:srgbClr val="595959"/>
                </a:solidFill>
              </a:rPr>
              <a:t> (prevents the scaffold falling </a:t>
            </a:r>
            <a:r>
              <a:rPr lang="en-US" sz="2400" cap="all" dirty="0">
                <a:solidFill>
                  <a:srgbClr val="595959"/>
                </a:solidFill>
              </a:rPr>
              <a:t>away</a:t>
            </a:r>
            <a:r>
              <a:rPr lang="en-US" sz="2400" dirty="0">
                <a:solidFill>
                  <a:srgbClr val="595959"/>
                </a:solidFill>
              </a:rPr>
              <a:t> from the structure), and </a:t>
            </a:r>
            <a:r>
              <a:rPr lang="en-US" sz="2400" cap="all" dirty="0">
                <a:solidFill>
                  <a:srgbClr val="595959"/>
                </a:solidFill>
              </a:rPr>
              <a:t>compression COMPONENT</a:t>
            </a:r>
            <a:r>
              <a:rPr lang="en-US" sz="2400" dirty="0">
                <a:solidFill>
                  <a:srgbClr val="595959"/>
                </a:solidFill>
              </a:rPr>
              <a:t> (prevents the scaffold falling </a:t>
            </a:r>
            <a:r>
              <a:rPr lang="en-US" sz="2400" cap="all" dirty="0">
                <a:solidFill>
                  <a:srgbClr val="595959"/>
                </a:solidFill>
              </a:rPr>
              <a:t>into</a:t>
            </a:r>
            <a:r>
              <a:rPr lang="en-US" sz="2400" dirty="0">
                <a:solidFill>
                  <a:srgbClr val="595959"/>
                </a:solidFill>
              </a:rPr>
              <a:t> the structure).</a:t>
            </a:r>
          </a:p>
          <a:p>
            <a:pPr>
              <a:spcAft>
                <a:spcPts val="1200"/>
              </a:spcAft>
              <a:buFont typeface="Arial"/>
              <a:buChar char="•"/>
            </a:pPr>
            <a:r>
              <a:rPr lang="en-US" sz="2400" dirty="0">
                <a:solidFill>
                  <a:srgbClr val="595959"/>
                </a:solidFill>
              </a:rPr>
              <a:t> Check your local regulations for the </a:t>
            </a:r>
            <a:r>
              <a:rPr lang="en-US" sz="2400" cap="all" dirty="0">
                <a:solidFill>
                  <a:srgbClr val="595959"/>
                </a:solidFill>
              </a:rPr>
              <a:t>required spacing of ties</a:t>
            </a:r>
            <a:r>
              <a:rPr lang="en-US" sz="2400" dirty="0">
                <a:solidFill>
                  <a:srgbClr val="595959"/>
                </a:solidFill>
              </a:rPr>
              <a:t> and MAKE SURE all the required ties are in place. </a:t>
            </a:r>
          </a:p>
          <a:p>
            <a:pPr>
              <a:spcAft>
                <a:spcPts val="1200"/>
              </a:spcAft>
              <a:buFont typeface="Arial"/>
              <a:buChar char="•"/>
            </a:pPr>
            <a:r>
              <a:rPr lang="en-US" sz="2400" dirty="0">
                <a:solidFill>
                  <a:srgbClr val="595959"/>
                </a:solidFill>
              </a:rPr>
              <a:t> Ties should be placed </a:t>
            </a:r>
            <a:r>
              <a:rPr lang="en-US" sz="2400" cap="all" dirty="0">
                <a:solidFill>
                  <a:srgbClr val="595959"/>
                </a:solidFill>
              </a:rPr>
              <a:t>near the top bearer or horizontal member</a:t>
            </a:r>
            <a:r>
              <a:rPr lang="en-US" sz="2400" dirty="0">
                <a:solidFill>
                  <a:srgbClr val="595959"/>
                </a:solidFill>
              </a:rPr>
              <a:t> of the frame. </a:t>
            </a:r>
          </a:p>
        </p:txBody>
      </p:sp>
      <p:pic>
        <p:nvPicPr>
          <p:cNvPr id="13" name="Picture 12"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2" y="5994400"/>
            <a:ext cx="10147298" cy="863600"/>
            <a:chOff x="2" y="5994400"/>
            <a:chExt cx="10147298" cy="863600"/>
          </a:xfrm>
        </p:grpSpPr>
        <p:sp>
          <p:nvSpPr>
            <p:cNvPr id="25" name="Rectangle 24"/>
            <p:cNvSpPr/>
            <p:nvPr/>
          </p:nvSpPr>
          <p:spPr>
            <a:xfrm rot="16200000">
              <a:off x="586600" y="5412598"/>
              <a:ext cx="858803" cy="2032000"/>
            </a:xfrm>
            <a:prstGeom prst="rect">
              <a:avLst/>
            </a:prstGeom>
            <a:solidFill>
              <a:srgbClr val="00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25"/>
            <p:cNvSpPr/>
            <p:nvPr/>
          </p:nvSpPr>
          <p:spPr>
            <a:xfrm rot="16200000">
              <a:off x="2618605" y="5412604"/>
              <a:ext cx="858792" cy="2032000"/>
            </a:xfrm>
            <a:prstGeom prst="rect">
              <a:avLst/>
            </a:prstGeom>
            <a:solidFill>
              <a:srgbClr val="006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6"/>
            <p:cNvSpPr/>
            <p:nvPr/>
          </p:nvSpPr>
          <p:spPr>
            <a:xfrm rot="16200000">
              <a:off x="4650602" y="5412601"/>
              <a:ext cx="858798" cy="2032000"/>
            </a:xfrm>
            <a:prstGeom prst="rect">
              <a:avLst/>
            </a:prstGeom>
            <a:solidFill>
              <a:srgbClr val="2A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7"/>
            <p:cNvSpPr/>
            <p:nvPr/>
          </p:nvSpPr>
          <p:spPr>
            <a:xfrm rot="16200000">
              <a:off x="6669902" y="5412599"/>
              <a:ext cx="858801" cy="2032000"/>
            </a:xfrm>
            <a:prstGeom prst="rect">
              <a:avLst/>
            </a:prstGeom>
            <a:solidFill>
              <a:srgbClr val="518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28"/>
            <p:cNvSpPr/>
            <p:nvPr/>
          </p:nvSpPr>
          <p:spPr>
            <a:xfrm rot="16200000">
              <a:off x="8699500" y="5410200"/>
              <a:ext cx="863600" cy="2032000"/>
            </a:xfrm>
            <a:prstGeom prst="rect">
              <a:avLst/>
            </a:prstGeom>
            <a:solidFill>
              <a:srgbClr val="7C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71649" y="2585759"/>
            <a:ext cx="7848723" cy="830997"/>
          </a:xfrm>
          <a:prstGeom prst="rect">
            <a:avLst/>
          </a:prstGeom>
          <a:noFill/>
        </p:spPr>
        <p:txBody>
          <a:bodyPr wrap="none" rtlCol="0">
            <a:spAutoFit/>
          </a:bodyPr>
          <a:lstStyle/>
          <a:p>
            <a:pPr algn="ctr"/>
            <a:r>
              <a:rPr lang="id-ID" sz="4800" dirty="0">
                <a:solidFill>
                  <a:schemeClr val="bg1"/>
                </a:solidFill>
              </a:rPr>
              <a:t>DISMANTLING &amp; STORAGE</a:t>
            </a:r>
          </a:p>
        </p:txBody>
      </p:sp>
      <p:sp>
        <p:nvSpPr>
          <p:cNvPr id="47" name="Rectangle 46"/>
          <p:cNvSpPr/>
          <p:nvPr/>
        </p:nvSpPr>
        <p:spPr>
          <a:xfrm>
            <a:off x="0" y="3354329"/>
            <a:ext cx="12192000" cy="400110"/>
          </a:xfrm>
          <a:prstGeom prst="rect">
            <a:avLst/>
          </a:prstGeom>
          <a:noFill/>
        </p:spPr>
        <p:txBody>
          <a:bodyPr wrap="square">
            <a:spAutoFit/>
          </a:bodyPr>
          <a:lstStyle/>
          <a:p>
            <a:pPr algn="ctr"/>
            <a:r>
              <a:rPr lang="en-US" sz="2000" cap="all" dirty="0">
                <a:solidFill>
                  <a:srgbClr val="93F300"/>
                </a:solidFill>
              </a:rPr>
              <a:t>Dismantling scaffolds exposes workers to the same hazards as building them</a:t>
            </a:r>
            <a:endParaRPr lang="id-ID" sz="2000" cap="all" dirty="0">
              <a:solidFill>
                <a:srgbClr val="93F300"/>
              </a:solidFill>
              <a:latin typeface="Source Sans Pro Light" panose="020B0403030403020204" pitchFamily="34" charset="0"/>
            </a:endParaRP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147300" y="5092700"/>
            <a:ext cx="2032000" cy="1765300"/>
            <a:chOff x="10147300" y="5092700"/>
            <a:chExt cx="2032000" cy="1765300"/>
          </a:xfrm>
        </p:grpSpPr>
        <p:sp>
          <p:nvSpPr>
            <p:cNvPr id="30" name="Rectangle 29"/>
            <p:cNvSpPr/>
            <p:nvPr/>
          </p:nvSpPr>
          <p:spPr>
            <a:xfrm rot="16200000">
              <a:off x="10280650" y="4959350"/>
              <a:ext cx="1765300" cy="2032000"/>
            </a:xfrm>
            <a:prstGeom prst="rect">
              <a:avLst/>
            </a:prstGeom>
            <a:solidFill>
              <a:srgbClr val="97B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TextBox 21"/>
            <p:cNvSpPr txBox="1"/>
            <p:nvPr/>
          </p:nvSpPr>
          <p:spPr>
            <a:xfrm>
              <a:off x="10909300" y="5537200"/>
              <a:ext cx="863600" cy="769441"/>
            </a:xfrm>
            <a:prstGeom prst="rect">
              <a:avLst/>
            </a:prstGeom>
            <a:noFill/>
          </p:spPr>
          <p:txBody>
            <a:bodyPr wrap="square" rtlCol="0">
              <a:spAutoFit/>
            </a:bodyPr>
            <a:lstStyle/>
            <a:p>
              <a:r>
                <a:rPr lang="en-US" sz="4400" dirty="0">
                  <a:solidFill>
                    <a:srgbClr val="FFFFFF"/>
                  </a:solidFill>
                </a:rPr>
                <a:t>6</a:t>
              </a:r>
            </a:p>
          </p:txBody>
        </p:sp>
      </p:grpSp>
    </p:spTree>
    <p:extLst>
      <p:ext uri="{BB962C8B-B14F-4D97-AF65-F5344CB8AC3E}">
        <p14:creationId xmlns:p14="http://schemas.microsoft.com/office/powerpoint/2010/main" val="40842824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Bottom)">
                                      <p:cBhvr>
                                        <p:cTn id="7" dur="500"/>
                                        <p:tgtEl>
                                          <p:spTgt spid="1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lide(fromBottom)">
                                      <p:cBhvr>
                                        <p:cTn id="11" dur="500"/>
                                        <p:tgtEl>
                                          <p:spTgt spid="1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outVertical)">
                                      <p:cBhvr>
                                        <p:cTn id="27" dur="500"/>
                                        <p:tgtEl>
                                          <p:spTgt spid="48"/>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Box 186"/>
          <p:cNvSpPr txBox="1"/>
          <p:nvPr/>
        </p:nvSpPr>
        <p:spPr>
          <a:xfrm>
            <a:off x="482308" y="566459"/>
            <a:ext cx="4242568" cy="830997"/>
          </a:xfrm>
          <a:prstGeom prst="rect">
            <a:avLst/>
          </a:prstGeom>
          <a:noFill/>
        </p:spPr>
        <p:txBody>
          <a:bodyPr wrap="none" rtlCol="0">
            <a:spAutoFit/>
          </a:bodyPr>
          <a:lstStyle/>
          <a:p>
            <a:pPr algn="ctr"/>
            <a:r>
              <a:rPr lang="id-ID" sz="4800" cap="all" dirty="0">
                <a:solidFill>
                  <a:srgbClr val="44546A"/>
                </a:solidFill>
                <a:latin typeface="+mj-lt"/>
              </a:rPr>
              <a:t>Dismantling</a:t>
            </a:r>
            <a:endParaRPr lang="en-US" sz="4800" cap="all" dirty="0">
              <a:solidFill>
                <a:srgbClr val="44546A"/>
              </a:solidFill>
              <a:latin typeface="+mj-lt"/>
            </a:endParaRPr>
          </a:p>
        </p:txBody>
      </p:sp>
      <p:sp>
        <p:nvSpPr>
          <p:cNvPr id="121" name="TextBox 120"/>
          <p:cNvSpPr txBox="1"/>
          <p:nvPr/>
        </p:nvSpPr>
        <p:spPr>
          <a:xfrm>
            <a:off x="6172199" y="1714500"/>
            <a:ext cx="2411143" cy="707886"/>
          </a:xfrm>
          <a:prstGeom prst="rect">
            <a:avLst/>
          </a:prstGeom>
          <a:noFill/>
        </p:spPr>
        <p:txBody>
          <a:bodyPr wrap="square" rtlCol="0">
            <a:spAutoFit/>
          </a:bodyPr>
          <a:lstStyle/>
          <a:p>
            <a:r>
              <a:rPr lang="id-ID" sz="2000" dirty="0">
                <a:solidFill>
                  <a:schemeClr val="bg1"/>
                </a:solidFill>
              </a:rPr>
              <a:t>VISUAL INSPECTION</a:t>
            </a:r>
          </a:p>
        </p:txBody>
      </p:sp>
      <p:sp>
        <p:nvSpPr>
          <p:cNvPr id="130" name="TextBox 129"/>
          <p:cNvSpPr txBox="1"/>
          <p:nvPr/>
        </p:nvSpPr>
        <p:spPr>
          <a:xfrm>
            <a:off x="9315607" y="5399314"/>
            <a:ext cx="1345561" cy="400110"/>
          </a:xfrm>
          <a:prstGeom prst="rect">
            <a:avLst/>
          </a:prstGeom>
          <a:noFill/>
        </p:spPr>
        <p:txBody>
          <a:bodyPr wrap="none" rtlCol="0">
            <a:spAutoFit/>
          </a:bodyPr>
          <a:lstStyle/>
          <a:p>
            <a:r>
              <a:rPr lang="id-ID" sz="2000" b="1" dirty="0">
                <a:solidFill>
                  <a:schemeClr val="bg1"/>
                </a:solidFill>
              </a:rPr>
              <a:t>Cerebelum</a:t>
            </a:r>
          </a:p>
        </p:txBody>
      </p:sp>
      <p:pic>
        <p:nvPicPr>
          <p:cNvPr id="74" name="Picture 7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t="4682"/>
              <a:stretch>
                <a:fillRect/>
              </a:stretch>
            </p:blipFill>
          </mc:Choice>
          <mc:Fallback>
            <p:blipFill>
              <a:blip r:embed="rId4"/>
              <a:srcRect t="4682"/>
              <a:stretch>
                <a:fillRect/>
              </a:stretch>
            </p:blipFill>
          </mc:Fallback>
        </mc:AlternateContent>
        <p:spPr>
          <a:xfrm>
            <a:off x="482600" y="1473200"/>
            <a:ext cx="3931516" cy="4559400"/>
          </a:xfrm>
          <a:prstGeom prst="rect">
            <a:avLst/>
          </a:prstGeom>
        </p:spPr>
      </p:pic>
      <p:sp>
        <p:nvSpPr>
          <p:cNvPr id="13" name="TextBox 12"/>
          <p:cNvSpPr txBox="1"/>
          <p:nvPr/>
        </p:nvSpPr>
        <p:spPr>
          <a:xfrm>
            <a:off x="4635500" y="1371600"/>
            <a:ext cx="7556500" cy="5293756"/>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Dismantling scaffolds requires the same knowledge, skills and planning as building them. </a:t>
            </a:r>
          </a:p>
          <a:p>
            <a:pPr>
              <a:spcAft>
                <a:spcPts val="1200"/>
              </a:spcAft>
              <a:buFont typeface="Arial"/>
              <a:buChar char="•"/>
            </a:pPr>
            <a:r>
              <a:rPr lang="en-US" sz="2400" dirty="0">
                <a:solidFill>
                  <a:srgbClr val="595959"/>
                </a:solidFill>
              </a:rPr>
              <a:t> You MUST visually inspect the scaffold and address potential hazards before dismantling.</a:t>
            </a:r>
          </a:p>
          <a:p>
            <a:pPr>
              <a:spcAft>
                <a:spcPts val="1200"/>
              </a:spcAft>
              <a:buFont typeface="Arial"/>
              <a:buChar char="•"/>
            </a:pPr>
            <a:r>
              <a:rPr lang="en-US" sz="2400" dirty="0">
                <a:solidFill>
                  <a:srgbClr val="595959"/>
                </a:solidFill>
              </a:rPr>
              <a:t> Remove top tie first (all other ties must be  removed last at each tie level). </a:t>
            </a:r>
          </a:p>
          <a:p>
            <a:pPr>
              <a:spcAft>
                <a:spcPts val="1200"/>
              </a:spcAft>
              <a:buFont typeface="Arial"/>
              <a:buChar char="•"/>
            </a:pPr>
            <a:r>
              <a:rPr lang="en-US" sz="2400" dirty="0">
                <a:solidFill>
                  <a:srgbClr val="595959"/>
                </a:solidFill>
              </a:rPr>
              <a:t> Components should be removed in reverse order of how they were built.</a:t>
            </a:r>
          </a:p>
          <a:p>
            <a:pPr>
              <a:spcAft>
                <a:spcPts val="1200"/>
              </a:spcAft>
              <a:buFont typeface="Arial"/>
              <a:buChar char="•"/>
            </a:pPr>
            <a:r>
              <a:rPr lang="en-US" sz="2400" dirty="0">
                <a:solidFill>
                  <a:srgbClr val="595959"/>
                </a:solidFill>
              </a:rPr>
              <a:t> Carefully lower components down to workers below (make sure they are standing in a safe position). DO NOT throw/drop components down.</a:t>
            </a:r>
          </a:p>
          <a:p>
            <a:endParaRPr lang="en-US" sz="2400" dirty="0">
              <a:solidFill>
                <a:srgbClr val="7F7F7F"/>
              </a:solidFill>
            </a:endParaRPr>
          </a:p>
        </p:txBody>
      </p:sp>
      <p:pic>
        <p:nvPicPr>
          <p:cNvPr id="7" name="Picture 6"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00772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anim calcmode="lin" valueType="num">
                                      <p:cBhvr>
                                        <p:cTn id="8" dur="500" fill="hold"/>
                                        <p:tgtEl>
                                          <p:spTgt spid="187"/>
                                        </p:tgtEl>
                                        <p:attrNameLst>
                                          <p:attrName>ppt_x</p:attrName>
                                        </p:attrNameLst>
                                      </p:cBhvr>
                                      <p:tavLst>
                                        <p:tav tm="0">
                                          <p:val>
                                            <p:strVal val="#ppt_x"/>
                                          </p:val>
                                        </p:tav>
                                        <p:tav tm="100000">
                                          <p:val>
                                            <p:strVal val="#ppt_x"/>
                                          </p:val>
                                        </p:tav>
                                      </p:tavLst>
                                    </p:anim>
                                    <p:anim calcmode="lin" valueType="num">
                                      <p:cBhvr>
                                        <p:cTn id="9" dur="500" fill="hold"/>
                                        <p:tgtEl>
                                          <p:spTgt spid="18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038" y="414059"/>
            <a:ext cx="2984110" cy="830997"/>
          </a:xfrm>
          <a:prstGeom prst="rect">
            <a:avLst/>
          </a:prstGeom>
          <a:noFill/>
        </p:spPr>
        <p:txBody>
          <a:bodyPr wrap="none" rtlCol="0">
            <a:spAutoFit/>
          </a:bodyPr>
          <a:lstStyle/>
          <a:p>
            <a:pPr algn="ctr"/>
            <a:r>
              <a:rPr lang="id-ID" sz="4800" cap="all" dirty="0">
                <a:solidFill>
                  <a:schemeClr val="tx2"/>
                </a:solidFill>
                <a:latin typeface="+mj-lt"/>
              </a:rPr>
              <a:t>STORAGE</a:t>
            </a:r>
            <a:endParaRPr lang="en-US" sz="4800" cap="all" dirty="0">
              <a:solidFill>
                <a:schemeClr val="tx2"/>
              </a:solidFill>
              <a:latin typeface="+mj-lt"/>
            </a:endParaRPr>
          </a:p>
        </p:txBody>
      </p:sp>
      <p:pic>
        <p:nvPicPr>
          <p:cNvPr id="3" name="Picture 2"/>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63550" y="1232155"/>
            <a:ext cx="3435350" cy="4870195"/>
          </a:xfrm>
          <a:prstGeom prst="rect">
            <a:avLst/>
          </a:prstGeom>
        </p:spPr>
      </p:pic>
      <p:sp>
        <p:nvSpPr>
          <p:cNvPr id="4" name="TextBox 3"/>
          <p:cNvSpPr txBox="1"/>
          <p:nvPr/>
        </p:nvSpPr>
        <p:spPr>
          <a:xfrm>
            <a:off x="4330700" y="939800"/>
            <a:ext cx="7594600" cy="5232201"/>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Improperly stored equipment can cause damage and make equipment unsafe</a:t>
            </a:r>
          </a:p>
          <a:p>
            <a:pPr>
              <a:spcAft>
                <a:spcPts val="1200"/>
              </a:spcAft>
              <a:buFont typeface="Arial"/>
              <a:buChar char="•"/>
            </a:pPr>
            <a:r>
              <a:rPr lang="en-US" sz="2400" dirty="0">
                <a:solidFill>
                  <a:srgbClr val="595959"/>
                </a:solidFill>
              </a:rPr>
              <a:t> Store equipment to provide easy access</a:t>
            </a:r>
          </a:p>
          <a:p>
            <a:pPr>
              <a:spcAft>
                <a:spcPts val="1200"/>
              </a:spcAft>
              <a:buFont typeface="Arial"/>
              <a:buChar char="•"/>
            </a:pPr>
            <a:r>
              <a:rPr lang="en-US" sz="2400" dirty="0">
                <a:solidFill>
                  <a:srgbClr val="595959"/>
                </a:solidFill>
              </a:rPr>
              <a:t> Provide proper support (</a:t>
            </a:r>
            <a:r>
              <a:rPr lang="en-US" sz="2400" dirty="0" err="1">
                <a:solidFill>
                  <a:srgbClr val="595959"/>
                </a:solidFill>
              </a:rPr>
              <a:t>dunnage</a:t>
            </a:r>
            <a:r>
              <a:rPr lang="en-US" sz="2400" dirty="0">
                <a:solidFill>
                  <a:srgbClr val="595959"/>
                </a:solidFill>
              </a:rPr>
              <a:t>)</a:t>
            </a:r>
          </a:p>
          <a:p>
            <a:pPr>
              <a:spcAft>
                <a:spcPts val="1200"/>
              </a:spcAft>
              <a:buFont typeface="Arial"/>
              <a:buChar char="•"/>
            </a:pPr>
            <a:r>
              <a:rPr lang="en-US" sz="2400" dirty="0">
                <a:solidFill>
                  <a:srgbClr val="595959"/>
                </a:solidFill>
              </a:rPr>
              <a:t> Provide proper blocking between layers of equipment</a:t>
            </a:r>
          </a:p>
          <a:p>
            <a:pPr>
              <a:spcAft>
                <a:spcPts val="1200"/>
              </a:spcAft>
              <a:buFont typeface="Arial"/>
              <a:buChar char="•"/>
            </a:pPr>
            <a:r>
              <a:rPr lang="en-US" sz="2400" dirty="0">
                <a:solidFill>
                  <a:srgbClr val="595959"/>
                </a:solidFill>
              </a:rPr>
              <a:t> Store different size parts in separate stacks</a:t>
            </a:r>
          </a:p>
          <a:p>
            <a:pPr>
              <a:spcAft>
                <a:spcPts val="1200"/>
              </a:spcAft>
              <a:buFont typeface="Arial"/>
              <a:buChar char="•"/>
            </a:pPr>
            <a:r>
              <a:rPr lang="en-US" sz="2400" dirty="0">
                <a:solidFill>
                  <a:srgbClr val="595959"/>
                </a:solidFill>
              </a:rPr>
              <a:t> Provide bins for small parts</a:t>
            </a:r>
          </a:p>
          <a:p>
            <a:pPr>
              <a:spcAft>
                <a:spcPts val="1200"/>
              </a:spcAft>
              <a:buFont typeface="Arial"/>
              <a:buChar char="•"/>
            </a:pPr>
            <a:r>
              <a:rPr lang="en-US" sz="2400" dirty="0">
                <a:solidFill>
                  <a:srgbClr val="595959"/>
                </a:solidFill>
              </a:rPr>
              <a:t> Separate damaged equipment (discard or repair)</a:t>
            </a:r>
          </a:p>
          <a:p>
            <a:pPr>
              <a:spcAft>
                <a:spcPts val="1200"/>
              </a:spcAft>
              <a:buFont typeface="Arial"/>
              <a:buChar char="•"/>
            </a:pPr>
            <a:r>
              <a:rPr lang="en-US" sz="2400" dirty="0">
                <a:solidFill>
                  <a:srgbClr val="595959"/>
                </a:solidFill>
              </a:rPr>
              <a:t> Do not stack equipment too high</a:t>
            </a:r>
          </a:p>
        </p:txBody>
      </p:sp>
      <p:pic>
        <p:nvPicPr>
          <p:cNvPr id="5" name="Picture 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97BA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chemeClr val="accent2"/>
                </a:solidFill>
                <a:latin typeface="+mj-lt"/>
              </a:rPr>
              <a:t>Key points</a:t>
            </a:r>
            <a:endParaRPr lang="en-US" sz="4400" cap="all" dirty="0">
              <a:solidFill>
                <a:schemeClr val="accent2"/>
              </a:solidFill>
              <a:latin typeface="+mj-lt"/>
            </a:endParaRPr>
          </a:p>
        </p:txBody>
      </p:sp>
      <p:sp>
        <p:nvSpPr>
          <p:cNvPr id="12" name="TextBox 11"/>
          <p:cNvSpPr txBox="1"/>
          <p:nvPr/>
        </p:nvSpPr>
        <p:spPr>
          <a:xfrm>
            <a:off x="1816100" y="1485901"/>
            <a:ext cx="9296400" cy="4555093"/>
          </a:xfrm>
          <a:prstGeom prst="rect">
            <a:avLst/>
          </a:prstGeom>
          <a:noFill/>
        </p:spPr>
        <p:txBody>
          <a:bodyPr wrap="square" rtlCol="0">
            <a:spAutoFit/>
          </a:bodyPr>
          <a:lstStyle/>
          <a:p>
            <a:pPr>
              <a:spcAft>
                <a:spcPts val="1200"/>
              </a:spcAft>
              <a:buFont typeface="Arial"/>
              <a:buChar char="•"/>
            </a:pPr>
            <a:r>
              <a:rPr lang="en-US" sz="2400" dirty="0">
                <a:solidFill>
                  <a:srgbClr val="595959"/>
                </a:solidFill>
              </a:rPr>
              <a:t> </a:t>
            </a:r>
            <a:r>
              <a:rPr lang="en-US" sz="2400" cap="all" dirty="0">
                <a:solidFill>
                  <a:srgbClr val="595959"/>
                </a:solidFill>
              </a:rPr>
              <a:t>Dismantling should be done carefully</a:t>
            </a:r>
            <a:r>
              <a:rPr lang="en-US" sz="2400" dirty="0">
                <a:solidFill>
                  <a:srgbClr val="595959"/>
                </a:solidFill>
              </a:rPr>
              <a:t>. </a:t>
            </a:r>
          </a:p>
          <a:p>
            <a:pPr>
              <a:spcAft>
                <a:spcPts val="1200"/>
              </a:spcAft>
              <a:buFont typeface="Arial"/>
              <a:buChar char="•"/>
            </a:pPr>
            <a:r>
              <a:rPr lang="en-US" sz="2400" dirty="0">
                <a:solidFill>
                  <a:srgbClr val="595959"/>
                </a:solidFill>
              </a:rPr>
              <a:t> A Competent Person </a:t>
            </a:r>
            <a:r>
              <a:rPr lang="en-US" sz="2400" cap="all" dirty="0">
                <a:solidFill>
                  <a:srgbClr val="595959"/>
                </a:solidFill>
              </a:rPr>
              <a:t>must inspect the scaffold before dismantling</a:t>
            </a:r>
            <a:r>
              <a:rPr lang="en-US" sz="2400" dirty="0">
                <a:solidFill>
                  <a:srgbClr val="595959"/>
                </a:solidFill>
              </a:rPr>
              <a:t> to </a:t>
            </a:r>
            <a:r>
              <a:rPr lang="en-US" sz="2400" cap="all" dirty="0">
                <a:solidFill>
                  <a:srgbClr val="595959"/>
                </a:solidFill>
              </a:rPr>
              <a:t>make sure the scaffold is stable</a:t>
            </a:r>
            <a:r>
              <a:rPr lang="en-US" sz="2400" dirty="0">
                <a:solidFill>
                  <a:srgbClr val="595959"/>
                </a:solidFill>
              </a:rPr>
              <a:t>. </a:t>
            </a:r>
          </a:p>
          <a:p>
            <a:pPr>
              <a:spcAft>
                <a:spcPts val="1200"/>
              </a:spcAft>
              <a:buFont typeface="Arial"/>
              <a:buChar char="•"/>
            </a:pPr>
            <a:r>
              <a:rPr lang="en-US" sz="2400" dirty="0">
                <a:solidFill>
                  <a:srgbClr val="595959"/>
                </a:solidFill>
              </a:rPr>
              <a:t> </a:t>
            </a:r>
            <a:r>
              <a:rPr lang="en-US" sz="2400" cap="all" dirty="0">
                <a:solidFill>
                  <a:srgbClr val="595959"/>
                </a:solidFill>
              </a:rPr>
              <a:t>Workers at lower levels MUST not get ahead of the dismantlers </a:t>
            </a:r>
            <a:r>
              <a:rPr lang="en-US" sz="2400" dirty="0">
                <a:solidFill>
                  <a:srgbClr val="595959"/>
                </a:solidFill>
              </a:rPr>
              <a:t>by removing braces, planking, or guardrails to “speed up the job.” </a:t>
            </a:r>
          </a:p>
          <a:p>
            <a:pPr>
              <a:spcAft>
                <a:spcPts val="1200"/>
              </a:spcAft>
              <a:buFont typeface="Arial"/>
              <a:buChar char="•"/>
            </a:pPr>
            <a:r>
              <a:rPr lang="en-US" sz="2400" dirty="0">
                <a:solidFill>
                  <a:srgbClr val="595959"/>
                </a:solidFill>
              </a:rPr>
              <a:t> </a:t>
            </a:r>
            <a:r>
              <a:rPr lang="en-US" sz="2400" cap="all" dirty="0">
                <a:solidFill>
                  <a:srgbClr val="595959"/>
                </a:solidFill>
              </a:rPr>
              <a:t>Wear the proper personal protective equipment </a:t>
            </a:r>
            <a:r>
              <a:rPr lang="en-US" sz="2400" dirty="0">
                <a:solidFill>
                  <a:srgbClr val="595959"/>
                </a:solidFill>
              </a:rPr>
              <a:t>when dismantling.</a:t>
            </a:r>
          </a:p>
          <a:p>
            <a:pPr>
              <a:spcAft>
                <a:spcPts val="1200"/>
              </a:spcAft>
            </a:pPr>
            <a:endParaRPr lang="en-US" sz="2400" dirty="0">
              <a:solidFill>
                <a:srgbClr val="7F7F7F"/>
              </a:solidFill>
            </a:endParaRPr>
          </a:p>
          <a:p>
            <a:endParaRPr lang="en-US" sz="2400" dirty="0">
              <a:solidFill>
                <a:srgbClr val="7F7F7F"/>
              </a:solidFill>
            </a:endParaRPr>
          </a:p>
        </p:txBody>
      </p:sp>
      <p:pic>
        <p:nvPicPr>
          <p:cNvPr id="14" name="Picture 13"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97BA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 name="TextBox 5"/>
          <p:cNvSpPr txBox="1"/>
          <p:nvPr/>
        </p:nvSpPr>
        <p:spPr>
          <a:xfrm>
            <a:off x="406400" y="439459"/>
            <a:ext cx="6261100" cy="769441"/>
          </a:xfrm>
          <a:prstGeom prst="rect">
            <a:avLst/>
          </a:prstGeom>
          <a:noFill/>
        </p:spPr>
        <p:txBody>
          <a:bodyPr wrap="square" rtlCol="0">
            <a:spAutoFit/>
          </a:bodyPr>
          <a:lstStyle/>
          <a:p>
            <a:pPr algn="ctr"/>
            <a:r>
              <a:rPr lang="id-ID" sz="4400" cap="all" dirty="0">
                <a:solidFill>
                  <a:schemeClr val="accent2"/>
                </a:solidFill>
                <a:latin typeface="+mj-lt"/>
              </a:rPr>
              <a:t>Key points</a:t>
            </a:r>
            <a:endParaRPr lang="en-US" sz="4400" cap="all" dirty="0">
              <a:solidFill>
                <a:schemeClr val="accent2"/>
              </a:solidFill>
              <a:latin typeface="+mj-lt"/>
            </a:endParaRPr>
          </a:p>
        </p:txBody>
      </p:sp>
      <p:sp>
        <p:nvSpPr>
          <p:cNvPr id="14" name="TextBox 13"/>
          <p:cNvSpPr txBox="1"/>
          <p:nvPr/>
        </p:nvSpPr>
        <p:spPr>
          <a:xfrm>
            <a:off x="1955800" y="1333500"/>
            <a:ext cx="10236200" cy="4370428"/>
          </a:xfrm>
          <a:prstGeom prst="rect">
            <a:avLst/>
          </a:prstGeom>
          <a:noFill/>
        </p:spPr>
        <p:txBody>
          <a:bodyPr wrap="square" rtlCol="0">
            <a:spAutoFit/>
          </a:bodyPr>
          <a:lstStyle/>
          <a:p>
            <a:pPr>
              <a:spcAft>
                <a:spcPts val="600"/>
              </a:spcAft>
              <a:buFont typeface="Arial"/>
              <a:buChar char="•"/>
            </a:pPr>
            <a:r>
              <a:rPr lang="en-US" sz="2300" cap="all" dirty="0">
                <a:solidFill>
                  <a:srgbClr val="595959"/>
                </a:solidFill>
              </a:rPr>
              <a:t> Check platforms for loose items </a:t>
            </a:r>
            <a:r>
              <a:rPr lang="en-US" sz="2300" dirty="0">
                <a:solidFill>
                  <a:srgbClr val="595959"/>
                </a:solidFill>
              </a:rPr>
              <a:t>that</a:t>
            </a:r>
            <a:r>
              <a:rPr lang="en-US" sz="2300" cap="all" dirty="0">
                <a:solidFill>
                  <a:srgbClr val="595959"/>
                </a:solidFill>
              </a:rPr>
              <a:t> </a:t>
            </a:r>
            <a:r>
              <a:rPr lang="en-US" sz="2300" dirty="0">
                <a:solidFill>
                  <a:srgbClr val="595959"/>
                </a:solidFill>
              </a:rPr>
              <a:t>could fall off during dismantling.</a:t>
            </a:r>
          </a:p>
          <a:p>
            <a:pPr>
              <a:spcAft>
                <a:spcPts val="600"/>
              </a:spcAft>
              <a:buFont typeface="Arial"/>
              <a:buChar char="•"/>
            </a:pPr>
            <a:r>
              <a:rPr lang="en-US" sz="2300" dirty="0">
                <a:solidFill>
                  <a:srgbClr val="595959"/>
                </a:solidFill>
              </a:rPr>
              <a:t> </a:t>
            </a:r>
            <a:r>
              <a:rPr lang="en-US" sz="2300" cap="all" dirty="0">
                <a:solidFill>
                  <a:srgbClr val="595959"/>
                </a:solidFill>
              </a:rPr>
              <a:t>Remove the guardrails and posts first </a:t>
            </a:r>
            <a:r>
              <a:rPr lang="en-US" sz="2300" dirty="0">
                <a:solidFill>
                  <a:srgbClr val="595959"/>
                </a:solidFill>
              </a:rPr>
              <a:t>(workers should be tied off to prevent falls). </a:t>
            </a:r>
          </a:p>
          <a:p>
            <a:pPr>
              <a:spcAft>
                <a:spcPts val="600"/>
              </a:spcAft>
              <a:buFont typeface="Arial"/>
              <a:buChar char="•"/>
            </a:pPr>
            <a:r>
              <a:rPr lang="en-US" sz="2300" dirty="0">
                <a:solidFill>
                  <a:srgbClr val="595959"/>
                </a:solidFill>
              </a:rPr>
              <a:t> Workers below should </a:t>
            </a:r>
            <a:r>
              <a:rPr lang="en-US" sz="2300" cap="all" dirty="0">
                <a:solidFill>
                  <a:srgbClr val="595959"/>
                </a:solidFill>
              </a:rPr>
              <a:t>stand in a safe position </a:t>
            </a:r>
            <a:r>
              <a:rPr lang="en-US" sz="2300" dirty="0">
                <a:solidFill>
                  <a:srgbClr val="595959"/>
                </a:solidFill>
              </a:rPr>
              <a:t>during dismantling.</a:t>
            </a:r>
          </a:p>
          <a:p>
            <a:pPr>
              <a:spcAft>
                <a:spcPts val="600"/>
              </a:spcAft>
              <a:buFont typeface="Arial"/>
              <a:buChar char="•"/>
            </a:pPr>
            <a:r>
              <a:rPr lang="en-US" sz="2300" dirty="0">
                <a:solidFill>
                  <a:srgbClr val="595959"/>
                </a:solidFill>
              </a:rPr>
              <a:t> </a:t>
            </a:r>
            <a:r>
              <a:rPr lang="en-US" sz="2300" cap="all" dirty="0">
                <a:solidFill>
                  <a:srgbClr val="595959"/>
                </a:solidFill>
              </a:rPr>
              <a:t>Never leave partially-dismantled scaffold unguarded </a:t>
            </a:r>
            <a:r>
              <a:rPr lang="en-US" sz="2300" dirty="0">
                <a:solidFill>
                  <a:srgbClr val="595959"/>
                </a:solidFill>
              </a:rPr>
              <a:t>or without proper barricades. </a:t>
            </a:r>
          </a:p>
          <a:p>
            <a:pPr>
              <a:spcAft>
                <a:spcPts val="600"/>
              </a:spcAft>
              <a:buFont typeface="Arial"/>
              <a:buChar char="•"/>
            </a:pPr>
            <a:r>
              <a:rPr lang="en-US" sz="2300" dirty="0">
                <a:solidFill>
                  <a:srgbClr val="595959"/>
                </a:solidFill>
              </a:rPr>
              <a:t> </a:t>
            </a:r>
            <a:r>
              <a:rPr lang="en-US" sz="2300" cap="all" dirty="0">
                <a:solidFill>
                  <a:srgbClr val="595959"/>
                </a:solidFill>
              </a:rPr>
              <a:t>Examine components for damage</a:t>
            </a:r>
            <a:r>
              <a:rPr lang="en-US" sz="2300" dirty="0">
                <a:solidFill>
                  <a:srgbClr val="595959"/>
                </a:solidFill>
              </a:rPr>
              <a:t> and </a:t>
            </a:r>
            <a:r>
              <a:rPr lang="en-US" sz="2300" cap="all" dirty="0">
                <a:solidFill>
                  <a:srgbClr val="595959"/>
                </a:solidFill>
              </a:rPr>
              <a:t>separate them </a:t>
            </a:r>
            <a:r>
              <a:rPr lang="en-US" sz="2300" dirty="0">
                <a:solidFill>
                  <a:srgbClr val="595959"/>
                </a:solidFill>
              </a:rPr>
              <a:t>for later disposal or repair. </a:t>
            </a:r>
          </a:p>
          <a:p>
            <a:pPr>
              <a:spcAft>
                <a:spcPts val="600"/>
              </a:spcAft>
              <a:buFont typeface="Arial"/>
              <a:buChar char="•"/>
            </a:pPr>
            <a:r>
              <a:rPr lang="en-US" sz="2300" dirty="0">
                <a:solidFill>
                  <a:srgbClr val="595959"/>
                </a:solidFill>
              </a:rPr>
              <a:t> </a:t>
            </a:r>
            <a:r>
              <a:rPr lang="en-US" sz="2300" cap="all" dirty="0">
                <a:solidFill>
                  <a:srgbClr val="595959"/>
                </a:solidFill>
              </a:rPr>
              <a:t>Once all the scaffold components have been inspected</a:t>
            </a:r>
            <a:r>
              <a:rPr lang="en-US" sz="2300" dirty="0">
                <a:solidFill>
                  <a:srgbClr val="595959"/>
                </a:solidFill>
              </a:rPr>
              <a:t> it is important to </a:t>
            </a:r>
            <a:r>
              <a:rPr lang="en-US" sz="2300" cap="all" dirty="0">
                <a:solidFill>
                  <a:srgbClr val="595959"/>
                </a:solidFill>
              </a:rPr>
              <a:t>store them properly</a:t>
            </a:r>
            <a:r>
              <a:rPr lang="en-US" sz="2300" dirty="0">
                <a:solidFill>
                  <a:srgbClr val="595959"/>
                </a:solidFill>
              </a:rPr>
              <a:t>. </a:t>
            </a:r>
          </a:p>
        </p:txBody>
      </p:sp>
      <p:pic>
        <p:nvPicPr>
          <p:cNvPr id="15" name="Picture 1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01150"/>
          </a:xfrm>
          <a:prstGeom prst="rect">
            <a:avLst/>
          </a:prstGeom>
          <a:noFill/>
        </p:spPr>
        <p:txBody>
          <a:bodyPr wrap="square" rtlCol="0">
            <a:spAutoFit/>
          </a:bodyPr>
          <a:lstStyle/>
          <a:p>
            <a:pPr>
              <a:spcAft>
                <a:spcPts val="3000"/>
              </a:spcAft>
              <a:buFont typeface="Arial"/>
              <a:buChar char="•"/>
            </a:pPr>
            <a:r>
              <a:rPr lang="en-US" sz="2400" dirty="0">
                <a:solidFill>
                  <a:srgbClr val="595959"/>
                </a:solidFill>
              </a:rPr>
              <a:t> Review the scaffold drawing/plan before you begin to build.</a:t>
            </a:r>
          </a:p>
          <a:p>
            <a:pPr>
              <a:spcAft>
                <a:spcPts val="3000"/>
              </a:spcAft>
              <a:buFont typeface="Arial"/>
              <a:buChar char="•"/>
            </a:pPr>
            <a:r>
              <a:rPr lang="en-US" sz="2400" dirty="0">
                <a:solidFill>
                  <a:srgbClr val="595959"/>
                </a:solidFill>
              </a:rPr>
              <a:t>  You MUST wear all appropriate Personal Protective Equipment.</a:t>
            </a:r>
          </a:p>
          <a:p>
            <a:pPr>
              <a:spcAft>
                <a:spcPts val="3000"/>
              </a:spcAft>
              <a:buFont typeface="Arial"/>
              <a:buChar char="•"/>
            </a:pPr>
            <a:r>
              <a:rPr lang="en-US" sz="2400" dirty="0">
                <a:solidFill>
                  <a:srgbClr val="595959"/>
                </a:solidFill>
              </a:rPr>
              <a:t> Work safely and communicate/collaborate with your team. </a:t>
            </a:r>
          </a:p>
          <a:p>
            <a:pPr>
              <a:spcAft>
                <a:spcPts val="3000"/>
              </a:spcAft>
              <a:buFont typeface="Arial"/>
              <a:buChar char="•"/>
            </a:pPr>
            <a:r>
              <a:rPr lang="en-US" sz="2400" dirty="0">
                <a:solidFill>
                  <a:srgbClr val="595959"/>
                </a:solidFill>
              </a:rPr>
              <a:t> When you have finished building your scaffold, use the Scaffold Inspection Checklist in your </a:t>
            </a:r>
            <a:r>
              <a:rPr lang="en-US" sz="2400" i="1" dirty="0">
                <a:solidFill>
                  <a:srgbClr val="595959"/>
                </a:solidFill>
              </a:rPr>
              <a:t>Frame Scaffolds </a:t>
            </a:r>
            <a:r>
              <a:rPr lang="en-US" sz="2400" dirty="0">
                <a:solidFill>
                  <a:srgbClr val="595959"/>
                </a:solidFill>
              </a:rPr>
              <a:t>Study Guide (page 35) to ensure that your scaffold has been built safely and correctly.</a:t>
            </a:r>
          </a:p>
        </p:txBody>
      </p:sp>
      <p:sp>
        <p:nvSpPr>
          <p:cNvPr id="5" name="TextBox 4"/>
          <p:cNvSpPr txBox="1"/>
          <p:nvPr/>
        </p:nvSpPr>
        <p:spPr>
          <a:xfrm>
            <a:off x="1803400" y="482600"/>
            <a:ext cx="11277600" cy="707886"/>
          </a:xfrm>
          <a:prstGeom prst="rect">
            <a:avLst/>
          </a:prstGeom>
          <a:noFill/>
        </p:spPr>
        <p:txBody>
          <a:bodyPr wrap="square" rtlCol="0">
            <a:spAutoFit/>
          </a:bodyPr>
          <a:lstStyle/>
          <a:p>
            <a:r>
              <a:rPr lang="en-US" sz="4000" dirty="0">
                <a:solidFill>
                  <a:schemeClr val="tx2"/>
                </a:solidFill>
              </a:rPr>
              <a:t>TIME FOR THE PRACTICAL ASSESSMENT</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16539"/>
          </a:xfrm>
          <a:prstGeom prst="rect">
            <a:avLst/>
          </a:prstGeom>
          <a:noFill/>
        </p:spPr>
        <p:txBody>
          <a:bodyPr wrap="square" rtlCol="0">
            <a:spAutoFit/>
          </a:bodyPr>
          <a:lstStyle/>
          <a:p>
            <a:pPr>
              <a:spcAft>
                <a:spcPts val="3000"/>
              </a:spcAft>
              <a:buFont typeface="Arial"/>
              <a:buChar char="•"/>
            </a:pPr>
            <a:r>
              <a:rPr lang="en-US" sz="2400" dirty="0">
                <a:solidFill>
                  <a:schemeClr val="tx1">
                    <a:lumMod val="65000"/>
                    <a:lumOff val="35000"/>
                  </a:schemeClr>
                </a:solidFill>
              </a:rPr>
              <a:t> What went well?</a:t>
            </a:r>
          </a:p>
          <a:p>
            <a:pPr>
              <a:spcAft>
                <a:spcPts val="3000"/>
              </a:spcAft>
              <a:buFont typeface="Arial"/>
              <a:buChar char="•"/>
            </a:pPr>
            <a:r>
              <a:rPr lang="en-US" sz="2400" dirty="0">
                <a:solidFill>
                  <a:schemeClr val="tx1">
                    <a:lumMod val="65000"/>
                    <a:lumOff val="35000"/>
                  </a:schemeClr>
                </a:solidFill>
              </a:rPr>
              <a:t> What could we have done better?</a:t>
            </a:r>
          </a:p>
          <a:p>
            <a:pPr>
              <a:spcAft>
                <a:spcPts val="3000"/>
              </a:spcAft>
              <a:buFont typeface="Arial"/>
              <a:buChar char="•"/>
            </a:pPr>
            <a:r>
              <a:rPr lang="en-US" sz="2400" dirty="0">
                <a:solidFill>
                  <a:schemeClr val="tx1">
                    <a:lumMod val="65000"/>
                    <a:lumOff val="35000"/>
                  </a:schemeClr>
                </a:solidFill>
              </a:rPr>
              <a:t> What did you learn that you will do differently from now on?</a:t>
            </a:r>
          </a:p>
          <a:p>
            <a:pPr>
              <a:spcAft>
                <a:spcPts val="3000"/>
              </a:spcAft>
              <a:buFont typeface="Arial"/>
              <a:buChar char="•"/>
            </a:pPr>
            <a:r>
              <a:rPr lang="en-US" sz="2400" dirty="0">
                <a:solidFill>
                  <a:schemeClr val="tx1">
                    <a:lumMod val="65000"/>
                    <a:lumOff val="35000"/>
                  </a:schemeClr>
                </a:solidFill>
              </a:rPr>
              <a:t> What (if anything) did you find during your inspection that needed to be addressed?</a:t>
            </a:r>
          </a:p>
          <a:p>
            <a:pPr>
              <a:spcAft>
                <a:spcPts val="3000"/>
              </a:spcAft>
              <a:buFont typeface="Arial"/>
              <a:buChar char="•"/>
            </a:pPr>
            <a:r>
              <a:rPr lang="en-US" sz="2400" dirty="0">
                <a:solidFill>
                  <a:schemeClr val="tx1">
                    <a:lumMod val="65000"/>
                    <a:lumOff val="35000"/>
                  </a:schemeClr>
                </a:solidFill>
              </a:rPr>
              <a:t> Did you discuss and make a plan before dismantling? (why or why not?)</a:t>
            </a:r>
          </a:p>
        </p:txBody>
      </p:sp>
      <p:sp>
        <p:nvSpPr>
          <p:cNvPr id="5" name="TextBox 4"/>
          <p:cNvSpPr txBox="1"/>
          <p:nvPr/>
        </p:nvSpPr>
        <p:spPr>
          <a:xfrm>
            <a:off x="1803400" y="482600"/>
            <a:ext cx="11277600" cy="707886"/>
          </a:xfrm>
          <a:prstGeom prst="rect">
            <a:avLst/>
          </a:prstGeom>
          <a:noFill/>
        </p:spPr>
        <p:txBody>
          <a:bodyPr wrap="square" rtlCol="0">
            <a:spAutoFit/>
          </a:bodyPr>
          <a:lstStyle/>
          <a:p>
            <a:r>
              <a:rPr lang="en-US" sz="4000" dirty="0">
                <a:solidFill>
                  <a:schemeClr val="tx2"/>
                </a:solidFill>
              </a:rPr>
              <a:t>PRACTICAL ASSESSMENT DEBRIEF</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830997"/>
          </a:xfrm>
          <a:prstGeom prst="rect">
            <a:avLst/>
          </a:prstGeom>
          <a:noFill/>
        </p:spPr>
        <p:txBody>
          <a:bodyPr wrap="square" rtlCol="0">
            <a:spAutoFit/>
          </a:bodyPr>
          <a:lstStyle/>
          <a:p>
            <a:pPr>
              <a:spcAft>
                <a:spcPts val="3000"/>
              </a:spcAft>
            </a:pPr>
            <a:r>
              <a:rPr lang="en-US" sz="2400" dirty="0">
                <a:solidFill>
                  <a:srgbClr val="595959"/>
                </a:solidFill>
              </a:rPr>
              <a:t>In preparation for the Written Assessment, let’s go over some of the KEY POINTS of the course.</a:t>
            </a:r>
          </a:p>
        </p:txBody>
      </p:sp>
      <p:sp>
        <p:nvSpPr>
          <p:cNvPr id="5" name="TextBox 4"/>
          <p:cNvSpPr txBox="1"/>
          <p:nvPr/>
        </p:nvSpPr>
        <p:spPr>
          <a:xfrm>
            <a:off x="1803400" y="482600"/>
            <a:ext cx="11277600" cy="707886"/>
          </a:xfrm>
          <a:prstGeom prst="rect">
            <a:avLst/>
          </a:prstGeom>
          <a:noFill/>
        </p:spPr>
        <p:txBody>
          <a:bodyPr wrap="square" rtlCol="0">
            <a:spAutoFit/>
          </a:bodyPr>
          <a:lstStyle/>
          <a:p>
            <a:r>
              <a:rPr lang="en-US" sz="4000" dirty="0">
                <a:solidFill>
                  <a:schemeClr val="tx2"/>
                </a:solidFill>
              </a:rPr>
              <a:t>REVIEW</a:t>
            </a:r>
          </a:p>
        </p:txBody>
      </p:sp>
      <p:pic>
        <p:nvPicPr>
          <p:cNvPr id="9" name="Picture 8"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393700" y="393700"/>
            <a:ext cx="1219200" cy="11557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749300" y="641700"/>
            <a:ext cx="520701" cy="653699"/>
            <a:chOff x="7938" y="1588"/>
            <a:chExt cx="3867150" cy="3625850"/>
          </a:xfrm>
          <a:solidFill>
            <a:schemeClr val="bg1"/>
          </a:solidFill>
        </p:grpSpPr>
        <p:sp>
          <p:nvSpPr>
            <p:cNvPr id="13"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12141" y="1612900"/>
            <a:ext cx="6256959" cy="4394200"/>
          </a:xfrm>
          <a:prstGeom prst="rect">
            <a:avLst/>
          </a:prstGeom>
        </p:spPr>
      </p:pic>
      <p:sp>
        <p:nvSpPr>
          <p:cNvPr id="3" name="TextBox 2"/>
          <p:cNvSpPr txBox="1"/>
          <p:nvPr/>
        </p:nvSpPr>
        <p:spPr>
          <a:xfrm>
            <a:off x="1483768" y="439459"/>
            <a:ext cx="8335535" cy="769441"/>
          </a:xfrm>
          <a:prstGeom prst="rect">
            <a:avLst/>
          </a:prstGeom>
          <a:noFill/>
        </p:spPr>
        <p:txBody>
          <a:bodyPr wrap="none" rtlCol="0">
            <a:spAutoFit/>
          </a:bodyPr>
          <a:lstStyle/>
          <a:p>
            <a:pPr algn="ctr"/>
            <a:r>
              <a:rPr lang="id-ID" sz="4400" dirty="0">
                <a:solidFill>
                  <a:srgbClr val="44546A"/>
                </a:solidFill>
                <a:latin typeface="+mj-lt"/>
              </a:rPr>
              <a:t>INSPECTING YOUR EQUIPMENT</a:t>
            </a:r>
            <a:endParaRPr lang="en-US" sz="4400" dirty="0">
              <a:solidFill>
                <a:srgbClr val="44546A"/>
              </a:solidFill>
              <a:latin typeface="+mj-lt"/>
            </a:endParaRPr>
          </a:p>
        </p:txBody>
      </p:sp>
      <p:sp>
        <p:nvSpPr>
          <p:cNvPr id="4" name="TextBox 3"/>
          <p:cNvSpPr txBox="1"/>
          <p:nvPr/>
        </p:nvSpPr>
        <p:spPr>
          <a:xfrm>
            <a:off x="7010400" y="1225232"/>
            <a:ext cx="4775200" cy="5416868"/>
          </a:xfrm>
          <a:prstGeom prst="rect">
            <a:avLst/>
          </a:prstGeom>
          <a:noFill/>
        </p:spPr>
        <p:txBody>
          <a:bodyPr wrap="square" rtlCol="0">
            <a:spAutoFit/>
          </a:bodyPr>
          <a:lstStyle/>
          <a:p>
            <a:pPr>
              <a:spcAft>
                <a:spcPts val="1200"/>
              </a:spcAft>
              <a:buFont typeface="Arial"/>
              <a:buChar char="•"/>
            </a:pPr>
            <a:r>
              <a:rPr lang="en-US" sz="2400" dirty="0">
                <a:solidFill>
                  <a:srgbClr val="7F7F7F"/>
                </a:solidFill>
              </a:rPr>
              <a:t> </a:t>
            </a:r>
            <a:r>
              <a:rPr lang="en-US" sz="2400" dirty="0">
                <a:solidFill>
                  <a:srgbClr val="595959"/>
                </a:solidFill>
              </a:rPr>
              <a:t>You must properly inspect your equipment.</a:t>
            </a:r>
          </a:p>
          <a:p>
            <a:pPr>
              <a:spcAft>
                <a:spcPts val="1200"/>
              </a:spcAft>
              <a:buFont typeface="Arial"/>
              <a:buChar char="•"/>
            </a:pPr>
            <a:r>
              <a:rPr lang="en-US" sz="2400" dirty="0">
                <a:solidFill>
                  <a:srgbClr val="595959"/>
                </a:solidFill>
              </a:rPr>
              <a:t> Many accidents have occurred due to damaged or faulty scaffold equipment.</a:t>
            </a:r>
          </a:p>
          <a:p>
            <a:pPr>
              <a:spcAft>
                <a:spcPts val="1200"/>
              </a:spcAft>
              <a:buFont typeface="Arial"/>
              <a:buChar char="•"/>
            </a:pPr>
            <a:r>
              <a:rPr lang="en-US" sz="2400" dirty="0">
                <a:solidFill>
                  <a:srgbClr val="595959"/>
                </a:solidFill>
              </a:rPr>
              <a:t> Before you begin building your scaffold – you MUST inspect all the components you plan to use to ensure they are safe and work properly.</a:t>
            </a:r>
          </a:p>
          <a:p>
            <a:pPr>
              <a:spcAft>
                <a:spcPts val="1200"/>
              </a:spcAft>
              <a:buFont typeface="Arial"/>
              <a:buChar char="•"/>
            </a:pPr>
            <a:r>
              <a:rPr lang="en-US" sz="2400" dirty="0">
                <a:solidFill>
                  <a:srgbClr val="595959"/>
                </a:solidFill>
              </a:rPr>
              <a:t> Do NOT use any damaged or defective equipment.</a:t>
            </a:r>
          </a:p>
          <a:p>
            <a:endParaRPr lang="en-US" dirty="0"/>
          </a:p>
        </p:txBody>
      </p:sp>
      <p:pic>
        <p:nvPicPr>
          <p:cNvPr id="5" name="Picture 4"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p:cNvSpPr>
            <a:spLocks/>
          </p:cNvSpPr>
          <p:nvPr/>
        </p:nvSpPr>
        <p:spPr bwMode="auto">
          <a:xfrm>
            <a:off x="10164502" y="3431366"/>
            <a:ext cx="2027498" cy="1482489"/>
          </a:xfrm>
          <a:custGeom>
            <a:avLst/>
            <a:gdLst>
              <a:gd name="T0" fmla="*/ 1230 w 1276"/>
              <a:gd name="T1" fmla="*/ 748 h 933"/>
              <a:gd name="T2" fmla="*/ 1221 w 1276"/>
              <a:gd name="T3" fmla="*/ 748 h 933"/>
              <a:gd name="T4" fmla="*/ 1206 w 1276"/>
              <a:gd name="T5" fmla="*/ 748 h 933"/>
              <a:gd name="T6" fmla="*/ 1211 w 1276"/>
              <a:gd name="T7" fmla="*/ 216 h 933"/>
              <a:gd name="T8" fmla="*/ 1218 w 1276"/>
              <a:gd name="T9" fmla="*/ 216 h 933"/>
              <a:gd name="T10" fmla="*/ 1221 w 1276"/>
              <a:gd name="T11" fmla="*/ 214 h 933"/>
              <a:gd name="T12" fmla="*/ 1218 w 1276"/>
              <a:gd name="T13" fmla="*/ 185 h 933"/>
              <a:gd name="T14" fmla="*/ 1206 w 1276"/>
              <a:gd name="T15" fmla="*/ 182 h 933"/>
              <a:gd name="T16" fmla="*/ 1192 w 1276"/>
              <a:gd name="T17" fmla="*/ 180 h 933"/>
              <a:gd name="T18" fmla="*/ 1182 w 1276"/>
              <a:gd name="T19" fmla="*/ 0 h 933"/>
              <a:gd name="T20" fmla="*/ 1172 w 1276"/>
              <a:gd name="T21" fmla="*/ 180 h 933"/>
              <a:gd name="T22" fmla="*/ 1158 w 1276"/>
              <a:gd name="T23" fmla="*/ 180 h 933"/>
              <a:gd name="T24" fmla="*/ 1143 w 1276"/>
              <a:gd name="T25" fmla="*/ 182 h 933"/>
              <a:gd name="T26" fmla="*/ 1141 w 1276"/>
              <a:gd name="T27" fmla="*/ 212 h 933"/>
              <a:gd name="T28" fmla="*/ 1143 w 1276"/>
              <a:gd name="T29" fmla="*/ 214 h 933"/>
              <a:gd name="T30" fmla="*/ 1151 w 1276"/>
              <a:gd name="T31" fmla="*/ 214 h 933"/>
              <a:gd name="T32" fmla="*/ 1071 w 1276"/>
              <a:gd name="T33" fmla="*/ 659 h 933"/>
              <a:gd name="T34" fmla="*/ 659 w 1276"/>
              <a:gd name="T35" fmla="*/ 496 h 933"/>
              <a:gd name="T36" fmla="*/ 666 w 1276"/>
              <a:gd name="T37" fmla="*/ 491 h 933"/>
              <a:gd name="T38" fmla="*/ 611 w 1276"/>
              <a:gd name="T39" fmla="*/ 430 h 933"/>
              <a:gd name="T40" fmla="*/ 620 w 1276"/>
              <a:gd name="T41" fmla="*/ 425 h 933"/>
              <a:gd name="T42" fmla="*/ 606 w 1276"/>
              <a:gd name="T43" fmla="*/ 420 h 933"/>
              <a:gd name="T44" fmla="*/ 608 w 1276"/>
              <a:gd name="T45" fmla="*/ 406 h 933"/>
              <a:gd name="T46" fmla="*/ 606 w 1276"/>
              <a:gd name="T47" fmla="*/ 389 h 933"/>
              <a:gd name="T48" fmla="*/ 594 w 1276"/>
              <a:gd name="T49" fmla="*/ 379 h 933"/>
              <a:gd name="T50" fmla="*/ 586 w 1276"/>
              <a:gd name="T51" fmla="*/ 377 h 933"/>
              <a:gd name="T52" fmla="*/ 569 w 1276"/>
              <a:gd name="T53" fmla="*/ 377 h 933"/>
              <a:gd name="T54" fmla="*/ 562 w 1276"/>
              <a:gd name="T55" fmla="*/ 379 h 933"/>
              <a:gd name="T56" fmla="*/ 552 w 1276"/>
              <a:gd name="T57" fmla="*/ 391 h 933"/>
              <a:gd name="T58" fmla="*/ 548 w 1276"/>
              <a:gd name="T59" fmla="*/ 399 h 933"/>
              <a:gd name="T60" fmla="*/ 548 w 1276"/>
              <a:gd name="T61" fmla="*/ 413 h 933"/>
              <a:gd name="T62" fmla="*/ 552 w 1276"/>
              <a:gd name="T63" fmla="*/ 423 h 933"/>
              <a:gd name="T64" fmla="*/ 538 w 1276"/>
              <a:gd name="T65" fmla="*/ 425 h 933"/>
              <a:gd name="T66" fmla="*/ 548 w 1276"/>
              <a:gd name="T67" fmla="*/ 430 h 933"/>
              <a:gd name="T68" fmla="*/ 519 w 1276"/>
              <a:gd name="T69" fmla="*/ 491 h 933"/>
              <a:gd name="T70" fmla="*/ 412 w 1276"/>
              <a:gd name="T71" fmla="*/ 491 h 933"/>
              <a:gd name="T72" fmla="*/ 402 w 1276"/>
              <a:gd name="T73" fmla="*/ 491 h 933"/>
              <a:gd name="T74" fmla="*/ 359 w 1276"/>
              <a:gd name="T75" fmla="*/ 464 h 933"/>
              <a:gd name="T76" fmla="*/ 366 w 1276"/>
              <a:gd name="T77" fmla="*/ 459 h 933"/>
              <a:gd name="T78" fmla="*/ 204 w 1276"/>
              <a:gd name="T79" fmla="*/ 447 h 933"/>
              <a:gd name="T80" fmla="*/ 194 w 1276"/>
              <a:gd name="T81" fmla="*/ 416 h 933"/>
              <a:gd name="T82" fmla="*/ 177 w 1276"/>
              <a:gd name="T83" fmla="*/ 391 h 933"/>
              <a:gd name="T84" fmla="*/ 155 w 1276"/>
              <a:gd name="T85" fmla="*/ 369 h 933"/>
              <a:gd name="T86" fmla="*/ 141 w 1276"/>
              <a:gd name="T87" fmla="*/ 360 h 933"/>
              <a:gd name="T88" fmla="*/ 114 w 1276"/>
              <a:gd name="T89" fmla="*/ 350 h 933"/>
              <a:gd name="T90" fmla="*/ 112 w 1276"/>
              <a:gd name="T91" fmla="*/ 348 h 933"/>
              <a:gd name="T92" fmla="*/ 97 w 1276"/>
              <a:gd name="T93" fmla="*/ 345 h 933"/>
              <a:gd name="T94" fmla="*/ 92 w 1276"/>
              <a:gd name="T95" fmla="*/ 345 h 933"/>
              <a:gd name="T96" fmla="*/ 88 w 1276"/>
              <a:gd name="T97" fmla="*/ 345 h 933"/>
              <a:gd name="T98" fmla="*/ 78 w 1276"/>
              <a:gd name="T99" fmla="*/ 263 h 933"/>
              <a:gd name="T100" fmla="*/ 73 w 1276"/>
              <a:gd name="T101" fmla="*/ 345 h 933"/>
              <a:gd name="T102" fmla="*/ 68 w 1276"/>
              <a:gd name="T103" fmla="*/ 345 h 933"/>
              <a:gd name="T104" fmla="*/ 51 w 1276"/>
              <a:gd name="T105" fmla="*/ 348 h 933"/>
              <a:gd name="T106" fmla="*/ 51 w 1276"/>
              <a:gd name="T107" fmla="*/ 348 h 933"/>
              <a:gd name="T108" fmla="*/ 37 w 1276"/>
              <a:gd name="T109" fmla="*/ 355 h 933"/>
              <a:gd name="T110" fmla="*/ 22 w 1276"/>
              <a:gd name="T111" fmla="*/ 360 h 933"/>
              <a:gd name="T112" fmla="*/ 0 w 1276"/>
              <a:gd name="T113" fmla="*/ 374 h 933"/>
              <a:gd name="T114" fmla="*/ 1276 w 1276"/>
              <a:gd name="T115" fmla="*/ 933 h 933"/>
              <a:gd name="T116" fmla="*/ 1233 w 1276"/>
              <a:gd name="T117" fmla="*/ 739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933">
                <a:moveTo>
                  <a:pt x="1233" y="746"/>
                </a:moveTo>
                <a:lnTo>
                  <a:pt x="1230" y="748"/>
                </a:lnTo>
                <a:lnTo>
                  <a:pt x="1228" y="748"/>
                </a:lnTo>
                <a:lnTo>
                  <a:pt x="1221" y="748"/>
                </a:lnTo>
                <a:lnTo>
                  <a:pt x="1216" y="748"/>
                </a:lnTo>
                <a:lnTo>
                  <a:pt x="1206" y="748"/>
                </a:lnTo>
                <a:lnTo>
                  <a:pt x="1206" y="741"/>
                </a:lnTo>
                <a:lnTo>
                  <a:pt x="1211" y="216"/>
                </a:lnTo>
                <a:lnTo>
                  <a:pt x="1213" y="216"/>
                </a:lnTo>
                <a:lnTo>
                  <a:pt x="1218" y="216"/>
                </a:lnTo>
                <a:lnTo>
                  <a:pt x="1221" y="214"/>
                </a:lnTo>
                <a:lnTo>
                  <a:pt x="1221" y="214"/>
                </a:lnTo>
                <a:lnTo>
                  <a:pt x="1221" y="185"/>
                </a:lnTo>
                <a:lnTo>
                  <a:pt x="1218" y="185"/>
                </a:lnTo>
                <a:lnTo>
                  <a:pt x="1213" y="182"/>
                </a:lnTo>
                <a:lnTo>
                  <a:pt x="1206" y="182"/>
                </a:lnTo>
                <a:lnTo>
                  <a:pt x="1197" y="180"/>
                </a:lnTo>
                <a:lnTo>
                  <a:pt x="1192" y="180"/>
                </a:lnTo>
                <a:lnTo>
                  <a:pt x="1192" y="93"/>
                </a:lnTo>
                <a:lnTo>
                  <a:pt x="1182" y="0"/>
                </a:lnTo>
                <a:lnTo>
                  <a:pt x="1175" y="90"/>
                </a:lnTo>
                <a:lnTo>
                  <a:pt x="1172" y="180"/>
                </a:lnTo>
                <a:lnTo>
                  <a:pt x="1165" y="180"/>
                </a:lnTo>
                <a:lnTo>
                  <a:pt x="1158" y="180"/>
                </a:lnTo>
                <a:lnTo>
                  <a:pt x="1151" y="180"/>
                </a:lnTo>
                <a:lnTo>
                  <a:pt x="1143" y="182"/>
                </a:lnTo>
                <a:lnTo>
                  <a:pt x="1141" y="182"/>
                </a:lnTo>
                <a:lnTo>
                  <a:pt x="1141" y="212"/>
                </a:lnTo>
                <a:lnTo>
                  <a:pt x="1141" y="212"/>
                </a:lnTo>
                <a:lnTo>
                  <a:pt x="1143" y="214"/>
                </a:lnTo>
                <a:lnTo>
                  <a:pt x="1148" y="214"/>
                </a:lnTo>
                <a:lnTo>
                  <a:pt x="1151" y="214"/>
                </a:lnTo>
                <a:lnTo>
                  <a:pt x="1146" y="714"/>
                </a:lnTo>
                <a:lnTo>
                  <a:pt x="1071" y="659"/>
                </a:lnTo>
                <a:lnTo>
                  <a:pt x="661" y="651"/>
                </a:lnTo>
                <a:lnTo>
                  <a:pt x="659" y="496"/>
                </a:lnTo>
                <a:lnTo>
                  <a:pt x="666" y="496"/>
                </a:lnTo>
                <a:lnTo>
                  <a:pt x="666" y="491"/>
                </a:lnTo>
                <a:lnTo>
                  <a:pt x="611" y="491"/>
                </a:lnTo>
                <a:lnTo>
                  <a:pt x="611" y="430"/>
                </a:lnTo>
                <a:lnTo>
                  <a:pt x="620" y="428"/>
                </a:lnTo>
                <a:lnTo>
                  <a:pt x="620" y="425"/>
                </a:lnTo>
                <a:lnTo>
                  <a:pt x="603" y="423"/>
                </a:lnTo>
                <a:lnTo>
                  <a:pt x="606" y="420"/>
                </a:lnTo>
                <a:lnTo>
                  <a:pt x="608" y="413"/>
                </a:lnTo>
                <a:lnTo>
                  <a:pt x="608" y="406"/>
                </a:lnTo>
                <a:lnTo>
                  <a:pt x="608" y="399"/>
                </a:lnTo>
                <a:lnTo>
                  <a:pt x="606" y="389"/>
                </a:lnTo>
                <a:lnTo>
                  <a:pt x="601" y="384"/>
                </a:lnTo>
                <a:lnTo>
                  <a:pt x="594" y="379"/>
                </a:lnTo>
                <a:lnTo>
                  <a:pt x="586" y="377"/>
                </a:lnTo>
                <a:lnTo>
                  <a:pt x="586" y="377"/>
                </a:lnTo>
                <a:lnTo>
                  <a:pt x="577" y="374"/>
                </a:lnTo>
                <a:lnTo>
                  <a:pt x="569" y="377"/>
                </a:lnTo>
                <a:lnTo>
                  <a:pt x="569" y="377"/>
                </a:lnTo>
                <a:lnTo>
                  <a:pt x="562" y="379"/>
                </a:lnTo>
                <a:lnTo>
                  <a:pt x="557" y="384"/>
                </a:lnTo>
                <a:lnTo>
                  <a:pt x="552" y="391"/>
                </a:lnTo>
                <a:lnTo>
                  <a:pt x="548" y="399"/>
                </a:lnTo>
                <a:lnTo>
                  <a:pt x="548" y="399"/>
                </a:lnTo>
                <a:lnTo>
                  <a:pt x="548" y="406"/>
                </a:lnTo>
                <a:lnTo>
                  <a:pt x="548" y="413"/>
                </a:lnTo>
                <a:lnTo>
                  <a:pt x="552" y="420"/>
                </a:lnTo>
                <a:lnTo>
                  <a:pt x="552" y="423"/>
                </a:lnTo>
                <a:lnTo>
                  <a:pt x="552" y="423"/>
                </a:lnTo>
                <a:lnTo>
                  <a:pt x="538" y="425"/>
                </a:lnTo>
                <a:lnTo>
                  <a:pt x="538" y="430"/>
                </a:lnTo>
                <a:lnTo>
                  <a:pt x="548" y="430"/>
                </a:lnTo>
                <a:lnTo>
                  <a:pt x="550" y="491"/>
                </a:lnTo>
                <a:lnTo>
                  <a:pt x="519" y="491"/>
                </a:lnTo>
                <a:lnTo>
                  <a:pt x="509" y="491"/>
                </a:lnTo>
                <a:lnTo>
                  <a:pt x="412" y="491"/>
                </a:lnTo>
                <a:lnTo>
                  <a:pt x="412" y="491"/>
                </a:lnTo>
                <a:lnTo>
                  <a:pt x="402" y="491"/>
                </a:lnTo>
                <a:lnTo>
                  <a:pt x="359" y="491"/>
                </a:lnTo>
                <a:lnTo>
                  <a:pt x="359" y="464"/>
                </a:lnTo>
                <a:lnTo>
                  <a:pt x="366" y="464"/>
                </a:lnTo>
                <a:lnTo>
                  <a:pt x="366" y="459"/>
                </a:lnTo>
                <a:lnTo>
                  <a:pt x="206" y="459"/>
                </a:lnTo>
                <a:lnTo>
                  <a:pt x="204" y="447"/>
                </a:lnTo>
                <a:lnTo>
                  <a:pt x="201" y="430"/>
                </a:lnTo>
                <a:lnTo>
                  <a:pt x="194" y="416"/>
                </a:lnTo>
                <a:lnTo>
                  <a:pt x="187" y="403"/>
                </a:lnTo>
                <a:lnTo>
                  <a:pt x="177" y="391"/>
                </a:lnTo>
                <a:lnTo>
                  <a:pt x="167" y="379"/>
                </a:lnTo>
                <a:lnTo>
                  <a:pt x="155" y="369"/>
                </a:lnTo>
                <a:lnTo>
                  <a:pt x="141" y="362"/>
                </a:lnTo>
                <a:lnTo>
                  <a:pt x="141" y="360"/>
                </a:lnTo>
                <a:lnTo>
                  <a:pt x="126" y="355"/>
                </a:lnTo>
                <a:lnTo>
                  <a:pt x="114" y="350"/>
                </a:lnTo>
                <a:lnTo>
                  <a:pt x="114" y="348"/>
                </a:lnTo>
                <a:lnTo>
                  <a:pt x="112" y="348"/>
                </a:lnTo>
                <a:lnTo>
                  <a:pt x="112" y="348"/>
                </a:lnTo>
                <a:lnTo>
                  <a:pt x="97" y="345"/>
                </a:lnTo>
                <a:lnTo>
                  <a:pt x="95" y="345"/>
                </a:lnTo>
                <a:lnTo>
                  <a:pt x="92" y="345"/>
                </a:lnTo>
                <a:lnTo>
                  <a:pt x="90" y="345"/>
                </a:lnTo>
                <a:lnTo>
                  <a:pt x="88" y="345"/>
                </a:lnTo>
                <a:lnTo>
                  <a:pt x="90" y="263"/>
                </a:lnTo>
                <a:lnTo>
                  <a:pt x="78" y="263"/>
                </a:lnTo>
                <a:lnTo>
                  <a:pt x="75" y="345"/>
                </a:lnTo>
                <a:lnTo>
                  <a:pt x="73" y="345"/>
                </a:lnTo>
                <a:lnTo>
                  <a:pt x="71" y="345"/>
                </a:lnTo>
                <a:lnTo>
                  <a:pt x="68" y="345"/>
                </a:lnTo>
                <a:lnTo>
                  <a:pt x="54" y="348"/>
                </a:lnTo>
                <a:lnTo>
                  <a:pt x="51" y="348"/>
                </a:lnTo>
                <a:lnTo>
                  <a:pt x="51" y="348"/>
                </a:lnTo>
                <a:lnTo>
                  <a:pt x="51" y="348"/>
                </a:lnTo>
                <a:lnTo>
                  <a:pt x="51" y="350"/>
                </a:lnTo>
                <a:lnTo>
                  <a:pt x="37" y="355"/>
                </a:lnTo>
                <a:lnTo>
                  <a:pt x="22" y="360"/>
                </a:lnTo>
                <a:lnTo>
                  <a:pt x="22" y="360"/>
                </a:lnTo>
                <a:lnTo>
                  <a:pt x="8" y="369"/>
                </a:lnTo>
                <a:lnTo>
                  <a:pt x="0" y="374"/>
                </a:lnTo>
                <a:lnTo>
                  <a:pt x="0" y="933"/>
                </a:lnTo>
                <a:lnTo>
                  <a:pt x="1276" y="933"/>
                </a:lnTo>
                <a:lnTo>
                  <a:pt x="1276" y="739"/>
                </a:lnTo>
                <a:lnTo>
                  <a:pt x="1233" y="739"/>
                </a:lnTo>
                <a:lnTo>
                  <a:pt x="1233" y="74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5" name="Freeform 14"/>
          <p:cNvSpPr>
            <a:spLocks noEditPoints="1"/>
          </p:cNvSpPr>
          <p:nvPr/>
        </p:nvSpPr>
        <p:spPr bwMode="auto">
          <a:xfrm>
            <a:off x="8129058" y="2409672"/>
            <a:ext cx="2035444" cy="2504183"/>
          </a:xfrm>
          <a:custGeom>
            <a:avLst/>
            <a:gdLst>
              <a:gd name="T0" fmla="*/ 1247 w 1281"/>
              <a:gd name="T1" fmla="*/ 1059 h 1576"/>
              <a:gd name="T2" fmla="*/ 1063 w 1281"/>
              <a:gd name="T3" fmla="*/ 1107 h 1576"/>
              <a:gd name="T4" fmla="*/ 1010 w 1281"/>
              <a:gd name="T5" fmla="*/ 634 h 1576"/>
              <a:gd name="T6" fmla="*/ 879 w 1281"/>
              <a:gd name="T7" fmla="*/ 801 h 1576"/>
              <a:gd name="T8" fmla="*/ 831 w 1281"/>
              <a:gd name="T9" fmla="*/ 306 h 1576"/>
              <a:gd name="T10" fmla="*/ 882 w 1281"/>
              <a:gd name="T11" fmla="*/ 296 h 1576"/>
              <a:gd name="T12" fmla="*/ 882 w 1281"/>
              <a:gd name="T13" fmla="*/ 264 h 1576"/>
              <a:gd name="T14" fmla="*/ 884 w 1281"/>
              <a:gd name="T15" fmla="*/ 245 h 1576"/>
              <a:gd name="T16" fmla="*/ 879 w 1281"/>
              <a:gd name="T17" fmla="*/ 89 h 1576"/>
              <a:gd name="T18" fmla="*/ 877 w 1281"/>
              <a:gd name="T19" fmla="*/ 143 h 1576"/>
              <a:gd name="T20" fmla="*/ 795 w 1281"/>
              <a:gd name="T21" fmla="*/ 111 h 1576"/>
              <a:gd name="T22" fmla="*/ 790 w 1281"/>
              <a:gd name="T23" fmla="*/ 145 h 1576"/>
              <a:gd name="T24" fmla="*/ 710 w 1281"/>
              <a:gd name="T25" fmla="*/ 114 h 1576"/>
              <a:gd name="T26" fmla="*/ 703 w 1281"/>
              <a:gd name="T27" fmla="*/ 89 h 1576"/>
              <a:gd name="T28" fmla="*/ 623 w 1281"/>
              <a:gd name="T29" fmla="*/ 153 h 1576"/>
              <a:gd name="T30" fmla="*/ 615 w 1281"/>
              <a:gd name="T31" fmla="*/ 153 h 1576"/>
              <a:gd name="T32" fmla="*/ 615 w 1281"/>
              <a:gd name="T33" fmla="*/ 89 h 1576"/>
              <a:gd name="T34" fmla="*/ 536 w 1281"/>
              <a:gd name="T35" fmla="*/ 153 h 1576"/>
              <a:gd name="T36" fmla="*/ 528 w 1281"/>
              <a:gd name="T37" fmla="*/ 153 h 1576"/>
              <a:gd name="T38" fmla="*/ 526 w 1281"/>
              <a:gd name="T39" fmla="*/ 0 h 1576"/>
              <a:gd name="T40" fmla="*/ 521 w 1281"/>
              <a:gd name="T41" fmla="*/ 145 h 1576"/>
              <a:gd name="T42" fmla="*/ 499 w 1281"/>
              <a:gd name="T43" fmla="*/ 189 h 1576"/>
              <a:gd name="T44" fmla="*/ 468 w 1281"/>
              <a:gd name="T45" fmla="*/ 191 h 1576"/>
              <a:gd name="T46" fmla="*/ 448 w 1281"/>
              <a:gd name="T47" fmla="*/ 191 h 1576"/>
              <a:gd name="T48" fmla="*/ 429 w 1281"/>
              <a:gd name="T49" fmla="*/ 194 h 1576"/>
              <a:gd name="T50" fmla="*/ 412 w 1281"/>
              <a:gd name="T51" fmla="*/ 196 h 1576"/>
              <a:gd name="T52" fmla="*/ 395 w 1281"/>
              <a:gd name="T53" fmla="*/ 199 h 1576"/>
              <a:gd name="T54" fmla="*/ 366 w 1281"/>
              <a:gd name="T55" fmla="*/ 206 h 1576"/>
              <a:gd name="T56" fmla="*/ 354 w 1281"/>
              <a:gd name="T57" fmla="*/ 208 h 1576"/>
              <a:gd name="T58" fmla="*/ 347 w 1281"/>
              <a:gd name="T59" fmla="*/ 213 h 1576"/>
              <a:gd name="T60" fmla="*/ 342 w 1281"/>
              <a:gd name="T61" fmla="*/ 216 h 1576"/>
              <a:gd name="T62" fmla="*/ 342 w 1281"/>
              <a:gd name="T63" fmla="*/ 216 h 1576"/>
              <a:gd name="T64" fmla="*/ 337 w 1281"/>
              <a:gd name="T65" fmla="*/ 221 h 1576"/>
              <a:gd name="T66" fmla="*/ 339 w 1281"/>
              <a:gd name="T67" fmla="*/ 228 h 1576"/>
              <a:gd name="T68" fmla="*/ 337 w 1281"/>
              <a:gd name="T69" fmla="*/ 223 h 1576"/>
              <a:gd name="T70" fmla="*/ 337 w 1281"/>
              <a:gd name="T71" fmla="*/ 228 h 1576"/>
              <a:gd name="T72" fmla="*/ 339 w 1281"/>
              <a:gd name="T73" fmla="*/ 230 h 1576"/>
              <a:gd name="T74" fmla="*/ 342 w 1281"/>
              <a:gd name="T75" fmla="*/ 233 h 1576"/>
              <a:gd name="T76" fmla="*/ 344 w 1281"/>
              <a:gd name="T77" fmla="*/ 238 h 1576"/>
              <a:gd name="T78" fmla="*/ 352 w 1281"/>
              <a:gd name="T79" fmla="*/ 240 h 1576"/>
              <a:gd name="T80" fmla="*/ 359 w 1281"/>
              <a:gd name="T81" fmla="*/ 242 h 1576"/>
              <a:gd name="T82" fmla="*/ 368 w 1281"/>
              <a:gd name="T83" fmla="*/ 245 h 1576"/>
              <a:gd name="T84" fmla="*/ 378 w 1281"/>
              <a:gd name="T85" fmla="*/ 247 h 1576"/>
              <a:gd name="T86" fmla="*/ 390 w 1281"/>
              <a:gd name="T87" fmla="*/ 250 h 1576"/>
              <a:gd name="T88" fmla="*/ 400 w 1281"/>
              <a:gd name="T89" fmla="*/ 252 h 1576"/>
              <a:gd name="T90" fmla="*/ 402 w 1281"/>
              <a:gd name="T91" fmla="*/ 310 h 1576"/>
              <a:gd name="T92" fmla="*/ 402 w 1281"/>
              <a:gd name="T93" fmla="*/ 371 h 1576"/>
              <a:gd name="T94" fmla="*/ 402 w 1281"/>
              <a:gd name="T95" fmla="*/ 400 h 1576"/>
              <a:gd name="T96" fmla="*/ 400 w 1281"/>
              <a:gd name="T97" fmla="*/ 1260 h 1576"/>
              <a:gd name="T98" fmla="*/ 90 w 1281"/>
              <a:gd name="T99" fmla="*/ 383 h 1576"/>
              <a:gd name="T100" fmla="*/ 10 w 1281"/>
              <a:gd name="T101" fmla="*/ 1224 h 1576"/>
              <a:gd name="T102" fmla="*/ 1281 w 1281"/>
              <a:gd name="T103" fmla="*/ 1576 h 1576"/>
              <a:gd name="T104" fmla="*/ 352 w 1281"/>
              <a:gd name="T105" fmla="*/ 228 h 1576"/>
              <a:gd name="T106" fmla="*/ 342 w 1281"/>
              <a:gd name="T107" fmla="*/ 225 h 1576"/>
              <a:gd name="T108" fmla="*/ 342 w 1281"/>
              <a:gd name="T109" fmla="*/ 228 h 1576"/>
              <a:gd name="T110" fmla="*/ 410 w 1281"/>
              <a:gd name="T111" fmla="*/ 199 h 1576"/>
              <a:gd name="T112" fmla="*/ 412 w 1281"/>
              <a:gd name="T113" fmla="*/ 206 h 1576"/>
              <a:gd name="T114" fmla="*/ 419 w 1281"/>
              <a:gd name="T115" fmla="*/ 211 h 1576"/>
              <a:gd name="T116" fmla="*/ 427 w 1281"/>
              <a:gd name="T117" fmla="*/ 196 h 1576"/>
              <a:gd name="T118" fmla="*/ 429 w 1281"/>
              <a:gd name="T119" fmla="*/ 204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1" h="1576">
                <a:moveTo>
                  <a:pt x="1281" y="1017"/>
                </a:moveTo>
                <a:lnTo>
                  <a:pt x="1277" y="1022"/>
                </a:lnTo>
                <a:lnTo>
                  <a:pt x="1264" y="1032"/>
                </a:lnTo>
                <a:lnTo>
                  <a:pt x="1255" y="1044"/>
                </a:lnTo>
                <a:lnTo>
                  <a:pt x="1247" y="1059"/>
                </a:lnTo>
                <a:lnTo>
                  <a:pt x="1240" y="1073"/>
                </a:lnTo>
                <a:lnTo>
                  <a:pt x="1235" y="1090"/>
                </a:lnTo>
                <a:lnTo>
                  <a:pt x="1235" y="1102"/>
                </a:lnTo>
                <a:lnTo>
                  <a:pt x="1063" y="1102"/>
                </a:lnTo>
                <a:lnTo>
                  <a:pt x="1063" y="1107"/>
                </a:lnTo>
                <a:lnTo>
                  <a:pt x="1071" y="1107"/>
                </a:lnTo>
                <a:lnTo>
                  <a:pt x="1071" y="1134"/>
                </a:lnTo>
                <a:lnTo>
                  <a:pt x="1051" y="1134"/>
                </a:lnTo>
                <a:lnTo>
                  <a:pt x="1051" y="634"/>
                </a:lnTo>
                <a:lnTo>
                  <a:pt x="1010" y="634"/>
                </a:lnTo>
                <a:lnTo>
                  <a:pt x="1010" y="602"/>
                </a:lnTo>
                <a:lnTo>
                  <a:pt x="925" y="602"/>
                </a:lnTo>
                <a:lnTo>
                  <a:pt x="925" y="634"/>
                </a:lnTo>
                <a:lnTo>
                  <a:pt x="879" y="634"/>
                </a:lnTo>
                <a:lnTo>
                  <a:pt x="879" y="801"/>
                </a:lnTo>
                <a:lnTo>
                  <a:pt x="848" y="801"/>
                </a:lnTo>
                <a:lnTo>
                  <a:pt x="848" y="825"/>
                </a:lnTo>
                <a:lnTo>
                  <a:pt x="831" y="825"/>
                </a:lnTo>
                <a:lnTo>
                  <a:pt x="831" y="495"/>
                </a:lnTo>
                <a:lnTo>
                  <a:pt x="831" y="306"/>
                </a:lnTo>
                <a:lnTo>
                  <a:pt x="872" y="306"/>
                </a:lnTo>
                <a:lnTo>
                  <a:pt x="872" y="306"/>
                </a:lnTo>
                <a:lnTo>
                  <a:pt x="872" y="306"/>
                </a:lnTo>
                <a:lnTo>
                  <a:pt x="882" y="306"/>
                </a:lnTo>
                <a:lnTo>
                  <a:pt x="882" y="296"/>
                </a:lnTo>
                <a:lnTo>
                  <a:pt x="884" y="296"/>
                </a:lnTo>
                <a:lnTo>
                  <a:pt x="887" y="289"/>
                </a:lnTo>
                <a:lnTo>
                  <a:pt x="887" y="281"/>
                </a:lnTo>
                <a:lnTo>
                  <a:pt x="882" y="281"/>
                </a:lnTo>
                <a:lnTo>
                  <a:pt x="882" y="264"/>
                </a:lnTo>
                <a:lnTo>
                  <a:pt x="884" y="264"/>
                </a:lnTo>
                <a:lnTo>
                  <a:pt x="884" y="262"/>
                </a:lnTo>
                <a:lnTo>
                  <a:pt x="884" y="247"/>
                </a:lnTo>
                <a:lnTo>
                  <a:pt x="884" y="247"/>
                </a:lnTo>
                <a:lnTo>
                  <a:pt x="884" y="245"/>
                </a:lnTo>
                <a:lnTo>
                  <a:pt x="884" y="143"/>
                </a:lnTo>
                <a:lnTo>
                  <a:pt x="882" y="143"/>
                </a:lnTo>
                <a:lnTo>
                  <a:pt x="882" y="89"/>
                </a:lnTo>
                <a:lnTo>
                  <a:pt x="879" y="89"/>
                </a:lnTo>
                <a:lnTo>
                  <a:pt x="879" y="89"/>
                </a:lnTo>
                <a:lnTo>
                  <a:pt x="879" y="111"/>
                </a:lnTo>
                <a:lnTo>
                  <a:pt x="877" y="111"/>
                </a:lnTo>
                <a:lnTo>
                  <a:pt x="877" y="111"/>
                </a:lnTo>
                <a:lnTo>
                  <a:pt x="877" y="143"/>
                </a:lnTo>
                <a:lnTo>
                  <a:pt x="877" y="143"/>
                </a:lnTo>
                <a:lnTo>
                  <a:pt x="877" y="145"/>
                </a:lnTo>
                <a:lnTo>
                  <a:pt x="877" y="150"/>
                </a:lnTo>
                <a:lnTo>
                  <a:pt x="795" y="150"/>
                </a:lnTo>
                <a:lnTo>
                  <a:pt x="795" y="114"/>
                </a:lnTo>
                <a:lnTo>
                  <a:pt x="795" y="111"/>
                </a:lnTo>
                <a:lnTo>
                  <a:pt x="792" y="111"/>
                </a:lnTo>
                <a:lnTo>
                  <a:pt x="792" y="89"/>
                </a:lnTo>
                <a:lnTo>
                  <a:pt x="792" y="89"/>
                </a:lnTo>
                <a:lnTo>
                  <a:pt x="790" y="89"/>
                </a:lnTo>
                <a:lnTo>
                  <a:pt x="790" y="145"/>
                </a:lnTo>
                <a:lnTo>
                  <a:pt x="787" y="145"/>
                </a:lnTo>
                <a:lnTo>
                  <a:pt x="787" y="150"/>
                </a:lnTo>
                <a:lnTo>
                  <a:pt x="710" y="150"/>
                </a:lnTo>
                <a:lnTo>
                  <a:pt x="710" y="114"/>
                </a:lnTo>
                <a:lnTo>
                  <a:pt x="710" y="114"/>
                </a:lnTo>
                <a:lnTo>
                  <a:pt x="705" y="114"/>
                </a:lnTo>
                <a:lnTo>
                  <a:pt x="705" y="145"/>
                </a:lnTo>
                <a:lnTo>
                  <a:pt x="705" y="145"/>
                </a:lnTo>
                <a:lnTo>
                  <a:pt x="705" y="89"/>
                </a:lnTo>
                <a:lnTo>
                  <a:pt x="703" y="89"/>
                </a:lnTo>
                <a:lnTo>
                  <a:pt x="700" y="89"/>
                </a:lnTo>
                <a:lnTo>
                  <a:pt x="700" y="145"/>
                </a:lnTo>
                <a:lnTo>
                  <a:pt x="698" y="145"/>
                </a:lnTo>
                <a:lnTo>
                  <a:pt x="698" y="150"/>
                </a:lnTo>
                <a:lnTo>
                  <a:pt x="623" y="153"/>
                </a:lnTo>
                <a:lnTo>
                  <a:pt x="623" y="114"/>
                </a:lnTo>
                <a:lnTo>
                  <a:pt x="623" y="114"/>
                </a:lnTo>
                <a:lnTo>
                  <a:pt x="618" y="114"/>
                </a:lnTo>
                <a:lnTo>
                  <a:pt x="618" y="153"/>
                </a:lnTo>
                <a:lnTo>
                  <a:pt x="615" y="153"/>
                </a:lnTo>
                <a:lnTo>
                  <a:pt x="615" y="148"/>
                </a:lnTo>
                <a:lnTo>
                  <a:pt x="615" y="145"/>
                </a:lnTo>
                <a:lnTo>
                  <a:pt x="615" y="145"/>
                </a:lnTo>
                <a:lnTo>
                  <a:pt x="615" y="92"/>
                </a:lnTo>
                <a:lnTo>
                  <a:pt x="615" y="89"/>
                </a:lnTo>
                <a:lnTo>
                  <a:pt x="611" y="89"/>
                </a:lnTo>
                <a:lnTo>
                  <a:pt x="611" y="145"/>
                </a:lnTo>
                <a:lnTo>
                  <a:pt x="608" y="145"/>
                </a:lnTo>
                <a:lnTo>
                  <a:pt x="608" y="153"/>
                </a:lnTo>
                <a:lnTo>
                  <a:pt x="536" y="153"/>
                </a:lnTo>
                <a:lnTo>
                  <a:pt x="536" y="114"/>
                </a:lnTo>
                <a:lnTo>
                  <a:pt x="536" y="114"/>
                </a:lnTo>
                <a:lnTo>
                  <a:pt x="533" y="114"/>
                </a:lnTo>
                <a:lnTo>
                  <a:pt x="533" y="153"/>
                </a:lnTo>
                <a:lnTo>
                  <a:pt x="528" y="153"/>
                </a:lnTo>
                <a:lnTo>
                  <a:pt x="528" y="148"/>
                </a:lnTo>
                <a:lnTo>
                  <a:pt x="526" y="145"/>
                </a:lnTo>
                <a:lnTo>
                  <a:pt x="526" y="145"/>
                </a:lnTo>
                <a:lnTo>
                  <a:pt x="526" y="2"/>
                </a:lnTo>
                <a:lnTo>
                  <a:pt x="526" y="0"/>
                </a:lnTo>
                <a:lnTo>
                  <a:pt x="521" y="0"/>
                </a:lnTo>
                <a:lnTo>
                  <a:pt x="521" y="92"/>
                </a:lnTo>
                <a:lnTo>
                  <a:pt x="521" y="92"/>
                </a:lnTo>
                <a:lnTo>
                  <a:pt x="521" y="145"/>
                </a:lnTo>
                <a:lnTo>
                  <a:pt x="521" y="145"/>
                </a:lnTo>
                <a:lnTo>
                  <a:pt x="521" y="187"/>
                </a:lnTo>
                <a:lnTo>
                  <a:pt x="511" y="189"/>
                </a:lnTo>
                <a:lnTo>
                  <a:pt x="511" y="189"/>
                </a:lnTo>
                <a:lnTo>
                  <a:pt x="509" y="189"/>
                </a:lnTo>
                <a:lnTo>
                  <a:pt x="499" y="189"/>
                </a:lnTo>
                <a:lnTo>
                  <a:pt x="490" y="189"/>
                </a:lnTo>
                <a:lnTo>
                  <a:pt x="490" y="189"/>
                </a:lnTo>
                <a:lnTo>
                  <a:pt x="487" y="189"/>
                </a:lnTo>
                <a:lnTo>
                  <a:pt x="477" y="189"/>
                </a:lnTo>
                <a:lnTo>
                  <a:pt x="468" y="191"/>
                </a:lnTo>
                <a:lnTo>
                  <a:pt x="468" y="191"/>
                </a:lnTo>
                <a:lnTo>
                  <a:pt x="465" y="191"/>
                </a:lnTo>
                <a:lnTo>
                  <a:pt x="465" y="191"/>
                </a:lnTo>
                <a:lnTo>
                  <a:pt x="456" y="191"/>
                </a:lnTo>
                <a:lnTo>
                  <a:pt x="448" y="191"/>
                </a:lnTo>
                <a:lnTo>
                  <a:pt x="448" y="191"/>
                </a:lnTo>
                <a:lnTo>
                  <a:pt x="446" y="191"/>
                </a:lnTo>
                <a:lnTo>
                  <a:pt x="439" y="194"/>
                </a:lnTo>
                <a:lnTo>
                  <a:pt x="429" y="194"/>
                </a:lnTo>
                <a:lnTo>
                  <a:pt x="429" y="194"/>
                </a:lnTo>
                <a:lnTo>
                  <a:pt x="429" y="194"/>
                </a:lnTo>
                <a:lnTo>
                  <a:pt x="419" y="196"/>
                </a:lnTo>
                <a:lnTo>
                  <a:pt x="412" y="196"/>
                </a:lnTo>
                <a:lnTo>
                  <a:pt x="412" y="196"/>
                </a:lnTo>
                <a:lnTo>
                  <a:pt x="412" y="196"/>
                </a:lnTo>
                <a:lnTo>
                  <a:pt x="412" y="196"/>
                </a:lnTo>
                <a:lnTo>
                  <a:pt x="412" y="196"/>
                </a:lnTo>
                <a:lnTo>
                  <a:pt x="405" y="199"/>
                </a:lnTo>
                <a:lnTo>
                  <a:pt x="398" y="199"/>
                </a:lnTo>
                <a:lnTo>
                  <a:pt x="395" y="199"/>
                </a:lnTo>
                <a:lnTo>
                  <a:pt x="390" y="201"/>
                </a:lnTo>
                <a:lnTo>
                  <a:pt x="383" y="201"/>
                </a:lnTo>
                <a:lnTo>
                  <a:pt x="383" y="201"/>
                </a:lnTo>
                <a:lnTo>
                  <a:pt x="376" y="204"/>
                </a:lnTo>
                <a:lnTo>
                  <a:pt x="366" y="206"/>
                </a:lnTo>
                <a:lnTo>
                  <a:pt x="356" y="208"/>
                </a:lnTo>
                <a:lnTo>
                  <a:pt x="354" y="208"/>
                </a:lnTo>
                <a:lnTo>
                  <a:pt x="354" y="208"/>
                </a:lnTo>
                <a:lnTo>
                  <a:pt x="354" y="208"/>
                </a:lnTo>
                <a:lnTo>
                  <a:pt x="354" y="208"/>
                </a:lnTo>
                <a:lnTo>
                  <a:pt x="354" y="208"/>
                </a:lnTo>
                <a:lnTo>
                  <a:pt x="349" y="211"/>
                </a:lnTo>
                <a:lnTo>
                  <a:pt x="349" y="211"/>
                </a:lnTo>
                <a:lnTo>
                  <a:pt x="347" y="213"/>
                </a:lnTo>
                <a:lnTo>
                  <a:pt x="347" y="213"/>
                </a:lnTo>
                <a:lnTo>
                  <a:pt x="347" y="213"/>
                </a:lnTo>
                <a:lnTo>
                  <a:pt x="344" y="213"/>
                </a:lnTo>
                <a:lnTo>
                  <a:pt x="342" y="216"/>
                </a:lnTo>
                <a:lnTo>
                  <a:pt x="342" y="216"/>
                </a:lnTo>
                <a:lnTo>
                  <a:pt x="342" y="216"/>
                </a:lnTo>
                <a:lnTo>
                  <a:pt x="339" y="218"/>
                </a:lnTo>
                <a:lnTo>
                  <a:pt x="339" y="218"/>
                </a:lnTo>
                <a:lnTo>
                  <a:pt x="339" y="218"/>
                </a:lnTo>
                <a:lnTo>
                  <a:pt x="342" y="216"/>
                </a:lnTo>
                <a:lnTo>
                  <a:pt x="342" y="216"/>
                </a:lnTo>
                <a:lnTo>
                  <a:pt x="342" y="216"/>
                </a:lnTo>
                <a:lnTo>
                  <a:pt x="339" y="218"/>
                </a:lnTo>
                <a:lnTo>
                  <a:pt x="339" y="218"/>
                </a:lnTo>
                <a:lnTo>
                  <a:pt x="337" y="221"/>
                </a:lnTo>
                <a:lnTo>
                  <a:pt x="337" y="221"/>
                </a:lnTo>
                <a:lnTo>
                  <a:pt x="337" y="223"/>
                </a:lnTo>
                <a:lnTo>
                  <a:pt x="337" y="223"/>
                </a:lnTo>
                <a:lnTo>
                  <a:pt x="337" y="225"/>
                </a:lnTo>
                <a:lnTo>
                  <a:pt x="337" y="225"/>
                </a:lnTo>
                <a:lnTo>
                  <a:pt x="339" y="228"/>
                </a:lnTo>
                <a:lnTo>
                  <a:pt x="337" y="225"/>
                </a:lnTo>
                <a:lnTo>
                  <a:pt x="337" y="225"/>
                </a:lnTo>
                <a:lnTo>
                  <a:pt x="337" y="223"/>
                </a:lnTo>
                <a:lnTo>
                  <a:pt x="337" y="223"/>
                </a:lnTo>
                <a:lnTo>
                  <a:pt x="337" y="223"/>
                </a:lnTo>
                <a:lnTo>
                  <a:pt x="337" y="223"/>
                </a:lnTo>
                <a:lnTo>
                  <a:pt x="337" y="223"/>
                </a:lnTo>
                <a:lnTo>
                  <a:pt x="337" y="225"/>
                </a:lnTo>
                <a:lnTo>
                  <a:pt x="337" y="225"/>
                </a:lnTo>
                <a:lnTo>
                  <a:pt x="337" y="228"/>
                </a:lnTo>
                <a:lnTo>
                  <a:pt x="337" y="228"/>
                </a:lnTo>
                <a:lnTo>
                  <a:pt x="337" y="228"/>
                </a:lnTo>
                <a:lnTo>
                  <a:pt x="337" y="228"/>
                </a:lnTo>
                <a:lnTo>
                  <a:pt x="337" y="230"/>
                </a:lnTo>
                <a:lnTo>
                  <a:pt x="339" y="230"/>
                </a:lnTo>
                <a:lnTo>
                  <a:pt x="339" y="233"/>
                </a:lnTo>
                <a:lnTo>
                  <a:pt x="339" y="233"/>
                </a:lnTo>
                <a:lnTo>
                  <a:pt x="339" y="233"/>
                </a:lnTo>
                <a:lnTo>
                  <a:pt x="339" y="233"/>
                </a:lnTo>
                <a:lnTo>
                  <a:pt x="342" y="233"/>
                </a:lnTo>
                <a:lnTo>
                  <a:pt x="342" y="235"/>
                </a:lnTo>
                <a:lnTo>
                  <a:pt x="342" y="235"/>
                </a:lnTo>
                <a:lnTo>
                  <a:pt x="344" y="238"/>
                </a:lnTo>
                <a:lnTo>
                  <a:pt x="344" y="238"/>
                </a:lnTo>
                <a:lnTo>
                  <a:pt x="344" y="238"/>
                </a:lnTo>
                <a:lnTo>
                  <a:pt x="347" y="238"/>
                </a:lnTo>
                <a:lnTo>
                  <a:pt x="347" y="238"/>
                </a:lnTo>
                <a:lnTo>
                  <a:pt x="349" y="238"/>
                </a:lnTo>
                <a:lnTo>
                  <a:pt x="352" y="240"/>
                </a:lnTo>
                <a:lnTo>
                  <a:pt x="352" y="240"/>
                </a:lnTo>
                <a:lnTo>
                  <a:pt x="352" y="240"/>
                </a:lnTo>
                <a:lnTo>
                  <a:pt x="352" y="240"/>
                </a:lnTo>
                <a:lnTo>
                  <a:pt x="352" y="240"/>
                </a:lnTo>
                <a:lnTo>
                  <a:pt x="356" y="242"/>
                </a:lnTo>
                <a:lnTo>
                  <a:pt x="359" y="242"/>
                </a:lnTo>
                <a:lnTo>
                  <a:pt x="359" y="242"/>
                </a:lnTo>
                <a:lnTo>
                  <a:pt x="359" y="242"/>
                </a:lnTo>
                <a:lnTo>
                  <a:pt x="359" y="242"/>
                </a:lnTo>
                <a:lnTo>
                  <a:pt x="364" y="245"/>
                </a:lnTo>
                <a:lnTo>
                  <a:pt x="368" y="245"/>
                </a:lnTo>
                <a:lnTo>
                  <a:pt x="368" y="245"/>
                </a:lnTo>
                <a:lnTo>
                  <a:pt x="368" y="245"/>
                </a:lnTo>
                <a:lnTo>
                  <a:pt x="368" y="245"/>
                </a:lnTo>
                <a:lnTo>
                  <a:pt x="373" y="247"/>
                </a:lnTo>
                <a:lnTo>
                  <a:pt x="378" y="247"/>
                </a:lnTo>
                <a:lnTo>
                  <a:pt x="378" y="247"/>
                </a:lnTo>
                <a:lnTo>
                  <a:pt x="381" y="247"/>
                </a:lnTo>
                <a:lnTo>
                  <a:pt x="381" y="247"/>
                </a:lnTo>
                <a:lnTo>
                  <a:pt x="385" y="250"/>
                </a:lnTo>
                <a:lnTo>
                  <a:pt x="390" y="250"/>
                </a:lnTo>
                <a:lnTo>
                  <a:pt x="390" y="250"/>
                </a:lnTo>
                <a:lnTo>
                  <a:pt x="393" y="250"/>
                </a:lnTo>
                <a:lnTo>
                  <a:pt x="393" y="250"/>
                </a:lnTo>
                <a:lnTo>
                  <a:pt x="398" y="252"/>
                </a:lnTo>
                <a:lnTo>
                  <a:pt x="400" y="252"/>
                </a:lnTo>
                <a:lnTo>
                  <a:pt x="460" y="262"/>
                </a:lnTo>
                <a:lnTo>
                  <a:pt x="460" y="301"/>
                </a:lnTo>
                <a:lnTo>
                  <a:pt x="436" y="303"/>
                </a:lnTo>
                <a:lnTo>
                  <a:pt x="417" y="308"/>
                </a:lnTo>
                <a:lnTo>
                  <a:pt x="402" y="310"/>
                </a:lnTo>
                <a:lnTo>
                  <a:pt x="398" y="315"/>
                </a:lnTo>
                <a:lnTo>
                  <a:pt x="398" y="337"/>
                </a:lnTo>
                <a:lnTo>
                  <a:pt x="402" y="342"/>
                </a:lnTo>
                <a:lnTo>
                  <a:pt x="402" y="342"/>
                </a:lnTo>
                <a:lnTo>
                  <a:pt x="402" y="371"/>
                </a:lnTo>
                <a:lnTo>
                  <a:pt x="398" y="374"/>
                </a:lnTo>
                <a:lnTo>
                  <a:pt x="398" y="376"/>
                </a:lnTo>
                <a:lnTo>
                  <a:pt x="402" y="381"/>
                </a:lnTo>
                <a:lnTo>
                  <a:pt x="402" y="381"/>
                </a:lnTo>
                <a:lnTo>
                  <a:pt x="402" y="400"/>
                </a:lnTo>
                <a:lnTo>
                  <a:pt x="398" y="403"/>
                </a:lnTo>
                <a:lnTo>
                  <a:pt x="398" y="412"/>
                </a:lnTo>
                <a:lnTo>
                  <a:pt x="402" y="417"/>
                </a:lnTo>
                <a:lnTo>
                  <a:pt x="402" y="417"/>
                </a:lnTo>
                <a:lnTo>
                  <a:pt x="400" y="1260"/>
                </a:lnTo>
                <a:lnTo>
                  <a:pt x="378" y="1260"/>
                </a:lnTo>
                <a:lnTo>
                  <a:pt x="376" y="415"/>
                </a:lnTo>
                <a:lnTo>
                  <a:pt x="315" y="415"/>
                </a:lnTo>
                <a:lnTo>
                  <a:pt x="315" y="383"/>
                </a:lnTo>
                <a:lnTo>
                  <a:pt x="90" y="383"/>
                </a:lnTo>
                <a:lnTo>
                  <a:pt x="75" y="415"/>
                </a:lnTo>
                <a:lnTo>
                  <a:pt x="42" y="415"/>
                </a:lnTo>
                <a:lnTo>
                  <a:pt x="17" y="473"/>
                </a:lnTo>
                <a:lnTo>
                  <a:pt x="17" y="1224"/>
                </a:lnTo>
                <a:lnTo>
                  <a:pt x="10" y="1224"/>
                </a:lnTo>
                <a:lnTo>
                  <a:pt x="10" y="1221"/>
                </a:lnTo>
                <a:lnTo>
                  <a:pt x="5" y="1219"/>
                </a:lnTo>
                <a:lnTo>
                  <a:pt x="0" y="1219"/>
                </a:lnTo>
                <a:lnTo>
                  <a:pt x="0" y="1576"/>
                </a:lnTo>
                <a:lnTo>
                  <a:pt x="1281" y="1576"/>
                </a:lnTo>
                <a:lnTo>
                  <a:pt x="1281" y="1017"/>
                </a:lnTo>
                <a:close/>
                <a:moveTo>
                  <a:pt x="342" y="225"/>
                </a:moveTo>
                <a:lnTo>
                  <a:pt x="344" y="225"/>
                </a:lnTo>
                <a:lnTo>
                  <a:pt x="344" y="225"/>
                </a:lnTo>
                <a:lnTo>
                  <a:pt x="352" y="228"/>
                </a:lnTo>
                <a:lnTo>
                  <a:pt x="344" y="225"/>
                </a:lnTo>
                <a:lnTo>
                  <a:pt x="344" y="225"/>
                </a:lnTo>
                <a:lnTo>
                  <a:pt x="342" y="225"/>
                </a:lnTo>
                <a:lnTo>
                  <a:pt x="342" y="223"/>
                </a:lnTo>
                <a:lnTo>
                  <a:pt x="342" y="225"/>
                </a:lnTo>
                <a:close/>
                <a:moveTo>
                  <a:pt x="342" y="228"/>
                </a:moveTo>
                <a:lnTo>
                  <a:pt x="342" y="228"/>
                </a:lnTo>
                <a:lnTo>
                  <a:pt x="339" y="228"/>
                </a:lnTo>
                <a:lnTo>
                  <a:pt x="342" y="228"/>
                </a:lnTo>
                <a:lnTo>
                  <a:pt x="342" y="228"/>
                </a:lnTo>
                <a:lnTo>
                  <a:pt x="361" y="233"/>
                </a:lnTo>
                <a:lnTo>
                  <a:pt x="342" y="228"/>
                </a:lnTo>
                <a:close/>
                <a:moveTo>
                  <a:pt x="410" y="199"/>
                </a:moveTo>
                <a:lnTo>
                  <a:pt x="410" y="201"/>
                </a:lnTo>
                <a:lnTo>
                  <a:pt x="410" y="199"/>
                </a:lnTo>
                <a:lnTo>
                  <a:pt x="410" y="199"/>
                </a:lnTo>
                <a:lnTo>
                  <a:pt x="410" y="199"/>
                </a:lnTo>
                <a:close/>
                <a:moveTo>
                  <a:pt x="414" y="208"/>
                </a:moveTo>
                <a:lnTo>
                  <a:pt x="412" y="206"/>
                </a:lnTo>
                <a:lnTo>
                  <a:pt x="412" y="206"/>
                </a:lnTo>
                <a:lnTo>
                  <a:pt x="412" y="206"/>
                </a:lnTo>
                <a:lnTo>
                  <a:pt x="412" y="206"/>
                </a:lnTo>
                <a:lnTo>
                  <a:pt x="412" y="206"/>
                </a:lnTo>
                <a:lnTo>
                  <a:pt x="414" y="208"/>
                </a:lnTo>
                <a:lnTo>
                  <a:pt x="419" y="211"/>
                </a:lnTo>
                <a:lnTo>
                  <a:pt x="414" y="208"/>
                </a:lnTo>
                <a:close/>
                <a:moveTo>
                  <a:pt x="427" y="199"/>
                </a:moveTo>
                <a:lnTo>
                  <a:pt x="427" y="196"/>
                </a:lnTo>
                <a:lnTo>
                  <a:pt x="429" y="196"/>
                </a:lnTo>
                <a:lnTo>
                  <a:pt x="427" y="196"/>
                </a:lnTo>
                <a:lnTo>
                  <a:pt x="427" y="199"/>
                </a:lnTo>
                <a:close/>
                <a:moveTo>
                  <a:pt x="429" y="206"/>
                </a:moveTo>
                <a:lnTo>
                  <a:pt x="429" y="204"/>
                </a:lnTo>
                <a:lnTo>
                  <a:pt x="429" y="204"/>
                </a:lnTo>
                <a:lnTo>
                  <a:pt x="429" y="204"/>
                </a:lnTo>
                <a:lnTo>
                  <a:pt x="429" y="206"/>
                </a:lnTo>
                <a:lnTo>
                  <a:pt x="431" y="206"/>
                </a:lnTo>
                <a:lnTo>
                  <a:pt x="429" y="20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15"/>
          <p:cNvSpPr>
            <a:spLocks/>
          </p:cNvSpPr>
          <p:nvPr/>
        </p:nvSpPr>
        <p:spPr bwMode="auto">
          <a:xfrm>
            <a:off x="6098382" y="3018240"/>
            <a:ext cx="2030676" cy="1895615"/>
          </a:xfrm>
          <a:custGeom>
            <a:avLst/>
            <a:gdLst>
              <a:gd name="T0" fmla="*/ 1278 w 1278"/>
              <a:gd name="T1" fmla="*/ 836 h 1193"/>
              <a:gd name="T2" fmla="*/ 1271 w 1278"/>
              <a:gd name="T3" fmla="*/ 819 h 1193"/>
              <a:gd name="T4" fmla="*/ 1252 w 1278"/>
              <a:gd name="T5" fmla="*/ 821 h 1193"/>
              <a:gd name="T6" fmla="*/ 1242 w 1278"/>
              <a:gd name="T7" fmla="*/ 807 h 1193"/>
              <a:gd name="T8" fmla="*/ 1206 w 1278"/>
              <a:gd name="T9" fmla="*/ 700 h 1193"/>
              <a:gd name="T10" fmla="*/ 1167 w 1278"/>
              <a:gd name="T11" fmla="*/ 693 h 1193"/>
              <a:gd name="T12" fmla="*/ 1126 w 1278"/>
              <a:gd name="T13" fmla="*/ 651 h 1193"/>
              <a:gd name="T14" fmla="*/ 1075 w 1278"/>
              <a:gd name="T15" fmla="*/ 598 h 1193"/>
              <a:gd name="T16" fmla="*/ 1068 w 1278"/>
              <a:gd name="T17" fmla="*/ 586 h 1193"/>
              <a:gd name="T18" fmla="*/ 1053 w 1278"/>
              <a:gd name="T19" fmla="*/ 566 h 1193"/>
              <a:gd name="T20" fmla="*/ 1048 w 1278"/>
              <a:gd name="T21" fmla="*/ 581 h 1193"/>
              <a:gd name="T22" fmla="*/ 1034 w 1278"/>
              <a:gd name="T23" fmla="*/ 593 h 1193"/>
              <a:gd name="T24" fmla="*/ 1034 w 1278"/>
              <a:gd name="T25" fmla="*/ 625 h 1193"/>
              <a:gd name="T26" fmla="*/ 956 w 1278"/>
              <a:gd name="T27" fmla="*/ 685 h 1193"/>
              <a:gd name="T28" fmla="*/ 925 w 1278"/>
              <a:gd name="T29" fmla="*/ 695 h 1193"/>
              <a:gd name="T30" fmla="*/ 884 w 1278"/>
              <a:gd name="T31" fmla="*/ 824 h 1193"/>
              <a:gd name="T32" fmla="*/ 864 w 1278"/>
              <a:gd name="T33" fmla="*/ 807 h 1193"/>
              <a:gd name="T34" fmla="*/ 850 w 1278"/>
              <a:gd name="T35" fmla="*/ 838 h 1193"/>
              <a:gd name="T36" fmla="*/ 833 w 1278"/>
              <a:gd name="T37" fmla="*/ 819 h 1193"/>
              <a:gd name="T38" fmla="*/ 814 w 1278"/>
              <a:gd name="T39" fmla="*/ 841 h 1193"/>
              <a:gd name="T40" fmla="*/ 751 w 1278"/>
              <a:gd name="T41" fmla="*/ 32 h 1193"/>
              <a:gd name="T42" fmla="*/ 445 w 1278"/>
              <a:gd name="T43" fmla="*/ 855 h 1193"/>
              <a:gd name="T44" fmla="*/ 431 w 1278"/>
              <a:gd name="T45" fmla="*/ 739 h 1193"/>
              <a:gd name="T46" fmla="*/ 404 w 1278"/>
              <a:gd name="T47" fmla="*/ 756 h 1193"/>
              <a:gd name="T48" fmla="*/ 378 w 1278"/>
              <a:gd name="T49" fmla="*/ 561 h 1193"/>
              <a:gd name="T50" fmla="*/ 375 w 1278"/>
              <a:gd name="T51" fmla="*/ 547 h 1193"/>
              <a:gd name="T52" fmla="*/ 368 w 1278"/>
              <a:gd name="T53" fmla="*/ 569 h 1193"/>
              <a:gd name="T54" fmla="*/ 351 w 1278"/>
              <a:gd name="T55" fmla="*/ 479 h 1193"/>
              <a:gd name="T56" fmla="*/ 341 w 1278"/>
              <a:gd name="T57" fmla="*/ 348 h 1193"/>
              <a:gd name="T58" fmla="*/ 324 w 1278"/>
              <a:gd name="T59" fmla="*/ 372 h 1193"/>
              <a:gd name="T60" fmla="*/ 312 w 1278"/>
              <a:gd name="T61" fmla="*/ 479 h 1193"/>
              <a:gd name="T62" fmla="*/ 295 w 1278"/>
              <a:gd name="T63" fmla="*/ 561 h 1193"/>
              <a:gd name="T64" fmla="*/ 290 w 1278"/>
              <a:gd name="T65" fmla="*/ 547 h 1193"/>
              <a:gd name="T66" fmla="*/ 288 w 1278"/>
              <a:gd name="T67" fmla="*/ 569 h 1193"/>
              <a:gd name="T68" fmla="*/ 269 w 1278"/>
              <a:gd name="T69" fmla="*/ 693 h 1193"/>
              <a:gd name="T70" fmla="*/ 269 w 1278"/>
              <a:gd name="T71" fmla="*/ 695 h 1193"/>
              <a:gd name="T72" fmla="*/ 261 w 1278"/>
              <a:gd name="T73" fmla="*/ 758 h 1193"/>
              <a:gd name="T74" fmla="*/ 244 w 1278"/>
              <a:gd name="T75" fmla="*/ 712 h 1193"/>
              <a:gd name="T76" fmla="*/ 232 w 1278"/>
              <a:gd name="T77" fmla="*/ 574 h 1193"/>
              <a:gd name="T78" fmla="*/ 208 w 1278"/>
              <a:gd name="T79" fmla="*/ 710 h 1193"/>
              <a:gd name="T80" fmla="*/ 194 w 1278"/>
              <a:gd name="T81" fmla="*/ 748 h 1193"/>
              <a:gd name="T82" fmla="*/ 174 w 1278"/>
              <a:gd name="T83" fmla="*/ 688 h 1193"/>
              <a:gd name="T84" fmla="*/ 172 w 1278"/>
              <a:gd name="T85" fmla="*/ 685 h 1193"/>
              <a:gd name="T86" fmla="*/ 169 w 1278"/>
              <a:gd name="T87" fmla="*/ 615 h 1193"/>
              <a:gd name="T88" fmla="*/ 167 w 1278"/>
              <a:gd name="T89" fmla="*/ 610 h 1193"/>
              <a:gd name="T90" fmla="*/ 157 w 1278"/>
              <a:gd name="T91" fmla="*/ 557 h 1193"/>
              <a:gd name="T92" fmla="*/ 148 w 1278"/>
              <a:gd name="T93" fmla="*/ 547 h 1193"/>
              <a:gd name="T94" fmla="*/ 123 w 1278"/>
              <a:gd name="T95" fmla="*/ 479 h 1193"/>
              <a:gd name="T96" fmla="*/ 123 w 1278"/>
              <a:gd name="T97" fmla="*/ 464 h 1193"/>
              <a:gd name="T98" fmla="*/ 121 w 1278"/>
              <a:gd name="T99" fmla="*/ 304 h 1193"/>
              <a:gd name="T100" fmla="*/ 97 w 1278"/>
              <a:gd name="T101" fmla="*/ 464 h 1193"/>
              <a:gd name="T102" fmla="*/ 94 w 1278"/>
              <a:gd name="T103" fmla="*/ 476 h 1193"/>
              <a:gd name="T104" fmla="*/ 70 w 1278"/>
              <a:gd name="T105" fmla="*/ 554 h 1193"/>
              <a:gd name="T106" fmla="*/ 60 w 1278"/>
              <a:gd name="T107" fmla="*/ 549 h 1193"/>
              <a:gd name="T108" fmla="*/ 48 w 1278"/>
              <a:gd name="T109" fmla="*/ 610 h 1193"/>
              <a:gd name="T110" fmla="*/ 41 w 1278"/>
              <a:gd name="T111" fmla="*/ 746 h 1193"/>
              <a:gd name="T112" fmla="*/ 17 w 1278"/>
              <a:gd name="T113" fmla="*/ 739 h 1193"/>
              <a:gd name="T114" fmla="*/ 7 w 1278"/>
              <a:gd name="T115" fmla="*/ 84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8" h="1193">
                <a:moveTo>
                  <a:pt x="12" y="306"/>
                </a:moveTo>
                <a:lnTo>
                  <a:pt x="0" y="304"/>
                </a:lnTo>
                <a:lnTo>
                  <a:pt x="0" y="1193"/>
                </a:lnTo>
                <a:lnTo>
                  <a:pt x="1278" y="1193"/>
                </a:lnTo>
                <a:lnTo>
                  <a:pt x="1278" y="836"/>
                </a:lnTo>
                <a:lnTo>
                  <a:pt x="1274" y="836"/>
                </a:lnTo>
                <a:lnTo>
                  <a:pt x="1274" y="819"/>
                </a:lnTo>
                <a:lnTo>
                  <a:pt x="1271" y="819"/>
                </a:lnTo>
                <a:lnTo>
                  <a:pt x="1271" y="819"/>
                </a:lnTo>
                <a:lnTo>
                  <a:pt x="1271" y="819"/>
                </a:lnTo>
                <a:lnTo>
                  <a:pt x="1269" y="819"/>
                </a:lnTo>
                <a:lnTo>
                  <a:pt x="1269" y="836"/>
                </a:lnTo>
                <a:lnTo>
                  <a:pt x="1257" y="836"/>
                </a:lnTo>
                <a:lnTo>
                  <a:pt x="1257" y="824"/>
                </a:lnTo>
                <a:lnTo>
                  <a:pt x="1252" y="821"/>
                </a:lnTo>
                <a:lnTo>
                  <a:pt x="1245" y="821"/>
                </a:lnTo>
                <a:lnTo>
                  <a:pt x="1245" y="807"/>
                </a:lnTo>
                <a:lnTo>
                  <a:pt x="1242" y="807"/>
                </a:lnTo>
                <a:lnTo>
                  <a:pt x="1242" y="807"/>
                </a:lnTo>
                <a:lnTo>
                  <a:pt x="1242" y="807"/>
                </a:lnTo>
                <a:lnTo>
                  <a:pt x="1240" y="807"/>
                </a:lnTo>
                <a:lnTo>
                  <a:pt x="1240" y="821"/>
                </a:lnTo>
                <a:lnTo>
                  <a:pt x="1220" y="821"/>
                </a:lnTo>
                <a:lnTo>
                  <a:pt x="1223" y="702"/>
                </a:lnTo>
                <a:lnTo>
                  <a:pt x="1206" y="700"/>
                </a:lnTo>
                <a:lnTo>
                  <a:pt x="1182" y="700"/>
                </a:lnTo>
                <a:lnTo>
                  <a:pt x="1174" y="695"/>
                </a:lnTo>
                <a:lnTo>
                  <a:pt x="1174" y="695"/>
                </a:lnTo>
                <a:lnTo>
                  <a:pt x="1172" y="695"/>
                </a:lnTo>
                <a:lnTo>
                  <a:pt x="1167" y="693"/>
                </a:lnTo>
                <a:lnTo>
                  <a:pt x="1167" y="688"/>
                </a:lnTo>
                <a:lnTo>
                  <a:pt x="1155" y="685"/>
                </a:lnTo>
                <a:lnTo>
                  <a:pt x="1150" y="685"/>
                </a:lnTo>
                <a:lnTo>
                  <a:pt x="1140" y="668"/>
                </a:lnTo>
                <a:lnTo>
                  <a:pt x="1126" y="651"/>
                </a:lnTo>
                <a:lnTo>
                  <a:pt x="1111" y="639"/>
                </a:lnTo>
                <a:lnTo>
                  <a:pt x="1092" y="629"/>
                </a:lnTo>
                <a:lnTo>
                  <a:pt x="1073" y="625"/>
                </a:lnTo>
                <a:lnTo>
                  <a:pt x="1073" y="598"/>
                </a:lnTo>
                <a:lnTo>
                  <a:pt x="1075" y="598"/>
                </a:lnTo>
                <a:lnTo>
                  <a:pt x="1075" y="595"/>
                </a:lnTo>
                <a:lnTo>
                  <a:pt x="1075" y="593"/>
                </a:lnTo>
                <a:lnTo>
                  <a:pt x="1073" y="593"/>
                </a:lnTo>
                <a:lnTo>
                  <a:pt x="1070" y="588"/>
                </a:lnTo>
                <a:lnTo>
                  <a:pt x="1068" y="586"/>
                </a:lnTo>
                <a:lnTo>
                  <a:pt x="1063" y="583"/>
                </a:lnTo>
                <a:lnTo>
                  <a:pt x="1061" y="581"/>
                </a:lnTo>
                <a:lnTo>
                  <a:pt x="1056" y="581"/>
                </a:lnTo>
                <a:lnTo>
                  <a:pt x="1056" y="566"/>
                </a:lnTo>
                <a:lnTo>
                  <a:pt x="1053" y="566"/>
                </a:lnTo>
                <a:lnTo>
                  <a:pt x="1053" y="564"/>
                </a:lnTo>
                <a:lnTo>
                  <a:pt x="1053" y="566"/>
                </a:lnTo>
                <a:lnTo>
                  <a:pt x="1048" y="566"/>
                </a:lnTo>
                <a:lnTo>
                  <a:pt x="1048" y="581"/>
                </a:lnTo>
                <a:lnTo>
                  <a:pt x="1048" y="581"/>
                </a:lnTo>
                <a:lnTo>
                  <a:pt x="1046" y="581"/>
                </a:lnTo>
                <a:lnTo>
                  <a:pt x="1041" y="583"/>
                </a:lnTo>
                <a:lnTo>
                  <a:pt x="1039" y="586"/>
                </a:lnTo>
                <a:lnTo>
                  <a:pt x="1036" y="588"/>
                </a:lnTo>
                <a:lnTo>
                  <a:pt x="1034" y="593"/>
                </a:lnTo>
                <a:lnTo>
                  <a:pt x="1031" y="593"/>
                </a:lnTo>
                <a:lnTo>
                  <a:pt x="1031" y="595"/>
                </a:lnTo>
                <a:lnTo>
                  <a:pt x="1031" y="598"/>
                </a:lnTo>
                <a:lnTo>
                  <a:pt x="1034" y="598"/>
                </a:lnTo>
                <a:lnTo>
                  <a:pt x="1034" y="625"/>
                </a:lnTo>
                <a:lnTo>
                  <a:pt x="1014" y="629"/>
                </a:lnTo>
                <a:lnTo>
                  <a:pt x="995" y="639"/>
                </a:lnTo>
                <a:lnTo>
                  <a:pt x="978" y="651"/>
                </a:lnTo>
                <a:lnTo>
                  <a:pt x="964" y="668"/>
                </a:lnTo>
                <a:lnTo>
                  <a:pt x="956" y="685"/>
                </a:lnTo>
                <a:lnTo>
                  <a:pt x="949" y="685"/>
                </a:lnTo>
                <a:lnTo>
                  <a:pt x="937" y="688"/>
                </a:lnTo>
                <a:lnTo>
                  <a:pt x="937" y="693"/>
                </a:lnTo>
                <a:lnTo>
                  <a:pt x="935" y="695"/>
                </a:lnTo>
                <a:lnTo>
                  <a:pt x="925" y="695"/>
                </a:lnTo>
                <a:lnTo>
                  <a:pt x="925" y="697"/>
                </a:lnTo>
                <a:lnTo>
                  <a:pt x="922" y="700"/>
                </a:lnTo>
                <a:lnTo>
                  <a:pt x="896" y="700"/>
                </a:lnTo>
                <a:lnTo>
                  <a:pt x="881" y="702"/>
                </a:lnTo>
                <a:lnTo>
                  <a:pt x="884" y="824"/>
                </a:lnTo>
                <a:lnTo>
                  <a:pt x="867" y="824"/>
                </a:lnTo>
                <a:lnTo>
                  <a:pt x="867" y="807"/>
                </a:lnTo>
                <a:lnTo>
                  <a:pt x="864" y="807"/>
                </a:lnTo>
                <a:lnTo>
                  <a:pt x="864" y="807"/>
                </a:lnTo>
                <a:lnTo>
                  <a:pt x="864" y="807"/>
                </a:lnTo>
                <a:lnTo>
                  <a:pt x="862" y="807"/>
                </a:lnTo>
                <a:lnTo>
                  <a:pt x="862" y="824"/>
                </a:lnTo>
                <a:lnTo>
                  <a:pt x="855" y="824"/>
                </a:lnTo>
                <a:lnTo>
                  <a:pt x="850" y="826"/>
                </a:lnTo>
                <a:lnTo>
                  <a:pt x="850" y="838"/>
                </a:lnTo>
                <a:lnTo>
                  <a:pt x="850" y="838"/>
                </a:lnTo>
                <a:lnTo>
                  <a:pt x="835" y="838"/>
                </a:lnTo>
                <a:lnTo>
                  <a:pt x="833" y="819"/>
                </a:lnTo>
                <a:lnTo>
                  <a:pt x="833" y="819"/>
                </a:lnTo>
                <a:lnTo>
                  <a:pt x="833" y="819"/>
                </a:lnTo>
                <a:lnTo>
                  <a:pt x="830" y="819"/>
                </a:lnTo>
                <a:lnTo>
                  <a:pt x="828" y="819"/>
                </a:lnTo>
                <a:lnTo>
                  <a:pt x="828" y="838"/>
                </a:lnTo>
                <a:lnTo>
                  <a:pt x="818" y="838"/>
                </a:lnTo>
                <a:lnTo>
                  <a:pt x="814" y="841"/>
                </a:lnTo>
                <a:lnTo>
                  <a:pt x="814" y="841"/>
                </a:lnTo>
                <a:lnTo>
                  <a:pt x="809" y="841"/>
                </a:lnTo>
                <a:lnTo>
                  <a:pt x="811" y="90"/>
                </a:lnTo>
                <a:lnTo>
                  <a:pt x="782" y="32"/>
                </a:lnTo>
                <a:lnTo>
                  <a:pt x="751" y="32"/>
                </a:lnTo>
                <a:lnTo>
                  <a:pt x="734" y="0"/>
                </a:lnTo>
                <a:lnTo>
                  <a:pt x="508" y="0"/>
                </a:lnTo>
                <a:lnTo>
                  <a:pt x="508" y="32"/>
                </a:lnTo>
                <a:lnTo>
                  <a:pt x="448" y="32"/>
                </a:lnTo>
                <a:lnTo>
                  <a:pt x="445" y="855"/>
                </a:lnTo>
                <a:lnTo>
                  <a:pt x="438" y="848"/>
                </a:lnTo>
                <a:lnTo>
                  <a:pt x="438" y="836"/>
                </a:lnTo>
                <a:lnTo>
                  <a:pt x="436" y="746"/>
                </a:lnTo>
                <a:lnTo>
                  <a:pt x="436" y="739"/>
                </a:lnTo>
                <a:lnTo>
                  <a:pt x="431" y="739"/>
                </a:lnTo>
                <a:lnTo>
                  <a:pt x="429" y="739"/>
                </a:lnTo>
                <a:lnTo>
                  <a:pt x="429" y="746"/>
                </a:lnTo>
                <a:lnTo>
                  <a:pt x="429" y="758"/>
                </a:lnTo>
                <a:lnTo>
                  <a:pt x="404" y="758"/>
                </a:lnTo>
                <a:lnTo>
                  <a:pt x="404" y="756"/>
                </a:lnTo>
                <a:lnTo>
                  <a:pt x="399" y="746"/>
                </a:lnTo>
                <a:lnTo>
                  <a:pt x="399" y="693"/>
                </a:lnTo>
                <a:lnTo>
                  <a:pt x="392" y="676"/>
                </a:lnTo>
                <a:lnTo>
                  <a:pt x="392" y="622"/>
                </a:lnTo>
                <a:lnTo>
                  <a:pt x="378" y="561"/>
                </a:lnTo>
                <a:lnTo>
                  <a:pt x="380" y="561"/>
                </a:lnTo>
                <a:lnTo>
                  <a:pt x="380" y="547"/>
                </a:lnTo>
                <a:lnTo>
                  <a:pt x="375" y="547"/>
                </a:lnTo>
                <a:lnTo>
                  <a:pt x="375" y="547"/>
                </a:lnTo>
                <a:lnTo>
                  <a:pt x="375" y="547"/>
                </a:lnTo>
                <a:lnTo>
                  <a:pt x="368" y="547"/>
                </a:lnTo>
                <a:lnTo>
                  <a:pt x="368" y="554"/>
                </a:lnTo>
                <a:lnTo>
                  <a:pt x="366" y="554"/>
                </a:lnTo>
                <a:lnTo>
                  <a:pt x="366" y="569"/>
                </a:lnTo>
                <a:lnTo>
                  <a:pt x="368" y="569"/>
                </a:lnTo>
                <a:lnTo>
                  <a:pt x="358" y="610"/>
                </a:lnTo>
                <a:lnTo>
                  <a:pt x="346" y="481"/>
                </a:lnTo>
                <a:lnTo>
                  <a:pt x="351" y="481"/>
                </a:lnTo>
                <a:lnTo>
                  <a:pt x="351" y="479"/>
                </a:lnTo>
                <a:lnTo>
                  <a:pt x="351" y="479"/>
                </a:lnTo>
                <a:lnTo>
                  <a:pt x="351" y="469"/>
                </a:lnTo>
                <a:lnTo>
                  <a:pt x="344" y="469"/>
                </a:lnTo>
                <a:lnTo>
                  <a:pt x="337" y="372"/>
                </a:lnTo>
                <a:lnTo>
                  <a:pt x="341" y="372"/>
                </a:lnTo>
                <a:lnTo>
                  <a:pt x="341" y="348"/>
                </a:lnTo>
                <a:lnTo>
                  <a:pt x="341" y="309"/>
                </a:lnTo>
                <a:lnTo>
                  <a:pt x="320" y="309"/>
                </a:lnTo>
                <a:lnTo>
                  <a:pt x="320" y="348"/>
                </a:lnTo>
                <a:lnTo>
                  <a:pt x="320" y="372"/>
                </a:lnTo>
                <a:lnTo>
                  <a:pt x="324" y="372"/>
                </a:lnTo>
                <a:lnTo>
                  <a:pt x="324" y="374"/>
                </a:lnTo>
                <a:lnTo>
                  <a:pt x="317" y="469"/>
                </a:lnTo>
                <a:lnTo>
                  <a:pt x="312" y="469"/>
                </a:lnTo>
                <a:lnTo>
                  <a:pt x="312" y="472"/>
                </a:lnTo>
                <a:lnTo>
                  <a:pt x="312" y="479"/>
                </a:lnTo>
                <a:lnTo>
                  <a:pt x="312" y="481"/>
                </a:lnTo>
                <a:lnTo>
                  <a:pt x="317" y="481"/>
                </a:lnTo>
                <a:lnTo>
                  <a:pt x="305" y="610"/>
                </a:lnTo>
                <a:lnTo>
                  <a:pt x="295" y="566"/>
                </a:lnTo>
                <a:lnTo>
                  <a:pt x="295" y="561"/>
                </a:lnTo>
                <a:lnTo>
                  <a:pt x="298" y="561"/>
                </a:lnTo>
                <a:lnTo>
                  <a:pt x="298" y="547"/>
                </a:lnTo>
                <a:lnTo>
                  <a:pt x="290" y="547"/>
                </a:lnTo>
                <a:lnTo>
                  <a:pt x="290" y="547"/>
                </a:lnTo>
                <a:lnTo>
                  <a:pt x="290" y="547"/>
                </a:lnTo>
                <a:lnTo>
                  <a:pt x="286" y="547"/>
                </a:lnTo>
                <a:lnTo>
                  <a:pt x="286" y="554"/>
                </a:lnTo>
                <a:lnTo>
                  <a:pt x="286" y="554"/>
                </a:lnTo>
                <a:lnTo>
                  <a:pt x="286" y="569"/>
                </a:lnTo>
                <a:lnTo>
                  <a:pt x="288" y="569"/>
                </a:lnTo>
                <a:lnTo>
                  <a:pt x="276" y="622"/>
                </a:lnTo>
                <a:lnTo>
                  <a:pt x="276" y="622"/>
                </a:lnTo>
                <a:lnTo>
                  <a:pt x="274" y="627"/>
                </a:lnTo>
                <a:lnTo>
                  <a:pt x="274" y="676"/>
                </a:lnTo>
                <a:lnTo>
                  <a:pt x="269" y="693"/>
                </a:lnTo>
                <a:lnTo>
                  <a:pt x="269" y="693"/>
                </a:lnTo>
                <a:lnTo>
                  <a:pt x="269" y="693"/>
                </a:lnTo>
                <a:lnTo>
                  <a:pt x="269" y="695"/>
                </a:lnTo>
                <a:lnTo>
                  <a:pt x="269" y="695"/>
                </a:lnTo>
                <a:lnTo>
                  <a:pt x="269" y="695"/>
                </a:lnTo>
                <a:lnTo>
                  <a:pt x="269" y="695"/>
                </a:lnTo>
                <a:lnTo>
                  <a:pt x="269" y="746"/>
                </a:lnTo>
                <a:lnTo>
                  <a:pt x="261" y="756"/>
                </a:lnTo>
                <a:lnTo>
                  <a:pt x="261" y="756"/>
                </a:lnTo>
                <a:lnTo>
                  <a:pt x="261" y="758"/>
                </a:lnTo>
                <a:lnTo>
                  <a:pt x="261" y="758"/>
                </a:lnTo>
                <a:lnTo>
                  <a:pt x="252" y="758"/>
                </a:lnTo>
                <a:lnTo>
                  <a:pt x="252" y="748"/>
                </a:lnTo>
                <a:lnTo>
                  <a:pt x="244" y="748"/>
                </a:lnTo>
                <a:lnTo>
                  <a:pt x="244" y="712"/>
                </a:lnTo>
                <a:lnTo>
                  <a:pt x="244" y="710"/>
                </a:lnTo>
                <a:lnTo>
                  <a:pt x="240" y="710"/>
                </a:lnTo>
                <a:lnTo>
                  <a:pt x="225" y="574"/>
                </a:lnTo>
                <a:lnTo>
                  <a:pt x="225" y="574"/>
                </a:lnTo>
                <a:lnTo>
                  <a:pt x="232" y="574"/>
                </a:lnTo>
                <a:lnTo>
                  <a:pt x="232" y="537"/>
                </a:lnTo>
                <a:lnTo>
                  <a:pt x="215" y="537"/>
                </a:lnTo>
                <a:lnTo>
                  <a:pt x="215" y="574"/>
                </a:lnTo>
                <a:lnTo>
                  <a:pt x="220" y="574"/>
                </a:lnTo>
                <a:lnTo>
                  <a:pt x="208" y="710"/>
                </a:lnTo>
                <a:lnTo>
                  <a:pt x="208" y="710"/>
                </a:lnTo>
                <a:lnTo>
                  <a:pt x="208" y="710"/>
                </a:lnTo>
                <a:lnTo>
                  <a:pt x="201" y="710"/>
                </a:lnTo>
                <a:lnTo>
                  <a:pt x="201" y="748"/>
                </a:lnTo>
                <a:lnTo>
                  <a:pt x="194" y="748"/>
                </a:lnTo>
                <a:lnTo>
                  <a:pt x="194" y="758"/>
                </a:lnTo>
                <a:lnTo>
                  <a:pt x="179" y="758"/>
                </a:lnTo>
                <a:lnTo>
                  <a:pt x="179" y="758"/>
                </a:lnTo>
                <a:lnTo>
                  <a:pt x="174" y="746"/>
                </a:lnTo>
                <a:lnTo>
                  <a:pt x="174" y="688"/>
                </a:lnTo>
                <a:lnTo>
                  <a:pt x="174" y="688"/>
                </a:lnTo>
                <a:lnTo>
                  <a:pt x="174" y="688"/>
                </a:lnTo>
                <a:lnTo>
                  <a:pt x="172" y="688"/>
                </a:lnTo>
                <a:lnTo>
                  <a:pt x="172" y="685"/>
                </a:lnTo>
                <a:lnTo>
                  <a:pt x="172" y="685"/>
                </a:lnTo>
                <a:lnTo>
                  <a:pt x="172" y="685"/>
                </a:lnTo>
                <a:lnTo>
                  <a:pt x="169" y="683"/>
                </a:lnTo>
                <a:lnTo>
                  <a:pt x="169" y="617"/>
                </a:lnTo>
                <a:lnTo>
                  <a:pt x="169" y="617"/>
                </a:lnTo>
                <a:lnTo>
                  <a:pt x="169" y="615"/>
                </a:lnTo>
                <a:lnTo>
                  <a:pt x="167" y="615"/>
                </a:lnTo>
                <a:lnTo>
                  <a:pt x="167" y="615"/>
                </a:lnTo>
                <a:lnTo>
                  <a:pt x="167" y="610"/>
                </a:lnTo>
                <a:lnTo>
                  <a:pt x="167" y="610"/>
                </a:lnTo>
                <a:lnTo>
                  <a:pt x="167" y="610"/>
                </a:lnTo>
                <a:lnTo>
                  <a:pt x="165" y="610"/>
                </a:lnTo>
                <a:lnTo>
                  <a:pt x="165" y="610"/>
                </a:lnTo>
                <a:lnTo>
                  <a:pt x="155" y="569"/>
                </a:lnTo>
                <a:lnTo>
                  <a:pt x="157" y="569"/>
                </a:lnTo>
                <a:lnTo>
                  <a:pt x="157" y="557"/>
                </a:lnTo>
                <a:lnTo>
                  <a:pt x="155" y="557"/>
                </a:lnTo>
                <a:lnTo>
                  <a:pt x="155" y="547"/>
                </a:lnTo>
                <a:lnTo>
                  <a:pt x="148" y="547"/>
                </a:lnTo>
                <a:lnTo>
                  <a:pt x="148" y="547"/>
                </a:lnTo>
                <a:lnTo>
                  <a:pt x="148" y="547"/>
                </a:lnTo>
                <a:lnTo>
                  <a:pt x="143" y="547"/>
                </a:lnTo>
                <a:lnTo>
                  <a:pt x="143" y="561"/>
                </a:lnTo>
                <a:lnTo>
                  <a:pt x="145" y="561"/>
                </a:lnTo>
                <a:lnTo>
                  <a:pt x="136" y="603"/>
                </a:lnTo>
                <a:lnTo>
                  <a:pt x="123" y="479"/>
                </a:lnTo>
                <a:lnTo>
                  <a:pt x="131" y="476"/>
                </a:lnTo>
                <a:lnTo>
                  <a:pt x="131" y="476"/>
                </a:lnTo>
                <a:lnTo>
                  <a:pt x="131" y="467"/>
                </a:lnTo>
                <a:lnTo>
                  <a:pt x="128" y="464"/>
                </a:lnTo>
                <a:lnTo>
                  <a:pt x="123" y="464"/>
                </a:lnTo>
                <a:lnTo>
                  <a:pt x="116" y="370"/>
                </a:lnTo>
                <a:lnTo>
                  <a:pt x="116" y="370"/>
                </a:lnTo>
                <a:lnTo>
                  <a:pt x="121" y="370"/>
                </a:lnTo>
                <a:lnTo>
                  <a:pt x="121" y="343"/>
                </a:lnTo>
                <a:lnTo>
                  <a:pt x="121" y="304"/>
                </a:lnTo>
                <a:lnTo>
                  <a:pt x="99" y="304"/>
                </a:lnTo>
                <a:lnTo>
                  <a:pt x="99" y="343"/>
                </a:lnTo>
                <a:lnTo>
                  <a:pt x="99" y="370"/>
                </a:lnTo>
                <a:lnTo>
                  <a:pt x="104" y="370"/>
                </a:lnTo>
                <a:lnTo>
                  <a:pt x="97" y="464"/>
                </a:lnTo>
                <a:lnTo>
                  <a:pt x="90" y="464"/>
                </a:lnTo>
                <a:lnTo>
                  <a:pt x="90" y="474"/>
                </a:lnTo>
                <a:lnTo>
                  <a:pt x="90" y="474"/>
                </a:lnTo>
                <a:lnTo>
                  <a:pt x="90" y="476"/>
                </a:lnTo>
                <a:lnTo>
                  <a:pt x="94" y="476"/>
                </a:lnTo>
                <a:lnTo>
                  <a:pt x="82" y="603"/>
                </a:lnTo>
                <a:lnTo>
                  <a:pt x="75" y="569"/>
                </a:lnTo>
                <a:lnTo>
                  <a:pt x="75" y="569"/>
                </a:lnTo>
                <a:lnTo>
                  <a:pt x="75" y="554"/>
                </a:lnTo>
                <a:lnTo>
                  <a:pt x="70" y="554"/>
                </a:lnTo>
                <a:lnTo>
                  <a:pt x="70" y="549"/>
                </a:lnTo>
                <a:lnTo>
                  <a:pt x="65" y="549"/>
                </a:lnTo>
                <a:lnTo>
                  <a:pt x="65" y="547"/>
                </a:lnTo>
                <a:lnTo>
                  <a:pt x="65" y="549"/>
                </a:lnTo>
                <a:lnTo>
                  <a:pt x="60" y="549"/>
                </a:lnTo>
                <a:lnTo>
                  <a:pt x="60" y="561"/>
                </a:lnTo>
                <a:lnTo>
                  <a:pt x="63" y="561"/>
                </a:lnTo>
                <a:lnTo>
                  <a:pt x="51" y="610"/>
                </a:lnTo>
                <a:lnTo>
                  <a:pt x="51" y="610"/>
                </a:lnTo>
                <a:lnTo>
                  <a:pt x="48" y="610"/>
                </a:lnTo>
                <a:lnTo>
                  <a:pt x="46" y="610"/>
                </a:lnTo>
                <a:lnTo>
                  <a:pt x="46" y="683"/>
                </a:lnTo>
                <a:lnTo>
                  <a:pt x="41" y="685"/>
                </a:lnTo>
                <a:lnTo>
                  <a:pt x="41" y="700"/>
                </a:lnTo>
                <a:lnTo>
                  <a:pt x="41" y="746"/>
                </a:lnTo>
                <a:lnTo>
                  <a:pt x="34" y="756"/>
                </a:lnTo>
                <a:lnTo>
                  <a:pt x="34" y="758"/>
                </a:lnTo>
                <a:lnTo>
                  <a:pt x="19" y="758"/>
                </a:lnTo>
                <a:lnTo>
                  <a:pt x="17" y="746"/>
                </a:lnTo>
                <a:lnTo>
                  <a:pt x="17" y="739"/>
                </a:lnTo>
                <a:lnTo>
                  <a:pt x="17" y="739"/>
                </a:lnTo>
                <a:lnTo>
                  <a:pt x="12" y="739"/>
                </a:lnTo>
                <a:lnTo>
                  <a:pt x="12" y="746"/>
                </a:lnTo>
                <a:lnTo>
                  <a:pt x="7" y="836"/>
                </a:lnTo>
                <a:lnTo>
                  <a:pt x="7" y="848"/>
                </a:lnTo>
                <a:lnTo>
                  <a:pt x="5" y="851"/>
                </a:lnTo>
                <a:lnTo>
                  <a:pt x="10" y="365"/>
                </a:lnTo>
                <a:lnTo>
                  <a:pt x="12" y="30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16"/>
          <p:cNvSpPr>
            <a:spLocks/>
          </p:cNvSpPr>
          <p:nvPr/>
        </p:nvSpPr>
        <p:spPr bwMode="auto">
          <a:xfrm>
            <a:off x="4070883" y="2652781"/>
            <a:ext cx="2027498" cy="2261074"/>
          </a:xfrm>
          <a:custGeom>
            <a:avLst/>
            <a:gdLst>
              <a:gd name="T0" fmla="*/ 1242 w 1276"/>
              <a:gd name="T1" fmla="*/ 529 h 1423"/>
              <a:gd name="T2" fmla="*/ 1225 w 1276"/>
              <a:gd name="T3" fmla="*/ 527 h 1423"/>
              <a:gd name="T4" fmla="*/ 1196 w 1276"/>
              <a:gd name="T5" fmla="*/ 505 h 1423"/>
              <a:gd name="T6" fmla="*/ 1172 w 1276"/>
              <a:gd name="T7" fmla="*/ 483 h 1423"/>
              <a:gd name="T8" fmla="*/ 1148 w 1276"/>
              <a:gd name="T9" fmla="*/ 461 h 1423"/>
              <a:gd name="T10" fmla="*/ 1126 w 1276"/>
              <a:gd name="T11" fmla="*/ 439 h 1423"/>
              <a:gd name="T12" fmla="*/ 1043 w 1276"/>
              <a:gd name="T13" fmla="*/ 434 h 1423"/>
              <a:gd name="T14" fmla="*/ 1005 w 1276"/>
              <a:gd name="T15" fmla="*/ 447 h 1423"/>
              <a:gd name="T16" fmla="*/ 985 w 1276"/>
              <a:gd name="T17" fmla="*/ 461 h 1423"/>
              <a:gd name="T18" fmla="*/ 981 w 1276"/>
              <a:gd name="T19" fmla="*/ 481 h 1423"/>
              <a:gd name="T20" fmla="*/ 959 w 1276"/>
              <a:gd name="T21" fmla="*/ 495 h 1423"/>
              <a:gd name="T22" fmla="*/ 939 w 1276"/>
              <a:gd name="T23" fmla="*/ 505 h 1423"/>
              <a:gd name="T24" fmla="*/ 937 w 1276"/>
              <a:gd name="T25" fmla="*/ 524 h 1423"/>
              <a:gd name="T26" fmla="*/ 913 w 1276"/>
              <a:gd name="T27" fmla="*/ 529 h 1423"/>
              <a:gd name="T28" fmla="*/ 840 w 1276"/>
              <a:gd name="T29" fmla="*/ 534 h 1423"/>
              <a:gd name="T30" fmla="*/ 840 w 1276"/>
              <a:gd name="T31" fmla="*/ 595 h 1423"/>
              <a:gd name="T32" fmla="*/ 765 w 1276"/>
              <a:gd name="T33" fmla="*/ 876 h 1423"/>
              <a:gd name="T34" fmla="*/ 763 w 1276"/>
              <a:gd name="T35" fmla="*/ 544 h 1423"/>
              <a:gd name="T36" fmla="*/ 690 w 1276"/>
              <a:gd name="T37" fmla="*/ 539 h 1423"/>
              <a:gd name="T38" fmla="*/ 668 w 1276"/>
              <a:gd name="T39" fmla="*/ 534 h 1423"/>
              <a:gd name="T40" fmla="*/ 661 w 1276"/>
              <a:gd name="T41" fmla="*/ 515 h 1423"/>
              <a:gd name="T42" fmla="*/ 646 w 1276"/>
              <a:gd name="T43" fmla="*/ 502 h 1423"/>
              <a:gd name="T44" fmla="*/ 625 w 1276"/>
              <a:gd name="T45" fmla="*/ 490 h 1423"/>
              <a:gd name="T46" fmla="*/ 617 w 1276"/>
              <a:gd name="T47" fmla="*/ 471 h 1423"/>
              <a:gd name="T48" fmla="*/ 600 w 1276"/>
              <a:gd name="T49" fmla="*/ 456 h 1423"/>
              <a:gd name="T50" fmla="*/ 559 w 1276"/>
              <a:gd name="T51" fmla="*/ 444 h 1423"/>
              <a:gd name="T52" fmla="*/ 482 w 1276"/>
              <a:gd name="T53" fmla="*/ 449 h 1423"/>
              <a:gd name="T54" fmla="*/ 460 w 1276"/>
              <a:gd name="T55" fmla="*/ 471 h 1423"/>
              <a:gd name="T56" fmla="*/ 436 w 1276"/>
              <a:gd name="T57" fmla="*/ 493 h 1423"/>
              <a:gd name="T58" fmla="*/ 411 w 1276"/>
              <a:gd name="T59" fmla="*/ 512 h 1423"/>
              <a:gd name="T60" fmla="*/ 385 w 1276"/>
              <a:gd name="T61" fmla="*/ 534 h 1423"/>
              <a:gd name="T62" fmla="*/ 382 w 1276"/>
              <a:gd name="T63" fmla="*/ 536 h 1423"/>
              <a:gd name="T64" fmla="*/ 322 w 1276"/>
              <a:gd name="T65" fmla="*/ 328 h 1423"/>
              <a:gd name="T66" fmla="*/ 264 w 1276"/>
              <a:gd name="T67" fmla="*/ 274 h 1423"/>
              <a:gd name="T68" fmla="*/ 201 w 1276"/>
              <a:gd name="T69" fmla="*/ 233 h 1423"/>
              <a:gd name="T70" fmla="*/ 179 w 1276"/>
              <a:gd name="T71" fmla="*/ 328 h 1423"/>
              <a:gd name="T72" fmla="*/ 181 w 1276"/>
              <a:gd name="T73" fmla="*/ 255 h 1423"/>
              <a:gd name="T74" fmla="*/ 179 w 1276"/>
              <a:gd name="T75" fmla="*/ 252 h 1423"/>
              <a:gd name="T76" fmla="*/ 181 w 1276"/>
              <a:gd name="T77" fmla="*/ 213 h 1423"/>
              <a:gd name="T78" fmla="*/ 179 w 1276"/>
              <a:gd name="T79" fmla="*/ 213 h 1423"/>
              <a:gd name="T80" fmla="*/ 181 w 1276"/>
              <a:gd name="T81" fmla="*/ 174 h 1423"/>
              <a:gd name="T82" fmla="*/ 179 w 1276"/>
              <a:gd name="T83" fmla="*/ 172 h 1423"/>
              <a:gd name="T84" fmla="*/ 116 w 1276"/>
              <a:gd name="T85" fmla="*/ 109 h 1423"/>
              <a:gd name="T86" fmla="*/ 29 w 1276"/>
              <a:gd name="T87" fmla="*/ 104 h 1423"/>
              <a:gd name="T88" fmla="*/ 29 w 1276"/>
              <a:gd name="T89" fmla="*/ 31 h 1423"/>
              <a:gd name="T90" fmla="*/ 29 w 1276"/>
              <a:gd name="T91" fmla="*/ 9 h 1423"/>
              <a:gd name="T92" fmla="*/ 29 w 1276"/>
              <a:gd name="T93" fmla="*/ 0 h 1423"/>
              <a:gd name="T94" fmla="*/ 0 w 1276"/>
              <a:gd name="T95" fmla="*/ 1423 h 1423"/>
              <a:gd name="T96" fmla="*/ 1276 w 1276"/>
              <a:gd name="T97" fmla="*/ 53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6" h="1423">
                <a:moveTo>
                  <a:pt x="1276" y="534"/>
                </a:moveTo>
                <a:lnTo>
                  <a:pt x="1242" y="529"/>
                </a:lnTo>
                <a:lnTo>
                  <a:pt x="1223" y="532"/>
                </a:lnTo>
                <a:lnTo>
                  <a:pt x="1225" y="527"/>
                </a:lnTo>
                <a:lnTo>
                  <a:pt x="1196" y="524"/>
                </a:lnTo>
                <a:lnTo>
                  <a:pt x="1196" y="505"/>
                </a:lnTo>
                <a:lnTo>
                  <a:pt x="1172" y="502"/>
                </a:lnTo>
                <a:lnTo>
                  <a:pt x="1172" y="483"/>
                </a:lnTo>
                <a:lnTo>
                  <a:pt x="1148" y="481"/>
                </a:lnTo>
                <a:lnTo>
                  <a:pt x="1148" y="461"/>
                </a:lnTo>
                <a:lnTo>
                  <a:pt x="1123" y="459"/>
                </a:lnTo>
                <a:lnTo>
                  <a:pt x="1126" y="439"/>
                </a:lnTo>
                <a:lnTo>
                  <a:pt x="1094" y="434"/>
                </a:lnTo>
                <a:lnTo>
                  <a:pt x="1043" y="434"/>
                </a:lnTo>
                <a:lnTo>
                  <a:pt x="1007" y="439"/>
                </a:lnTo>
                <a:lnTo>
                  <a:pt x="1005" y="447"/>
                </a:lnTo>
                <a:lnTo>
                  <a:pt x="1005" y="459"/>
                </a:lnTo>
                <a:lnTo>
                  <a:pt x="985" y="461"/>
                </a:lnTo>
                <a:lnTo>
                  <a:pt x="983" y="471"/>
                </a:lnTo>
                <a:lnTo>
                  <a:pt x="981" y="481"/>
                </a:lnTo>
                <a:lnTo>
                  <a:pt x="964" y="483"/>
                </a:lnTo>
                <a:lnTo>
                  <a:pt x="959" y="495"/>
                </a:lnTo>
                <a:lnTo>
                  <a:pt x="959" y="502"/>
                </a:lnTo>
                <a:lnTo>
                  <a:pt x="939" y="505"/>
                </a:lnTo>
                <a:lnTo>
                  <a:pt x="937" y="517"/>
                </a:lnTo>
                <a:lnTo>
                  <a:pt x="937" y="524"/>
                </a:lnTo>
                <a:lnTo>
                  <a:pt x="915" y="527"/>
                </a:lnTo>
                <a:lnTo>
                  <a:pt x="913" y="529"/>
                </a:lnTo>
                <a:lnTo>
                  <a:pt x="893" y="527"/>
                </a:lnTo>
                <a:lnTo>
                  <a:pt x="840" y="534"/>
                </a:lnTo>
                <a:lnTo>
                  <a:pt x="840" y="595"/>
                </a:lnTo>
                <a:lnTo>
                  <a:pt x="840" y="595"/>
                </a:lnTo>
                <a:lnTo>
                  <a:pt x="840" y="876"/>
                </a:lnTo>
                <a:lnTo>
                  <a:pt x="765" y="876"/>
                </a:lnTo>
                <a:lnTo>
                  <a:pt x="763" y="600"/>
                </a:lnTo>
                <a:lnTo>
                  <a:pt x="763" y="544"/>
                </a:lnTo>
                <a:lnTo>
                  <a:pt x="707" y="536"/>
                </a:lnTo>
                <a:lnTo>
                  <a:pt x="690" y="539"/>
                </a:lnTo>
                <a:lnTo>
                  <a:pt x="688" y="536"/>
                </a:lnTo>
                <a:lnTo>
                  <a:pt x="668" y="534"/>
                </a:lnTo>
                <a:lnTo>
                  <a:pt x="668" y="527"/>
                </a:lnTo>
                <a:lnTo>
                  <a:pt x="661" y="515"/>
                </a:lnTo>
                <a:lnTo>
                  <a:pt x="646" y="512"/>
                </a:lnTo>
                <a:lnTo>
                  <a:pt x="646" y="502"/>
                </a:lnTo>
                <a:lnTo>
                  <a:pt x="639" y="493"/>
                </a:lnTo>
                <a:lnTo>
                  <a:pt x="625" y="490"/>
                </a:lnTo>
                <a:lnTo>
                  <a:pt x="625" y="481"/>
                </a:lnTo>
                <a:lnTo>
                  <a:pt x="617" y="471"/>
                </a:lnTo>
                <a:lnTo>
                  <a:pt x="603" y="468"/>
                </a:lnTo>
                <a:lnTo>
                  <a:pt x="600" y="456"/>
                </a:lnTo>
                <a:lnTo>
                  <a:pt x="598" y="449"/>
                </a:lnTo>
                <a:lnTo>
                  <a:pt x="559" y="444"/>
                </a:lnTo>
                <a:lnTo>
                  <a:pt x="511" y="444"/>
                </a:lnTo>
                <a:lnTo>
                  <a:pt x="482" y="449"/>
                </a:lnTo>
                <a:lnTo>
                  <a:pt x="482" y="466"/>
                </a:lnTo>
                <a:lnTo>
                  <a:pt x="460" y="471"/>
                </a:lnTo>
                <a:lnTo>
                  <a:pt x="460" y="488"/>
                </a:lnTo>
                <a:lnTo>
                  <a:pt x="436" y="493"/>
                </a:lnTo>
                <a:lnTo>
                  <a:pt x="436" y="510"/>
                </a:lnTo>
                <a:lnTo>
                  <a:pt x="411" y="512"/>
                </a:lnTo>
                <a:lnTo>
                  <a:pt x="411" y="532"/>
                </a:lnTo>
                <a:lnTo>
                  <a:pt x="385" y="534"/>
                </a:lnTo>
                <a:lnTo>
                  <a:pt x="385" y="536"/>
                </a:lnTo>
                <a:lnTo>
                  <a:pt x="382" y="536"/>
                </a:lnTo>
                <a:lnTo>
                  <a:pt x="382" y="328"/>
                </a:lnTo>
                <a:lnTo>
                  <a:pt x="322" y="328"/>
                </a:lnTo>
                <a:lnTo>
                  <a:pt x="322" y="274"/>
                </a:lnTo>
                <a:lnTo>
                  <a:pt x="264" y="274"/>
                </a:lnTo>
                <a:lnTo>
                  <a:pt x="264" y="233"/>
                </a:lnTo>
                <a:lnTo>
                  <a:pt x="201" y="233"/>
                </a:lnTo>
                <a:lnTo>
                  <a:pt x="201" y="328"/>
                </a:lnTo>
                <a:lnTo>
                  <a:pt x="179" y="328"/>
                </a:lnTo>
                <a:lnTo>
                  <a:pt x="179" y="257"/>
                </a:lnTo>
                <a:lnTo>
                  <a:pt x="181" y="255"/>
                </a:lnTo>
                <a:lnTo>
                  <a:pt x="181" y="252"/>
                </a:lnTo>
                <a:lnTo>
                  <a:pt x="179" y="252"/>
                </a:lnTo>
                <a:lnTo>
                  <a:pt x="179" y="218"/>
                </a:lnTo>
                <a:lnTo>
                  <a:pt x="181" y="213"/>
                </a:lnTo>
                <a:lnTo>
                  <a:pt x="181" y="213"/>
                </a:lnTo>
                <a:lnTo>
                  <a:pt x="179" y="213"/>
                </a:lnTo>
                <a:lnTo>
                  <a:pt x="179" y="177"/>
                </a:lnTo>
                <a:lnTo>
                  <a:pt x="181" y="174"/>
                </a:lnTo>
                <a:lnTo>
                  <a:pt x="181" y="172"/>
                </a:lnTo>
                <a:lnTo>
                  <a:pt x="179" y="172"/>
                </a:lnTo>
                <a:lnTo>
                  <a:pt x="179" y="114"/>
                </a:lnTo>
                <a:lnTo>
                  <a:pt x="116" y="109"/>
                </a:lnTo>
                <a:lnTo>
                  <a:pt x="43" y="104"/>
                </a:lnTo>
                <a:lnTo>
                  <a:pt x="29" y="104"/>
                </a:lnTo>
                <a:lnTo>
                  <a:pt x="29" y="51"/>
                </a:lnTo>
                <a:lnTo>
                  <a:pt x="29" y="31"/>
                </a:lnTo>
                <a:lnTo>
                  <a:pt x="29" y="26"/>
                </a:lnTo>
                <a:lnTo>
                  <a:pt x="29" y="9"/>
                </a:lnTo>
                <a:lnTo>
                  <a:pt x="29" y="4"/>
                </a:lnTo>
                <a:lnTo>
                  <a:pt x="29" y="0"/>
                </a:lnTo>
                <a:lnTo>
                  <a:pt x="0" y="0"/>
                </a:lnTo>
                <a:lnTo>
                  <a:pt x="0" y="1423"/>
                </a:lnTo>
                <a:lnTo>
                  <a:pt x="1276" y="1423"/>
                </a:lnTo>
                <a:lnTo>
                  <a:pt x="1276" y="534"/>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17"/>
          <p:cNvSpPr>
            <a:spLocks/>
          </p:cNvSpPr>
          <p:nvPr/>
        </p:nvSpPr>
        <p:spPr bwMode="auto">
          <a:xfrm>
            <a:off x="2035441" y="2169741"/>
            <a:ext cx="2035444" cy="2744114"/>
          </a:xfrm>
          <a:custGeom>
            <a:avLst/>
            <a:gdLst>
              <a:gd name="T0" fmla="*/ 1281 w 1281"/>
              <a:gd name="T1" fmla="*/ 1727 h 1727"/>
              <a:gd name="T2" fmla="*/ 1194 w 1281"/>
              <a:gd name="T3" fmla="*/ 304 h 1727"/>
              <a:gd name="T4" fmla="*/ 1194 w 1281"/>
              <a:gd name="T5" fmla="*/ 284 h 1727"/>
              <a:gd name="T6" fmla="*/ 1194 w 1281"/>
              <a:gd name="T7" fmla="*/ 265 h 1727"/>
              <a:gd name="T8" fmla="*/ 1080 w 1281"/>
              <a:gd name="T9" fmla="*/ 126 h 1727"/>
              <a:gd name="T10" fmla="*/ 1073 w 1281"/>
              <a:gd name="T11" fmla="*/ 80 h 1727"/>
              <a:gd name="T12" fmla="*/ 1063 w 1281"/>
              <a:gd name="T13" fmla="*/ 92 h 1727"/>
              <a:gd name="T14" fmla="*/ 1063 w 1281"/>
              <a:gd name="T15" fmla="*/ 12 h 1727"/>
              <a:gd name="T16" fmla="*/ 1061 w 1281"/>
              <a:gd name="T17" fmla="*/ 0 h 1727"/>
              <a:gd name="T18" fmla="*/ 1053 w 1281"/>
              <a:gd name="T19" fmla="*/ 92 h 1727"/>
              <a:gd name="T20" fmla="*/ 1053 w 1281"/>
              <a:gd name="T21" fmla="*/ 12 h 1727"/>
              <a:gd name="T22" fmla="*/ 1048 w 1281"/>
              <a:gd name="T23" fmla="*/ 0 h 1727"/>
              <a:gd name="T24" fmla="*/ 1041 w 1281"/>
              <a:gd name="T25" fmla="*/ 92 h 1727"/>
              <a:gd name="T26" fmla="*/ 1041 w 1281"/>
              <a:gd name="T27" fmla="*/ 12 h 1727"/>
              <a:gd name="T28" fmla="*/ 1039 w 1281"/>
              <a:gd name="T29" fmla="*/ 0 h 1727"/>
              <a:gd name="T30" fmla="*/ 1031 w 1281"/>
              <a:gd name="T31" fmla="*/ 92 h 1727"/>
              <a:gd name="T32" fmla="*/ 1031 w 1281"/>
              <a:gd name="T33" fmla="*/ 12 h 1727"/>
              <a:gd name="T34" fmla="*/ 1027 w 1281"/>
              <a:gd name="T35" fmla="*/ 0 h 1727"/>
              <a:gd name="T36" fmla="*/ 1019 w 1281"/>
              <a:gd name="T37" fmla="*/ 92 h 1727"/>
              <a:gd name="T38" fmla="*/ 1019 w 1281"/>
              <a:gd name="T39" fmla="*/ 12 h 1727"/>
              <a:gd name="T40" fmla="*/ 1017 w 1281"/>
              <a:gd name="T41" fmla="*/ 0 h 1727"/>
              <a:gd name="T42" fmla="*/ 1010 w 1281"/>
              <a:gd name="T43" fmla="*/ 92 h 1727"/>
              <a:gd name="T44" fmla="*/ 1000 w 1281"/>
              <a:gd name="T45" fmla="*/ 80 h 1727"/>
              <a:gd name="T46" fmla="*/ 1000 w 1281"/>
              <a:gd name="T47" fmla="*/ 257 h 1727"/>
              <a:gd name="T48" fmla="*/ 1000 w 1281"/>
              <a:gd name="T49" fmla="*/ 282 h 1727"/>
              <a:gd name="T50" fmla="*/ 971 w 1281"/>
              <a:gd name="T51" fmla="*/ 304 h 1727"/>
              <a:gd name="T52" fmla="*/ 971 w 1281"/>
              <a:gd name="T53" fmla="*/ 313 h 1727"/>
              <a:gd name="T54" fmla="*/ 971 w 1281"/>
              <a:gd name="T55" fmla="*/ 335 h 1727"/>
              <a:gd name="T56" fmla="*/ 971 w 1281"/>
              <a:gd name="T57" fmla="*/ 403 h 1727"/>
              <a:gd name="T58" fmla="*/ 968 w 1281"/>
              <a:gd name="T59" fmla="*/ 413 h 1727"/>
              <a:gd name="T60" fmla="*/ 932 w 1281"/>
              <a:gd name="T61" fmla="*/ 738 h 1727"/>
              <a:gd name="T62" fmla="*/ 814 w 1281"/>
              <a:gd name="T63" fmla="*/ 515 h 1727"/>
              <a:gd name="T64" fmla="*/ 746 w 1281"/>
              <a:gd name="T65" fmla="*/ 386 h 1727"/>
              <a:gd name="T66" fmla="*/ 719 w 1281"/>
              <a:gd name="T67" fmla="*/ 515 h 1727"/>
              <a:gd name="T68" fmla="*/ 608 w 1281"/>
              <a:gd name="T69" fmla="*/ 386 h 1727"/>
              <a:gd name="T70" fmla="*/ 557 w 1281"/>
              <a:gd name="T71" fmla="*/ 515 h 1727"/>
              <a:gd name="T72" fmla="*/ 513 w 1281"/>
              <a:gd name="T73" fmla="*/ 1195 h 1727"/>
              <a:gd name="T74" fmla="*/ 458 w 1281"/>
              <a:gd name="T75" fmla="*/ 1200 h 1727"/>
              <a:gd name="T76" fmla="*/ 431 w 1281"/>
              <a:gd name="T77" fmla="*/ 1202 h 1727"/>
              <a:gd name="T78" fmla="*/ 412 w 1281"/>
              <a:gd name="T79" fmla="*/ 1180 h 1727"/>
              <a:gd name="T80" fmla="*/ 370 w 1281"/>
              <a:gd name="T81" fmla="*/ 1207 h 1727"/>
              <a:gd name="T82" fmla="*/ 370 w 1281"/>
              <a:gd name="T83" fmla="*/ 1210 h 1727"/>
              <a:gd name="T84" fmla="*/ 370 w 1281"/>
              <a:gd name="T85" fmla="*/ 1200 h 1727"/>
              <a:gd name="T86" fmla="*/ 322 w 1281"/>
              <a:gd name="T87" fmla="*/ 1188 h 1727"/>
              <a:gd name="T88" fmla="*/ 312 w 1281"/>
              <a:gd name="T89" fmla="*/ 1202 h 1727"/>
              <a:gd name="T90" fmla="*/ 269 w 1281"/>
              <a:gd name="T91" fmla="*/ 1197 h 1727"/>
              <a:gd name="T92" fmla="*/ 140 w 1281"/>
              <a:gd name="T93" fmla="*/ 1193 h 1727"/>
              <a:gd name="T94" fmla="*/ 0 w 1281"/>
              <a:gd name="T95" fmla="*/ 121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1" h="1727">
                <a:moveTo>
                  <a:pt x="0" y="1727"/>
                </a:moveTo>
                <a:lnTo>
                  <a:pt x="1281" y="1727"/>
                </a:lnTo>
                <a:lnTo>
                  <a:pt x="1281" y="304"/>
                </a:lnTo>
                <a:lnTo>
                  <a:pt x="1194" y="304"/>
                </a:lnTo>
                <a:lnTo>
                  <a:pt x="1194" y="291"/>
                </a:lnTo>
                <a:lnTo>
                  <a:pt x="1194" y="284"/>
                </a:lnTo>
                <a:lnTo>
                  <a:pt x="1194" y="267"/>
                </a:lnTo>
                <a:lnTo>
                  <a:pt x="1194" y="265"/>
                </a:lnTo>
                <a:lnTo>
                  <a:pt x="1080" y="265"/>
                </a:lnTo>
                <a:lnTo>
                  <a:pt x="1080" y="126"/>
                </a:lnTo>
                <a:lnTo>
                  <a:pt x="1080" y="80"/>
                </a:lnTo>
                <a:lnTo>
                  <a:pt x="1073" y="80"/>
                </a:lnTo>
                <a:lnTo>
                  <a:pt x="1073" y="92"/>
                </a:lnTo>
                <a:lnTo>
                  <a:pt x="1063" y="92"/>
                </a:lnTo>
                <a:lnTo>
                  <a:pt x="1063" y="12"/>
                </a:lnTo>
                <a:lnTo>
                  <a:pt x="1063" y="12"/>
                </a:lnTo>
                <a:lnTo>
                  <a:pt x="1063" y="0"/>
                </a:lnTo>
                <a:lnTo>
                  <a:pt x="1061" y="0"/>
                </a:lnTo>
                <a:lnTo>
                  <a:pt x="1061" y="92"/>
                </a:lnTo>
                <a:lnTo>
                  <a:pt x="1053" y="92"/>
                </a:lnTo>
                <a:lnTo>
                  <a:pt x="1053" y="12"/>
                </a:lnTo>
                <a:lnTo>
                  <a:pt x="1053" y="12"/>
                </a:lnTo>
                <a:lnTo>
                  <a:pt x="1053" y="0"/>
                </a:lnTo>
                <a:lnTo>
                  <a:pt x="1048" y="0"/>
                </a:lnTo>
                <a:lnTo>
                  <a:pt x="1048" y="92"/>
                </a:lnTo>
                <a:lnTo>
                  <a:pt x="1041" y="92"/>
                </a:lnTo>
                <a:lnTo>
                  <a:pt x="1041" y="12"/>
                </a:lnTo>
                <a:lnTo>
                  <a:pt x="1041" y="12"/>
                </a:lnTo>
                <a:lnTo>
                  <a:pt x="1041" y="0"/>
                </a:lnTo>
                <a:lnTo>
                  <a:pt x="1039" y="0"/>
                </a:lnTo>
                <a:lnTo>
                  <a:pt x="1039" y="92"/>
                </a:lnTo>
                <a:lnTo>
                  <a:pt x="1031" y="92"/>
                </a:lnTo>
                <a:lnTo>
                  <a:pt x="1031" y="12"/>
                </a:lnTo>
                <a:lnTo>
                  <a:pt x="1031" y="12"/>
                </a:lnTo>
                <a:lnTo>
                  <a:pt x="1029" y="0"/>
                </a:lnTo>
                <a:lnTo>
                  <a:pt x="1027" y="0"/>
                </a:lnTo>
                <a:lnTo>
                  <a:pt x="1027" y="92"/>
                </a:lnTo>
                <a:lnTo>
                  <a:pt x="1019" y="92"/>
                </a:lnTo>
                <a:lnTo>
                  <a:pt x="1019" y="12"/>
                </a:lnTo>
                <a:lnTo>
                  <a:pt x="1019" y="12"/>
                </a:lnTo>
                <a:lnTo>
                  <a:pt x="1019" y="0"/>
                </a:lnTo>
                <a:lnTo>
                  <a:pt x="1017" y="0"/>
                </a:lnTo>
                <a:lnTo>
                  <a:pt x="1017" y="92"/>
                </a:lnTo>
                <a:lnTo>
                  <a:pt x="1010" y="92"/>
                </a:lnTo>
                <a:lnTo>
                  <a:pt x="1007" y="80"/>
                </a:lnTo>
                <a:lnTo>
                  <a:pt x="1000" y="80"/>
                </a:lnTo>
                <a:lnTo>
                  <a:pt x="1000" y="253"/>
                </a:lnTo>
                <a:lnTo>
                  <a:pt x="1000" y="257"/>
                </a:lnTo>
                <a:lnTo>
                  <a:pt x="1000" y="274"/>
                </a:lnTo>
                <a:lnTo>
                  <a:pt x="1000" y="282"/>
                </a:lnTo>
                <a:lnTo>
                  <a:pt x="1000" y="304"/>
                </a:lnTo>
                <a:lnTo>
                  <a:pt x="971" y="304"/>
                </a:lnTo>
                <a:lnTo>
                  <a:pt x="971" y="308"/>
                </a:lnTo>
                <a:lnTo>
                  <a:pt x="971" y="313"/>
                </a:lnTo>
                <a:lnTo>
                  <a:pt x="971" y="333"/>
                </a:lnTo>
                <a:lnTo>
                  <a:pt x="971" y="335"/>
                </a:lnTo>
                <a:lnTo>
                  <a:pt x="971" y="355"/>
                </a:lnTo>
                <a:lnTo>
                  <a:pt x="971" y="403"/>
                </a:lnTo>
                <a:lnTo>
                  <a:pt x="968" y="403"/>
                </a:lnTo>
                <a:lnTo>
                  <a:pt x="968" y="413"/>
                </a:lnTo>
                <a:lnTo>
                  <a:pt x="932" y="413"/>
                </a:lnTo>
                <a:lnTo>
                  <a:pt x="932" y="738"/>
                </a:lnTo>
                <a:lnTo>
                  <a:pt x="814" y="738"/>
                </a:lnTo>
                <a:lnTo>
                  <a:pt x="814" y="515"/>
                </a:lnTo>
                <a:lnTo>
                  <a:pt x="746" y="515"/>
                </a:lnTo>
                <a:lnTo>
                  <a:pt x="746" y="386"/>
                </a:lnTo>
                <a:lnTo>
                  <a:pt x="719" y="386"/>
                </a:lnTo>
                <a:lnTo>
                  <a:pt x="719" y="515"/>
                </a:lnTo>
                <a:lnTo>
                  <a:pt x="608" y="515"/>
                </a:lnTo>
                <a:lnTo>
                  <a:pt x="608" y="386"/>
                </a:lnTo>
                <a:lnTo>
                  <a:pt x="557" y="386"/>
                </a:lnTo>
                <a:lnTo>
                  <a:pt x="557" y="515"/>
                </a:lnTo>
                <a:lnTo>
                  <a:pt x="513" y="515"/>
                </a:lnTo>
                <a:lnTo>
                  <a:pt x="513" y="1195"/>
                </a:lnTo>
                <a:lnTo>
                  <a:pt x="475" y="1197"/>
                </a:lnTo>
                <a:lnTo>
                  <a:pt x="458" y="1200"/>
                </a:lnTo>
                <a:lnTo>
                  <a:pt x="433" y="1202"/>
                </a:lnTo>
                <a:lnTo>
                  <a:pt x="431" y="1202"/>
                </a:lnTo>
                <a:lnTo>
                  <a:pt x="421" y="1188"/>
                </a:lnTo>
                <a:lnTo>
                  <a:pt x="412" y="1180"/>
                </a:lnTo>
                <a:lnTo>
                  <a:pt x="373" y="1200"/>
                </a:lnTo>
                <a:lnTo>
                  <a:pt x="370" y="1207"/>
                </a:lnTo>
                <a:lnTo>
                  <a:pt x="370" y="1210"/>
                </a:lnTo>
                <a:lnTo>
                  <a:pt x="370" y="1210"/>
                </a:lnTo>
                <a:lnTo>
                  <a:pt x="370" y="1207"/>
                </a:lnTo>
                <a:lnTo>
                  <a:pt x="370" y="1200"/>
                </a:lnTo>
                <a:lnTo>
                  <a:pt x="332" y="1180"/>
                </a:lnTo>
                <a:lnTo>
                  <a:pt x="322" y="1188"/>
                </a:lnTo>
                <a:lnTo>
                  <a:pt x="312" y="1202"/>
                </a:lnTo>
                <a:lnTo>
                  <a:pt x="312" y="1202"/>
                </a:lnTo>
                <a:lnTo>
                  <a:pt x="288" y="1200"/>
                </a:lnTo>
                <a:lnTo>
                  <a:pt x="269" y="1197"/>
                </a:lnTo>
                <a:lnTo>
                  <a:pt x="160" y="1193"/>
                </a:lnTo>
                <a:lnTo>
                  <a:pt x="140" y="1193"/>
                </a:lnTo>
                <a:lnTo>
                  <a:pt x="22" y="1205"/>
                </a:lnTo>
                <a:lnTo>
                  <a:pt x="0" y="1210"/>
                </a:lnTo>
                <a:lnTo>
                  <a:pt x="0" y="17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18"/>
          <p:cNvSpPr>
            <a:spLocks noEditPoints="1"/>
          </p:cNvSpPr>
          <p:nvPr/>
        </p:nvSpPr>
        <p:spPr bwMode="auto">
          <a:xfrm>
            <a:off x="3175" y="2258722"/>
            <a:ext cx="2032266" cy="2655133"/>
          </a:xfrm>
          <a:custGeom>
            <a:avLst/>
            <a:gdLst>
              <a:gd name="T0" fmla="*/ 933 w 1279"/>
              <a:gd name="T1" fmla="*/ 988 h 1671"/>
              <a:gd name="T2" fmla="*/ 712 w 1279"/>
              <a:gd name="T3" fmla="*/ 933 h 1671"/>
              <a:gd name="T4" fmla="*/ 577 w 1279"/>
              <a:gd name="T5" fmla="*/ 1207 h 1671"/>
              <a:gd name="T6" fmla="*/ 303 w 1279"/>
              <a:gd name="T7" fmla="*/ 1336 h 1671"/>
              <a:gd name="T8" fmla="*/ 230 w 1279"/>
              <a:gd name="T9" fmla="*/ 517 h 1671"/>
              <a:gd name="T10" fmla="*/ 194 w 1279"/>
              <a:gd name="T11" fmla="*/ 505 h 1671"/>
              <a:gd name="T12" fmla="*/ 240 w 1279"/>
              <a:gd name="T13" fmla="*/ 498 h 1671"/>
              <a:gd name="T14" fmla="*/ 211 w 1279"/>
              <a:gd name="T15" fmla="*/ 486 h 1671"/>
              <a:gd name="T16" fmla="*/ 194 w 1279"/>
              <a:gd name="T17" fmla="*/ 481 h 1671"/>
              <a:gd name="T18" fmla="*/ 192 w 1279"/>
              <a:gd name="T19" fmla="*/ 432 h 1671"/>
              <a:gd name="T20" fmla="*/ 182 w 1279"/>
              <a:gd name="T21" fmla="*/ 427 h 1671"/>
              <a:gd name="T22" fmla="*/ 204 w 1279"/>
              <a:gd name="T23" fmla="*/ 425 h 1671"/>
              <a:gd name="T24" fmla="*/ 218 w 1279"/>
              <a:gd name="T25" fmla="*/ 425 h 1671"/>
              <a:gd name="T26" fmla="*/ 233 w 1279"/>
              <a:gd name="T27" fmla="*/ 418 h 1671"/>
              <a:gd name="T28" fmla="*/ 235 w 1279"/>
              <a:gd name="T29" fmla="*/ 410 h 1671"/>
              <a:gd name="T30" fmla="*/ 189 w 1279"/>
              <a:gd name="T31" fmla="*/ 398 h 1671"/>
              <a:gd name="T32" fmla="*/ 172 w 1279"/>
              <a:gd name="T33" fmla="*/ 379 h 1671"/>
              <a:gd name="T34" fmla="*/ 168 w 1279"/>
              <a:gd name="T35" fmla="*/ 245 h 1671"/>
              <a:gd name="T36" fmla="*/ 163 w 1279"/>
              <a:gd name="T37" fmla="*/ 146 h 1671"/>
              <a:gd name="T38" fmla="*/ 158 w 1279"/>
              <a:gd name="T39" fmla="*/ 63 h 1671"/>
              <a:gd name="T40" fmla="*/ 155 w 1279"/>
              <a:gd name="T41" fmla="*/ 0 h 1671"/>
              <a:gd name="T42" fmla="*/ 153 w 1279"/>
              <a:gd name="T43" fmla="*/ 0 h 1671"/>
              <a:gd name="T44" fmla="*/ 151 w 1279"/>
              <a:gd name="T45" fmla="*/ 65 h 1671"/>
              <a:gd name="T46" fmla="*/ 148 w 1279"/>
              <a:gd name="T47" fmla="*/ 146 h 1671"/>
              <a:gd name="T48" fmla="*/ 146 w 1279"/>
              <a:gd name="T49" fmla="*/ 374 h 1671"/>
              <a:gd name="T50" fmla="*/ 138 w 1279"/>
              <a:gd name="T51" fmla="*/ 386 h 1671"/>
              <a:gd name="T52" fmla="*/ 117 w 1279"/>
              <a:gd name="T53" fmla="*/ 401 h 1671"/>
              <a:gd name="T54" fmla="*/ 80 w 1279"/>
              <a:gd name="T55" fmla="*/ 418 h 1671"/>
              <a:gd name="T56" fmla="*/ 95 w 1279"/>
              <a:gd name="T57" fmla="*/ 425 h 1671"/>
              <a:gd name="T58" fmla="*/ 112 w 1279"/>
              <a:gd name="T59" fmla="*/ 427 h 1671"/>
              <a:gd name="T60" fmla="*/ 129 w 1279"/>
              <a:gd name="T61" fmla="*/ 427 h 1671"/>
              <a:gd name="T62" fmla="*/ 119 w 1279"/>
              <a:gd name="T63" fmla="*/ 439 h 1671"/>
              <a:gd name="T64" fmla="*/ 121 w 1279"/>
              <a:gd name="T65" fmla="*/ 481 h 1671"/>
              <a:gd name="T66" fmla="*/ 100 w 1279"/>
              <a:gd name="T67" fmla="*/ 486 h 1671"/>
              <a:gd name="T68" fmla="*/ 75 w 1279"/>
              <a:gd name="T69" fmla="*/ 498 h 1671"/>
              <a:gd name="T70" fmla="*/ 121 w 1279"/>
              <a:gd name="T71" fmla="*/ 507 h 1671"/>
              <a:gd name="T72" fmla="*/ 85 w 1279"/>
              <a:gd name="T73" fmla="*/ 520 h 1671"/>
              <a:gd name="T74" fmla="*/ 27 w 1279"/>
              <a:gd name="T75" fmla="*/ 1333 h 1671"/>
              <a:gd name="T76" fmla="*/ 126 w 1279"/>
              <a:gd name="T77" fmla="*/ 498 h 1671"/>
              <a:gd name="T78" fmla="*/ 121 w 1279"/>
              <a:gd name="T79" fmla="*/ 498 h 1671"/>
              <a:gd name="T80" fmla="*/ 121 w 1279"/>
              <a:gd name="T81" fmla="*/ 568 h 1671"/>
              <a:gd name="T82" fmla="*/ 119 w 1279"/>
              <a:gd name="T83" fmla="*/ 656 h 1671"/>
              <a:gd name="T84" fmla="*/ 138 w 1279"/>
              <a:gd name="T85" fmla="*/ 799 h 1671"/>
              <a:gd name="T86" fmla="*/ 124 w 1279"/>
              <a:gd name="T87" fmla="*/ 814 h 1671"/>
              <a:gd name="T88" fmla="*/ 119 w 1279"/>
              <a:gd name="T89" fmla="*/ 937 h 1671"/>
              <a:gd name="T90" fmla="*/ 141 w 1279"/>
              <a:gd name="T91" fmla="*/ 1071 h 1671"/>
              <a:gd name="T92" fmla="*/ 121 w 1279"/>
              <a:gd name="T93" fmla="*/ 1188 h 1671"/>
              <a:gd name="T94" fmla="*/ 129 w 1279"/>
              <a:gd name="T95" fmla="*/ 1185 h 1671"/>
              <a:gd name="T96" fmla="*/ 182 w 1279"/>
              <a:gd name="T97" fmla="*/ 656 h 1671"/>
              <a:gd name="T98" fmla="*/ 189 w 1279"/>
              <a:gd name="T99" fmla="*/ 799 h 1671"/>
              <a:gd name="T100" fmla="*/ 199 w 1279"/>
              <a:gd name="T101" fmla="*/ 937 h 1671"/>
              <a:gd name="T102" fmla="*/ 199 w 1279"/>
              <a:gd name="T103" fmla="*/ 957 h 1671"/>
              <a:gd name="T104" fmla="*/ 184 w 1279"/>
              <a:gd name="T105" fmla="*/ 118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671">
                <a:moveTo>
                  <a:pt x="1279" y="1154"/>
                </a:moveTo>
                <a:lnTo>
                  <a:pt x="1182" y="1178"/>
                </a:lnTo>
                <a:lnTo>
                  <a:pt x="1100" y="1212"/>
                </a:lnTo>
                <a:lnTo>
                  <a:pt x="1063" y="1212"/>
                </a:lnTo>
                <a:lnTo>
                  <a:pt x="1063" y="988"/>
                </a:lnTo>
                <a:lnTo>
                  <a:pt x="933" y="988"/>
                </a:lnTo>
                <a:lnTo>
                  <a:pt x="933" y="933"/>
                </a:lnTo>
                <a:lnTo>
                  <a:pt x="894" y="933"/>
                </a:lnTo>
                <a:lnTo>
                  <a:pt x="894" y="877"/>
                </a:lnTo>
                <a:lnTo>
                  <a:pt x="783" y="877"/>
                </a:lnTo>
                <a:lnTo>
                  <a:pt x="783" y="933"/>
                </a:lnTo>
                <a:lnTo>
                  <a:pt x="712" y="933"/>
                </a:lnTo>
                <a:lnTo>
                  <a:pt x="712" y="988"/>
                </a:lnTo>
                <a:lnTo>
                  <a:pt x="671" y="988"/>
                </a:lnTo>
                <a:lnTo>
                  <a:pt x="671" y="1183"/>
                </a:lnTo>
                <a:lnTo>
                  <a:pt x="659" y="1180"/>
                </a:lnTo>
                <a:lnTo>
                  <a:pt x="618" y="1188"/>
                </a:lnTo>
                <a:lnTo>
                  <a:pt x="577" y="1207"/>
                </a:lnTo>
                <a:lnTo>
                  <a:pt x="543" y="1236"/>
                </a:lnTo>
                <a:lnTo>
                  <a:pt x="519" y="1275"/>
                </a:lnTo>
                <a:lnTo>
                  <a:pt x="506" y="1309"/>
                </a:lnTo>
                <a:lnTo>
                  <a:pt x="315" y="1309"/>
                </a:lnTo>
                <a:lnTo>
                  <a:pt x="303" y="1314"/>
                </a:lnTo>
                <a:lnTo>
                  <a:pt x="303" y="1336"/>
                </a:lnTo>
                <a:lnTo>
                  <a:pt x="247" y="1333"/>
                </a:lnTo>
                <a:lnTo>
                  <a:pt x="243" y="520"/>
                </a:lnTo>
                <a:lnTo>
                  <a:pt x="243" y="520"/>
                </a:lnTo>
                <a:lnTo>
                  <a:pt x="240" y="520"/>
                </a:lnTo>
                <a:lnTo>
                  <a:pt x="235" y="517"/>
                </a:lnTo>
                <a:lnTo>
                  <a:pt x="230" y="517"/>
                </a:lnTo>
                <a:lnTo>
                  <a:pt x="230" y="517"/>
                </a:lnTo>
                <a:lnTo>
                  <a:pt x="230" y="510"/>
                </a:lnTo>
                <a:lnTo>
                  <a:pt x="228" y="507"/>
                </a:lnTo>
                <a:lnTo>
                  <a:pt x="221" y="507"/>
                </a:lnTo>
                <a:lnTo>
                  <a:pt x="209" y="507"/>
                </a:lnTo>
                <a:lnTo>
                  <a:pt x="194" y="505"/>
                </a:lnTo>
                <a:lnTo>
                  <a:pt x="184" y="505"/>
                </a:lnTo>
                <a:lnTo>
                  <a:pt x="184" y="500"/>
                </a:lnTo>
                <a:lnTo>
                  <a:pt x="192" y="500"/>
                </a:lnTo>
                <a:lnTo>
                  <a:pt x="211" y="500"/>
                </a:lnTo>
                <a:lnTo>
                  <a:pt x="228" y="498"/>
                </a:lnTo>
                <a:lnTo>
                  <a:pt x="240" y="498"/>
                </a:lnTo>
                <a:lnTo>
                  <a:pt x="247" y="495"/>
                </a:lnTo>
                <a:lnTo>
                  <a:pt x="247" y="493"/>
                </a:lnTo>
                <a:lnTo>
                  <a:pt x="247" y="490"/>
                </a:lnTo>
                <a:lnTo>
                  <a:pt x="240" y="488"/>
                </a:lnTo>
                <a:lnTo>
                  <a:pt x="228" y="486"/>
                </a:lnTo>
                <a:lnTo>
                  <a:pt x="211" y="486"/>
                </a:lnTo>
                <a:lnTo>
                  <a:pt x="189" y="486"/>
                </a:lnTo>
                <a:lnTo>
                  <a:pt x="184" y="486"/>
                </a:lnTo>
                <a:lnTo>
                  <a:pt x="184" y="483"/>
                </a:lnTo>
                <a:lnTo>
                  <a:pt x="187" y="483"/>
                </a:lnTo>
                <a:lnTo>
                  <a:pt x="192" y="481"/>
                </a:lnTo>
                <a:lnTo>
                  <a:pt x="194" y="481"/>
                </a:lnTo>
                <a:lnTo>
                  <a:pt x="194" y="478"/>
                </a:lnTo>
                <a:lnTo>
                  <a:pt x="194" y="469"/>
                </a:lnTo>
                <a:lnTo>
                  <a:pt x="192" y="459"/>
                </a:lnTo>
                <a:lnTo>
                  <a:pt x="192" y="449"/>
                </a:lnTo>
                <a:lnTo>
                  <a:pt x="192" y="439"/>
                </a:lnTo>
                <a:lnTo>
                  <a:pt x="192" y="432"/>
                </a:lnTo>
                <a:lnTo>
                  <a:pt x="192" y="430"/>
                </a:lnTo>
                <a:lnTo>
                  <a:pt x="192" y="430"/>
                </a:lnTo>
                <a:lnTo>
                  <a:pt x="189" y="427"/>
                </a:lnTo>
                <a:lnTo>
                  <a:pt x="184" y="427"/>
                </a:lnTo>
                <a:lnTo>
                  <a:pt x="182" y="427"/>
                </a:lnTo>
                <a:lnTo>
                  <a:pt x="182" y="427"/>
                </a:lnTo>
                <a:lnTo>
                  <a:pt x="184" y="427"/>
                </a:lnTo>
                <a:lnTo>
                  <a:pt x="189" y="427"/>
                </a:lnTo>
                <a:lnTo>
                  <a:pt x="189" y="427"/>
                </a:lnTo>
                <a:lnTo>
                  <a:pt x="199" y="427"/>
                </a:lnTo>
                <a:lnTo>
                  <a:pt x="204" y="425"/>
                </a:lnTo>
                <a:lnTo>
                  <a:pt x="204" y="425"/>
                </a:lnTo>
                <a:lnTo>
                  <a:pt x="204" y="425"/>
                </a:lnTo>
                <a:lnTo>
                  <a:pt x="209" y="425"/>
                </a:lnTo>
                <a:lnTo>
                  <a:pt x="214" y="425"/>
                </a:lnTo>
                <a:lnTo>
                  <a:pt x="214" y="425"/>
                </a:lnTo>
                <a:lnTo>
                  <a:pt x="214" y="425"/>
                </a:lnTo>
                <a:lnTo>
                  <a:pt x="218" y="425"/>
                </a:lnTo>
                <a:lnTo>
                  <a:pt x="221" y="422"/>
                </a:lnTo>
                <a:lnTo>
                  <a:pt x="221" y="422"/>
                </a:lnTo>
                <a:lnTo>
                  <a:pt x="221" y="422"/>
                </a:lnTo>
                <a:lnTo>
                  <a:pt x="221" y="422"/>
                </a:lnTo>
                <a:lnTo>
                  <a:pt x="230" y="418"/>
                </a:lnTo>
                <a:lnTo>
                  <a:pt x="233" y="418"/>
                </a:lnTo>
                <a:lnTo>
                  <a:pt x="233" y="418"/>
                </a:lnTo>
                <a:lnTo>
                  <a:pt x="235" y="415"/>
                </a:lnTo>
                <a:lnTo>
                  <a:pt x="235" y="413"/>
                </a:lnTo>
                <a:lnTo>
                  <a:pt x="235" y="413"/>
                </a:lnTo>
                <a:lnTo>
                  <a:pt x="235" y="410"/>
                </a:lnTo>
                <a:lnTo>
                  <a:pt x="235" y="410"/>
                </a:lnTo>
                <a:lnTo>
                  <a:pt x="221" y="403"/>
                </a:lnTo>
                <a:lnTo>
                  <a:pt x="218" y="403"/>
                </a:lnTo>
                <a:lnTo>
                  <a:pt x="209" y="401"/>
                </a:lnTo>
                <a:lnTo>
                  <a:pt x="197" y="401"/>
                </a:lnTo>
                <a:lnTo>
                  <a:pt x="194" y="401"/>
                </a:lnTo>
                <a:lnTo>
                  <a:pt x="189" y="398"/>
                </a:lnTo>
                <a:lnTo>
                  <a:pt x="187" y="396"/>
                </a:lnTo>
                <a:lnTo>
                  <a:pt x="182" y="393"/>
                </a:lnTo>
                <a:lnTo>
                  <a:pt x="180" y="391"/>
                </a:lnTo>
                <a:lnTo>
                  <a:pt x="177" y="386"/>
                </a:lnTo>
                <a:lnTo>
                  <a:pt x="175" y="381"/>
                </a:lnTo>
                <a:lnTo>
                  <a:pt x="172" y="379"/>
                </a:lnTo>
                <a:lnTo>
                  <a:pt x="170" y="374"/>
                </a:lnTo>
                <a:lnTo>
                  <a:pt x="170" y="374"/>
                </a:lnTo>
                <a:lnTo>
                  <a:pt x="168" y="374"/>
                </a:lnTo>
                <a:lnTo>
                  <a:pt x="168" y="374"/>
                </a:lnTo>
                <a:lnTo>
                  <a:pt x="168" y="245"/>
                </a:lnTo>
                <a:lnTo>
                  <a:pt x="168" y="245"/>
                </a:lnTo>
                <a:lnTo>
                  <a:pt x="165" y="243"/>
                </a:lnTo>
                <a:lnTo>
                  <a:pt x="165" y="243"/>
                </a:lnTo>
                <a:lnTo>
                  <a:pt x="163" y="243"/>
                </a:lnTo>
                <a:lnTo>
                  <a:pt x="163" y="146"/>
                </a:lnTo>
                <a:lnTo>
                  <a:pt x="163" y="146"/>
                </a:lnTo>
                <a:lnTo>
                  <a:pt x="163" y="146"/>
                </a:lnTo>
                <a:lnTo>
                  <a:pt x="160" y="146"/>
                </a:lnTo>
                <a:lnTo>
                  <a:pt x="160" y="146"/>
                </a:lnTo>
                <a:lnTo>
                  <a:pt x="160" y="65"/>
                </a:lnTo>
                <a:lnTo>
                  <a:pt x="160" y="63"/>
                </a:lnTo>
                <a:lnTo>
                  <a:pt x="158" y="63"/>
                </a:lnTo>
                <a:lnTo>
                  <a:pt x="158" y="63"/>
                </a:lnTo>
                <a:lnTo>
                  <a:pt x="158" y="63"/>
                </a:lnTo>
                <a:lnTo>
                  <a:pt x="158" y="0"/>
                </a:lnTo>
                <a:lnTo>
                  <a:pt x="158" y="0"/>
                </a:lnTo>
                <a:lnTo>
                  <a:pt x="155" y="0"/>
                </a:lnTo>
                <a:lnTo>
                  <a:pt x="155" y="0"/>
                </a:lnTo>
                <a:lnTo>
                  <a:pt x="155" y="0"/>
                </a:lnTo>
                <a:lnTo>
                  <a:pt x="155" y="0"/>
                </a:lnTo>
                <a:lnTo>
                  <a:pt x="155" y="0"/>
                </a:lnTo>
                <a:lnTo>
                  <a:pt x="155" y="0"/>
                </a:lnTo>
                <a:lnTo>
                  <a:pt x="153" y="0"/>
                </a:lnTo>
                <a:lnTo>
                  <a:pt x="153" y="0"/>
                </a:lnTo>
                <a:lnTo>
                  <a:pt x="153" y="0"/>
                </a:lnTo>
                <a:lnTo>
                  <a:pt x="153" y="2"/>
                </a:lnTo>
                <a:lnTo>
                  <a:pt x="153" y="2"/>
                </a:lnTo>
                <a:lnTo>
                  <a:pt x="153" y="63"/>
                </a:lnTo>
                <a:lnTo>
                  <a:pt x="153" y="63"/>
                </a:lnTo>
                <a:lnTo>
                  <a:pt x="153" y="63"/>
                </a:lnTo>
                <a:lnTo>
                  <a:pt x="151" y="65"/>
                </a:lnTo>
                <a:lnTo>
                  <a:pt x="151" y="65"/>
                </a:lnTo>
                <a:lnTo>
                  <a:pt x="151" y="65"/>
                </a:lnTo>
                <a:lnTo>
                  <a:pt x="151" y="146"/>
                </a:lnTo>
                <a:lnTo>
                  <a:pt x="151" y="146"/>
                </a:lnTo>
                <a:lnTo>
                  <a:pt x="151" y="146"/>
                </a:lnTo>
                <a:lnTo>
                  <a:pt x="148" y="146"/>
                </a:lnTo>
                <a:lnTo>
                  <a:pt x="148" y="146"/>
                </a:lnTo>
                <a:lnTo>
                  <a:pt x="148" y="243"/>
                </a:lnTo>
                <a:lnTo>
                  <a:pt x="148" y="243"/>
                </a:lnTo>
                <a:lnTo>
                  <a:pt x="146" y="245"/>
                </a:lnTo>
                <a:lnTo>
                  <a:pt x="146" y="245"/>
                </a:lnTo>
                <a:lnTo>
                  <a:pt x="146" y="374"/>
                </a:lnTo>
                <a:lnTo>
                  <a:pt x="146" y="374"/>
                </a:lnTo>
                <a:lnTo>
                  <a:pt x="143" y="374"/>
                </a:lnTo>
                <a:lnTo>
                  <a:pt x="143" y="374"/>
                </a:lnTo>
                <a:lnTo>
                  <a:pt x="141" y="379"/>
                </a:lnTo>
                <a:lnTo>
                  <a:pt x="141" y="384"/>
                </a:lnTo>
                <a:lnTo>
                  <a:pt x="138" y="386"/>
                </a:lnTo>
                <a:lnTo>
                  <a:pt x="136" y="391"/>
                </a:lnTo>
                <a:lnTo>
                  <a:pt x="131" y="393"/>
                </a:lnTo>
                <a:lnTo>
                  <a:pt x="129" y="396"/>
                </a:lnTo>
                <a:lnTo>
                  <a:pt x="124" y="398"/>
                </a:lnTo>
                <a:lnTo>
                  <a:pt x="121" y="401"/>
                </a:lnTo>
                <a:lnTo>
                  <a:pt x="117" y="401"/>
                </a:lnTo>
                <a:lnTo>
                  <a:pt x="105" y="403"/>
                </a:lnTo>
                <a:lnTo>
                  <a:pt x="97" y="403"/>
                </a:lnTo>
                <a:lnTo>
                  <a:pt x="92" y="405"/>
                </a:lnTo>
                <a:lnTo>
                  <a:pt x="80" y="413"/>
                </a:lnTo>
                <a:lnTo>
                  <a:pt x="80" y="413"/>
                </a:lnTo>
                <a:lnTo>
                  <a:pt x="80" y="418"/>
                </a:lnTo>
                <a:lnTo>
                  <a:pt x="80" y="418"/>
                </a:lnTo>
                <a:lnTo>
                  <a:pt x="80" y="420"/>
                </a:lnTo>
                <a:lnTo>
                  <a:pt x="85" y="420"/>
                </a:lnTo>
                <a:lnTo>
                  <a:pt x="95" y="425"/>
                </a:lnTo>
                <a:lnTo>
                  <a:pt x="95" y="425"/>
                </a:lnTo>
                <a:lnTo>
                  <a:pt x="95" y="425"/>
                </a:lnTo>
                <a:lnTo>
                  <a:pt x="100" y="425"/>
                </a:lnTo>
                <a:lnTo>
                  <a:pt x="100" y="425"/>
                </a:lnTo>
                <a:lnTo>
                  <a:pt x="102" y="425"/>
                </a:lnTo>
                <a:lnTo>
                  <a:pt x="102" y="425"/>
                </a:lnTo>
                <a:lnTo>
                  <a:pt x="107" y="427"/>
                </a:lnTo>
                <a:lnTo>
                  <a:pt x="112" y="427"/>
                </a:lnTo>
                <a:lnTo>
                  <a:pt x="112" y="427"/>
                </a:lnTo>
                <a:lnTo>
                  <a:pt x="119" y="427"/>
                </a:lnTo>
                <a:lnTo>
                  <a:pt x="124" y="427"/>
                </a:lnTo>
                <a:lnTo>
                  <a:pt x="124" y="427"/>
                </a:lnTo>
                <a:lnTo>
                  <a:pt x="124" y="427"/>
                </a:lnTo>
                <a:lnTo>
                  <a:pt x="129" y="427"/>
                </a:lnTo>
                <a:lnTo>
                  <a:pt x="129" y="427"/>
                </a:lnTo>
                <a:lnTo>
                  <a:pt x="126" y="430"/>
                </a:lnTo>
                <a:lnTo>
                  <a:pt x="121" y="430"/>
                </a:lnTo>
                <a:lnTo>
                  <a:pt x="119" y="430"/>
                </a:lnTo>
                <a:lnTo>
                  <a:pt x="119" y="432"/>
                </a:lnTo>
                <a:lnTo>
                  <a:pt x="119" y="439"/>
                </a:lnTo>
                <a:lnTo>
                  <a:pt x="119" y="449"/>
                </a:lnTo>
                <a:lnTo>
                  <a:pt x="119" y="459"/>
                </a:lnTo>
                <a:lnTo>
                  <a:pt x="119" y="469"/>
                </a:lnTo>
                <a:lnTo>
                  <a:pt x="119" y="478"/>
                </a:lnTo>
                <a:lnTo>
                  <a:pt x="119" y="481"/>
                </a:lnTo>
                <a:lnTo>
                  <a:pt x="121" y="481"/>
                </a:lnTo>
                <a:lnTo>
                  <a:pt x="124" y="483"/>
                </a:lnTo>
                <a:lnTo>
                  <a:pt x="129" y="483"/>
                </a:lnTo>
                <a:lnTo>
                  <a:pt x="131" y="483"/>
                </a:lnTo>
                <a:lnTo>
                  <a:pt x="131" y="486"/>
                </a:lnTo>
                <a:lnTo>
                  <a:pt x="119" y="486"/>
                </a:lnTo>
                <a:lnTo>
                  <a:pt x="100" y="486"/>
                </a:lnTo>
                <a:lnTo>
                  <a:pt x="83" y="488"/>
                </a:lnTo>
                <a:lnTo>
                  <a:pt x="73" y="490"/>
                </a:lnTo>
                <a:lnTo>
                  <a:pt x="66" y="490"/>
                </a:lnTo>
                <a:lnTo>
                  <a:pt x="66" y="495"/>
                </a:lnTo>
                <a:lnTo>
                  <a:pt x="68" y="498"/>
                </a:lnTo>
                <a:lnTo>
                  <a:pt x="75" y="498"/>
                </a:lnTo>
                <a:lnTo>
                  <a:pt x="88" y="500"/>
                </a:lnTo>
                <a:lnTo>
                  <a:pt x="105" y="500"/>
                </a:lnTo>
                <a:lnTo>
                  <a:pt x="124" y="500"/>
                </a:lnTo>
                <a:lnTo>
                  <a:pt x="131" y="500"/>
                </a:lnTo>
                <a:lnTo>
                  <a:pt x="131" y="505"/>
                </a:lnTo>
                <a:lnTo>
                  <a:pt x="121" y="507"/>
                </a:lnTo>
                <a:lnTo>
                  <a:pt x="107" y="507"/>
                </a:lnTo>
                <a:lnTo>
                  <a:pt x="95" y="507"/>
                </a:lnTo>
                <a:lnTo>
                  <a:pt x="88" y="510"/>
                </a:lnTo>
                <a:lnTo>
                  <a:pt x="88" y="510"/>
                </a:lnTo>
                <a:lnTo>
                  <a:pt x="88" y="520"/>
                </a:lnTo>
                <a:lnTo>
                  <a:pt x="85" y="520"/>
                </a:lnTo>
                <a:lnTo>
                  <a:pt x="80" y="520"/>
                </a:lnTo>
                <a:lnTo>
                  <a:pt x="75" y="520"/>
                </a:lnTo>
                <a:lnTo>
                  <a:pt x="73" y="520"/>
                </a:lnTo>
                <a:lnTo>
                  <a:pt x="73" y="520"/>
                </a:lnTo>
                <a:lnTo>
                  <a:pt x="78" y="1331"/>
                </a:lnTo>
                <a:lnTo>
                  <a:pt x="27" y="1333"/>
                </a:lnTo>
                <a:lnTo>
                  <a:pt x="27" y="1350"/>
                </a:lnTo>
                <a:lnTo>
                  <a:pt x="0" y="1353"/>
                </a:lnTo>
                <a:lnTo>
                  <a:pt x="0" y="1671"/>
                </a:lnTo>
                <a:lnTo>
                  <a:pt x="1279" y="1671"/>
                </a:lnTo>
                <a:lnTo>
                  <a:pt x="1279" y="1154"/>
                </a:lnTo>
                <a:close/>
                <a:moveTo>
                  <a:pt x="126" y="498"/>
                </a:moveTo>
                <a:lnTo>
                  <a:pt x="124" y="498"/>
                </a:lnTo>
                <a:lnTo>
                  <a:pt x="121" y="498"/>
                </a:lnTo>
                <a:lnTo>
                  <a:pt x="119" y="498"/>
                </a:lnTo>
                <a:lnTo>
                  <a:pt x="117" y="498"/>
                </a:lnTo>
                <a:lnTo>
                  <a:pt x="119" y="498"/>
                </a:lnTo>
                <a:lnTo>
                  <a:pt x="121" y="498"/>
                </a:lnTo>
                <a:lnTo>
                  <a:pt x="124" y="498"/>
                </a:lnTo>
                <a:lnTo>
                  <a:pt x="126" y="498"/>
                </a:lnTo>
                <a:lnTo>
                  <a:pt x="131" y="498"/>
                </a:lnTo>
                <a:lnTo>
                  <a:pt x="126" y="498"/>
                </a:lnTo>
                <a:close/>
                <a:moveTo>
                  <a:pt x="117" y="568"/>
                </a:moveTo>
                <a:lnTo>
                  <a:pt x="121" y="568"/>
                </a:lnTo>
                <a:lnTo>
                  <a:pt x="131" y="568"/>
                </a:lnTo>
                <a:lnTo>
                  <a:pt x="138" y="568"/>
                </a:lnTo>
                <a:lnTo>
                  <a:pt x="138" y="656"/>
                </a:lnTo>
                <a:lnTo>
                  <a:pt x="134" y="656"/>
                </a:lnTo>
                <a:lnTo>
                  <a:pt x="124" y="656"/>
                </a:lnTo>
                <a:lnTo>
                  <a:pt x="119" y="656"/>
                </a:lnTo>
                <a:lnTo>
                  <a:pt x="117" y="568"/>
                </a:lnTo>
                <a:close/>
                <a:moveTo>
                  <a:pt x="119" y="673"/>
                </a:moveTo>
                <a:lnTo>
                  <a:pt x="126" y="673"/>
                </a:lnTo>
                <a:lnTo>
                  <a:pt x="136" y="673"/>
                </a:lnTo>
                <a:lnTo>
                  <a:pt x="138" y="673"/>
                </a:lnTo>
                <a:lnTo>
                  <a:pt x="138" y="799"/>
                </a:lnTo>
                <a:lnTo>
                  <a:pt x="136" y="799"/>
                </a:lnTo>
                <a:lnTo>
                  <a:pt x="126" y="799"/>
                </a:lnTo>
                <a:lnTo>
                  <a:pt x="119" y="799"/>
                </a:lnTo>
                <a:lnTo>
                  <a:pt x="119" y="673"/>
                </a:lnTo>
                <a:close/>
                <a:moveTo>
                  <a:pt x="119" y="814"/>
                </a:moveTo>
                <a:lnTo>
                  <a:pt x="124" y="814"/>
                </a:lnTo>
                <a:lnTo>
                  <a:pt x="136" y="814"/>
                </a:lnTo>
                <a:lnTo>
                  <a:pt x="141" y="814"/>
                </a:lnTo>
                <a:lnTo>
                  <a:pt x="141" y="937"/>
                </a:lnTo>
                <a:lnTo>
                  <a:pt x="136" y="937"/>
                </a:lnTo>
                <a:lnTo>
                  <a:pt x="129" y="937"/>
                </a:lnTo>
                <a:lnTo>
                  <a:pt x="119" y="937"/>
                </a:lnTo>
                <a:lnTo>
                  <a:pt x="119" y="814"/>
                </a:lnTo>
                <a:close/>
                <a:moveTo>
                  <a:pt x="119" y="957"/>
                </a:moveTo>
                <a:lnTo>
                  <a:pt x="126" y="957"/>
                </a:lnTo>
                <a:lnTo>
                  <a:pt x="136" y="957"/>
                </a:lnTo>
                <a:lnTo>
                  <a:pt x="141" y="957"/>
                </a:lnTo>
                <a:lnTo>
                  <a:pt x="141" y="1071"/>
                </a:lnTo>
                <a:lnTo>
                  <a:pt x="138" y="1071"/>
                </a:lnTo>
                <a:lnTo>
                  <a:pt x="129" y="1071"/>
                </a:lnTo>
                <a:lnTo>
                  <a:pt x="121" y="1073"/>
                </a:lnTo>
                <a:lnTo>
                  <a:pt x="119" y="957"/>
                </a:lnTo>
                <a:close/>
                <a:moveTo>
                  <a:pt x="129" y="1185"/>
                </a:moveTo>
                <a:lnTo>
                  <a:pt x="121" y="1188"/>
                </a:lnTo>
                <a:lnTo>
                  <a:pt x="121" y="1095"/>
                </a:lnTo>
                <a:lnTo>
                  <a:pt x="126" y="1095"/>
                </a:lnTo>
                <a:lnTo>
                  <a:pt x="136" y="1095"/>
                </a:lnTo>
                <a:lnTo>
                  <a:pt x="141" y="1095"/>
                </a:lnTo>
                <a:lnTo>
                  <a:pt x="141" y="1185"/>
                </a:lnTo>
                <a:lnTo>
                  <a:pt x="129" y="1185"/>
                </a:lnTo>
                <a:close/>
                <a:moveTo>
                  <a:pt x="182" y="568"/>
                </a:moveTo>
                <a:lnTo>
                  <a:pt x="189" y="568"/>
                </a:lnTo>
                <a:lnTo>
                  <a:pt x="197" y="568"/>
                </a:lnTo>
                <a:lnTo>
                  <a:pt x="197" y="656"/>
                </a:lnTo>
                <a:lnTo>
                  <a:pt x="194" y="656"/>
                </a:lnTo>
                <a:lnTo>
                  <a:pt x="182" y="656"/>
                </a:lnTo>
                <a:lnTo>
                  <a:pt x="182" y="568"/>
                </a:lnTo>
                <a:close/>
                <a:moveTo>
                  <a:pt x="182" y="673"/>
                </a:moveTo>
                <a:lnTo>
                  <a:pt x="189" y="673"/>
                </a:lnTo>
                <a:lnTo>
                  <a:pt x="197" y="673"/>
                </a:lnTo>
                <a:lnTo>
                  <a:pt x="199" y="799"/>
                </a:lnTo>
                <a:lnTo>
                  <a:pt x="189" y="799"/>
                </a:lnTo>
                <a:lnTo>
                  <a:pt x="182" y="799"/>
                </a:lnTo>
                <a:lnTo>
                  <a:pt x="182" y="673"/>
                </a:lnTo>
                <a:close/>
                <a:moveTo>
                  <a:pt x="182" y="814"/>
                </a:moveTo>
                <a:lnTo>
                  <a:pt x="194" y="814"/>
                </a:lnTo>
                <a:lnTo>
                  <a:pt x="199" y="814"/>
                </a:lnTo>
                <a:lnTo>
                  <a:pt x="199" y="937"/>
                </a:lnTo>
                <a:lnTo>
                  <a:pt x="192" y="937"/>
                </a:lnTo>
                <a:lnTo>
                  <a:pt x="184" y="937"/>
                </a:lnTo>
                <a:lnTo>
                  <a:pt x="182" y="814"/>
                </a:lnTo>
                <a:close/>
                <a:moveTo>
                  <a:pt x="184" y="957"/>
                </a:moveTo>
                <a:lnTo>
                  <a:pt x="194" y="957"/>
                </a:lnTo>
                <a:lnTo>
                  <a:pt x="199" y="957"/>
                </a:lnTo>
                <a:lnTo>
                  <a:pt x="199" y="1071"/>
                </a:lnTo>
                <a:lnTo>
                  <a:pt x="192" y="1071"/>
                </a:lnTo>
                <a:lnTo>
                  <a:pt x="184" y="1071"/>
                </a:lnTo>
                <a:lnTo>
                  <a:pt x="184" y="957"/>
                </a:lnTo>
                <a:close/>
                <a:moveTo>
                  <a:pt x="199" y="1188"/>
                </a:moveTo>
                <a:lnTo>
                  <a:pt x="184" y="1185"/>
                </a:lnTo>
                <a:lnTo>
                  <a:pt x="184" y="1098"/>
                </a:lnTo>
                <a:lnTo>
                  <a:pt x="197" y="1098"/>
                </a:lnTo>
                <a:lnTo>
                  <a:pt x="199" y="1098"/>
                </a:lnTo>
                <a:lnTo>
                  <a:pt x="201" y="1188"/>
                </a:lnTo>
                <a:lnTo>
                  <a:pt x="199" y="118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Rectangle 9"/>
          <p:cNvSpPr/>
          <p:nvPr/>
        </p:nvSpPr>
        <p:spPr>
          <a:xfrm>
            <a:off x="0" y="4913855"/>
            <a:ext cx="12192000" cy="19441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5" name="Straight Connector 24"/>
          <p:cNvCxnSpPr/>
          <p:nvPr/>
        </p:nvCxnSpPr>
        <p:spPr>
          <a:xfrm>
            <a:off x="4994775" y="4931231"/>
            <a:ext cx="0" cy="1562907"/>
          </a:xfrm>
          <a:prstGeom prst="line">
            <a:avLst/>
          </a:prstGeom>
          <a:ln>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65142" y="5073805"/>
            <a:ext cx="4119525" cy="923330"/>
          </a:xfrm>
          <a:prstGeom prst="rect">
            <a:avLst/>
          </a:prstGeom>
          <a:noFill/>
        </p:spPr>
        <p:txBody>
          <a:bodyPr wrap="none" rtlCol="0">
            <a:spAutoFit/>
          </a:bodyPr>
          <a:lstStyle/>
          <a:p>
            <a:pPr algn="r"/>
            <a:r>
              <a:rPr lang="id-ID" sz="5400" dirty="0">
                <a:solidFill>
                  <a:srgbClr val="44546A"/>
                </a:solidFill>
                <a:latin typeface="+mj-lt"/>
              </a:rPr>
              <a:t>Contact Us:</a:t>
            </a:r>
            <a:endParaRPr lang="en-US" sz="5400" dirty="0">
              <a:solidFill>
                <a:srgbClr val="44546A"/>
              </a:solidFill>
              <a:latin typeface="+mj-lt"/>
            </a:endParaRPr>
          </a:p>
        </p:txBody>
      </p:sp>
      <p:sp>
        <p:nvSpPr>
          <p:cNvPr id="59" name="Oval 58"/>
          <p:cNvSpPr/>
          <p:nvPr/>
        </p:nvSpPr>
        <p:spPr>
          <a:xfrm>
            <a:off x="4457700" y="516667"/>
            <a:ext cx="977900" cy="1007334"/>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p>
        </p:txBody>
      </p:sp>
      <p:sp>
        <p:nvSpPr>
          <p:cNvPr id="60" name="Oval 59"/>
          <p:cNvSpPr/>
          <p:nvPr/>
        </p:nvSpPr>
        <p:spPr>
          <a:xfrm>
            <a:off x="4701225" y="793303"/>
            <a:ext cx="465451" cy="479460"/>
          </a:xfrm>
          <a:prstGeom prst="ellipse">
            <a:avLst/>
          </a:prstGeom>
          <a:solidFill>
            <a:srgbClr val="93F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accent1">
                  <a:lumMod val="50000"/>
                  <a:lumOff val="50000"/>
                </a:schemeClr>
              </a:solidFill>
            </a:endParaRPr>
          </a:p>
        </p:txBody>
      </p:sp>
      <p:pic>
        <p:nvPicPr>
          <p:cNvPr id="39" name="Picture 38" descr="saia-is-reaccredited-by-ansi-large1.jpg"/>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419100" y="401236"/>
            <a:ext cx="3810000" cy="2001050"/>
          </a:xfrm>
          <a:prstGeom prst="rect">
            <a:avLst/>
          </a:prstGeom>
        </p:spPr>
      </p:pic>
      <p:sp>
        <p:nvSpPr>
          <p:cNvPr id="40" name="TextBox 39"/>
          <p:cNvSpPr txBox="1"/>
          <p:nvPr/>
        </p:nvSpPr>
        <p:spPr>
          <a:xfrm>
            <a:off x="5105400" y="5041900"/>
            <a:ext cx="7010400" cy="1200328"/>
          </a:xfrm>
          <a:prstGeom prst="rect">
            <a:avLst/>
          </a:prstGeom>
          <a:noFill/>
        </p:spPr>
        <p:txBody>
          <a:bodyPr wrap="square" rtlCol="0">
            <a:spAutoFit/>
          </a:bodyPr>
          <a:lstStyle/>
          <a:p>
            <a:r>
              <a:rPr lang="en-US" sz="2400" cap="all" dirty="0">
                <a:solidFill>
                  <a:schemeClr val="tx2"/>
                </a:solidFill>
              </a:rPr>
              <a:t>Scaffold &amp; Access Industry Association </a:t>
            </a:r>
          </a:p>
          <a:p>
            <a:r>
              <a:rPr lang="en-US" sz="2400" dirty="0">
                <a:solidFill>
                  <a:schemeClr val="tx2"/>
                </a:solidFill>
              </a:rPr>
              <a:t>400 Admiral Blvd. </a:t>
            </a:r>
            <a:r>
              <a:rPr lang="en-US" sz="2400">
                <a:solidFill>
                  <a:schemeClr val="tx2"/>
                </a:solidFill>
              </a:rPr>
              <a:t>Kansas City, </a:t>
            </a:r>
            <a:r>
              <a:rPr lang="en-US" sz="2400" dirty="0">
                <a:solidFill>
                  <a:schemeClr val="tx2"/>
                </a:solidFill>
              </a:rPr>
              <a:t>MO 64106</a:t>
            </a:r>
          </a:p>
          <a:p>
            <a:r>
              <a:rPr lang="en-US" sz="2400" dirty="0">
                <a:solidFill>
                  <a:schemeClr val="tx2"/>
                </a:solidFill>
              </a:rPr>
              <a:t>816.595.4860   </a:t>
            </a:r>
            <a:r>
              <a:rPr lang="en-US" sz="2400" dirty="0" err="1">
                <a:solidFill>
                  <a:schemeClr val="tx2"/>
                </a:solidFill>
              </a:rPr>
              <a:t>info@saiaonline.org</a:t>
            </a:r>
            <a:endParaRPr lang="en-US" sz="2400" dirty="0">
              <a:solidFill>
                <a:schemeClr val="tx2"/>
              </a:solidFill>
            </a:endParaRPr>
          </a:p>
        </p:txBody>
      </p:sp>
    </p:spTree>
    <p:extLst>
      <p:ext uri="{BB962C8B-B14F-4D97-AF65-F5344CB8AC3E}">
        <p14:creationId xmlns:p14="http://schemas.microsoft.com/office/powerpoint/2010/main" val="34668481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4" dur="2000" fill="hold"/>
                                        <p:tgtEl>
                                          <p:spTgt spid="59"/>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6" dur="2000" fill="hold"/>
                                        <p:tgtEl>
                                          <p:spTgt spid="60"/>
                                        </p:tgtEl>
                                        <p:attrNameLst>
                                          <p:attrName>ppt_x</p:attrName>
                                          <p:attrName>ppt_y</p:attrName>
                                        </p:attrNameLst>
                                      </p:cBhvr>
                                    </p:animMotion>
                                  </p:childTnLst>
                                </p:cTn>
                              </p:par>
                              <p:par>
                                <p:cTn id="47" presetID="10" presetClass="exit" presetSubtype="0" fill="hold" grpId="1" nodeType="withEffect">
                                  <p:stCondLst>
                                    <p:cond delay="0"/>
                                  </p:stCondLst>
                                  <p:childTnLst>
                                    <p:animEffect transition="out" filter="fade">
                                      <p:cBhvr>
                                        <p:cTn id="48" dur="2000"/>
                                        <p:tgtEl>
                                          <p:spTgt spid="59"/>
                                        </p:tgtEl>
                                      </p:cBhvr>
                                    </p:animEffect>
                                    <p:set>
                                      <p:cBhvr>
                                        <p:cTn id="49" dur="1" fill="hold">
                                          <p:stCondLst>
                                            <p:cond delay="1999"/>
                                          </p:stCondLst>
                                        </p:cTn>
                                        <p:tgtEl>
                                          <p:spTgt spid="5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60"/>
                                        </p:tgtEl>
                                      </p:cBhvr>
                                    </p:animEffect>
                                    <p:set>
                                      <p:cBhvr>
                                        <p:cTn id="52" dur="1" fill="hold">
                                          <p:stCondLst>
                                            <p:cond delay="1999"/>
                                          </p:stCondLst>
                                        </p:cTn>
                                        <p:tgtEl>
                                          <p:spTgt spid="6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54" grpId="0"/>
      <p:bldP spid="59" grpId="0" animBg="1"/>
      <p:bldP spid="59" grpId="1" animBg="1"/>
      <p:bldP spid="60" grpId="0" animBg="1"/>
      <p:bldP spid="60" grpId="1" animBg="1"/>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896100" y="515659"/>
            <a:ext cx="4635500" cy="769441"/>
          </a:xfrm>
          <a:prstGeom prst="rect">
            <a:avLst/>
          </a:prstGeom>
          <a:noFill/>
        </p:spPr>
        <p:txBody>
          <a:bodyPr wrap="square" rtlCol="0">
            <a:spAutoFit/>
          </a:bodyPr>
          <a:lstStyle/>
          <a:p>
            <a:pPr algn="ctr"/>
            <a:r>
              <a:rPr lang="id-ID" sz="4400" cap="all" dirty="0">
                <a:solidFill>
                  <a:srgbClr val="44546A"/>
                </a:solidFill>
                <a:latin typeface="+mj-lt"/>
              </a:rPr>
              <a:t>TYPES OF BASES</a:t>
            </a:r>
            <a:endParaRPr lang="en-US" sz="4400" cap="all" dirty="0">
              <a:solidFill>
                <a:srgbClr val="44546A"/>
              </a:solidFill>
              <a:latin typeface="+mj-lt"/>
            </a:endParaRPr>
          </a:p>
        </p:txBody>
      </p:sp>
      <p:sp>
        <p:nvSpPr>
          <p:cNvPr id="51" name="TextBox 50"/>
          <p:cNvSpPr txBox="1"/>
          <p:nvPr/>
        </p:nvSpPr>
        <p:spPr>
          <a:xfrm>
            <a:off x="7137400" y="1308101"/>
            <a:ext cx="4851400" cy="3508653"/>
          </a:xfrm>
          <a:prstGeom prst="rect">
            <a:avLst/>
          </a:prstGeom>
          <a:noFill/>
        </p:spPr>
        <p:txBody>
          <a:bodyPr wrap="square" rtlCol="0">
            <a:spAutoFit/>
          </a:bodyPr>
          <a:lstStyle/>
          <a:p>
            <a:pPr>
              <a:spcAft>
                <a:spcPts val="1200"/>
              </a:spcAft>
              <a:buFont typeface="Arial"/>
              <a:buChar char="•"/>
            </a:pPr>
            <a:r>
              <a:rPr lang="en-US" sz="2400" dirty="0">
                <a:solidFill>
                  <a:schemeClr val="bg2">
                    <a:lumMod val="50000"/>
                  </a:schemeClr>
                </a:solidFill>
              </a:rPr>
              <a:t> </a:t>
            </a:r>
            <a:r>
              <a:rPr lang="en-US" sz="2400" dirty="0">
                <a:solidFill>
                  <a:srgbClr val="595959"/>
                </a:solidFill>
              </a:rPr>
              <a:t>Bases are an essential component of Frame Scaffolds.</a:t>
            </a:r>
          </a:p>
          <a:p>
            <a:pPr>
              <a:spcAft>
                <a:spcPts val="1200"/>
              </a:spcAft>
              <a:buFont typeface="Arial"/>
              <a:buChar char="•"/>
            </a:pPr>
            <a:r>
              <a:rPr lang="en-US" sz="2400" dirty="0">
                <a:solidFill>
                  <a:srgbClr val="595959"/>
                </a:solidFill>
              </a:rPr>
              <a:t> Several choices are available. </a:t>
            </a:r>
          </a:p>
          <a:p>
            <a:pPr>
              <a:spcAft>
                <a:spcPts val="1200"/>
              </a:spcAft>
              <a:buFont typeface="Arial"/>
              <a:buChar char="•"/>
            </a:pPr>
            <a:r>
              <a:rPr lang="en-US" sz="2400" dirty="0">
                <a:solidFill>
                  <a:srgbClr val="595959"/>
                </a:solidFill>
              </a:rPr>
              <a:t> Bases are interchangeable and intended to fit into the </a:t>
            </a:r>
            <a:r>
              <a:rPr lang="en-US" sz="2400" i="1" dirty="0">
                <a:solidFill>
                  <a:srgbClr val="595959"/>
                </a:solidFill>
              </a:rPr>
              <a:t>inside</a:t>
            </a:r>
            <a:r>
              <a:rPr lang="en-US" sz="2400" dirty="0">
                <a:solidFill>
                  <a:srgbClr val="595959"/>
                </a:solidFill>
              </a:rPr>
              <a:t> or around the outside of the scaffold leg. </a:t>
            </a:r>
          </a:p>
          <a:p>
            <a:pPr>
              <a:buFont typeface="Arial"/>
              <a:buChar char="•"/>
            </a:pPr>
            <a:endParaRPr lang="en-US" sz="2400" dirty="0">
              <a:solidFill>
                <a:schemeClr val="tx1">
                  <a:lumMod val="50000"/>
                  <a:lumOff val="50000"/>
                </a:schemeClr>
              </a:solidFill>
            </a:endParaRPr>
          </a:p>
        </p:txBody>
      </p:sp>
      <p:grpSp>
        <p:nvGrpSpPr>
          <p:cNvPr id="2" name="Group 54"/>
          <p:cNvGrpSpPr/>
          <p:nvPr/>
        </p:nvGrpSpPr>
        <p:grpSpPr>
          <a:xfrm>
            <a:off x="7594600" y="4356100"/>
            <a:ext cx="4152900" cy="1701800"/>
            <a:chOff x="7607300" y="5664200"/>
            <a:chExt cx="4152900" cy="1701800"/>
          </a:xfrm>
        </p:grpSpPr>
        <p:sp>
          <p:nvSpPr>
            <p:cNvPr id="54" name="Rounded Rectangle 53"/>
            <p:cNvSpPr/>
            <p:nvPr/>
          </p:nvSpPr>
          <p:spPr>
            <a:xfrm>
              <a:off x="7607300" y="5664200"/>
              <a:ext cx="4152900" cy="1701800"/>
            </a:xfrm>
            <a:prstGeom prst="roundRect">
              <a:avLst/>
            </a:prstGeom>
            <a:solidFill>
              <a:srgbClr val="F8A779"/>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861300" y="5842000"/>
              <a:ext cx="2362200" cy="482600"/>
            </a:xfrm>
            <a:prstGeom prst="rect">
              <a:avLst/>
            </a:prstGeom>
          </p:spPr>
        </p:pic>
        <p:sp>
          <p:nvSpPr>
            <p:cNvPr id="53" name="TextBox 52"/>
            <p:cNvSpPr txBox="1"/>
            <p:nvPr/>
          </p:nvSpPr>
          <p:spPr>
            <a:xfrm>
              <a:off x="7797800" y="6248400"/>
              <a:ext cx="3822700" cy="923330"/>
            </a:xfrm>
            <a:prstGeom prst="rect">
              <a:avLst/>
            </a:prstGeom>
            <a:noFill/>
          </p:spPr>
          <p:txBody>
            <a:bodyPr wrap="square" rtlCol="0">
              <a:spAutoFit/>
            </a:bodyPr>
            <a:lstStyle/>
            <a:p>
              <a:r>
                <a:rPr lang="en-US" i="1" dirty="0"/>
                <a:t>ALWAYS ENSURE BASES ARE OF A PROPER DIAMETER TO FIT YOUR FRAME</a:t>
              </a:r>
            </a:p>
          </p:txBody>
        </p:sp>
      </p:grpSp>
      <p:pic>
        <p:nvPicPr>
          <p:cNvPr id="9" name="Picture 8"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BFAE1E67-8EC1-E44A-B81D-83A4DE1835C8}"/>
              </a:ext>
            </a:extLst>
          </p:cNvPr>
          <p:cNvPicPr>
            <a:picLocks noChangeAspect="1"/>
          </p:cNvPicPr>
          <p:nvPr/>
        </p:nvPicPr>
        <p:blipFill>
          <a:blip r:embed="rId9"/>
          <a:stretch>
            <a:fillRect/>
          </a:stretch>
        </p:blipFill>
        <p:spPr>
          <a:xfrm>
            <a:off x="444499" y="444499"/>
            <a:ext cx="6653489" cy="5419131"/>
          </a:xfrm>
          <a:prstGeom prst="rect">
            <a:avLst/>
          </a:prstGeom>
        </p:spPr>
      </p:pic>
    </p:spTree>
    <p:extLst>
      <p:ext uri="{BB962C8B-B14F-4D97-AF65-F5344CB8AC3E}">
        <p14:creationId xmlns:p14="http://schemas.microsoft.com/office/powerpoint/2010/main" val="8842921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53848" t="6716"/>
              <a:stretch>
                <a:fillRect/>
              </a:stretch>
            </p:blipFill>
          </mc:Choice>
          <mc:Fallback>
            <p:blipFill>
              <a:blip r:embed="rId4"/>
              <a:srcRect l="53848" t="6716"/>
              <a:stretch>
                <a:fillRect/>
              </a:stretch>
            </p:blipFill>
          </mc:Fallback>
        </mc:AlternateContent>
        <p:spPr>
          <a:xfrm>
            <a:off x="8940800" y="3035300"/>
            <a:ext cx="2819401" cy="2822319"/>
          </a:xfrm>
          <a:prstGeom prst="rect">
            <a:avLst/>
          </a:prstGeom>
        </p:spPr>
      </p:pic>
      <p:sp>
        <p:nvSpPr>
          <p:cNvPr id="4" name="TextBox 3"/>
          <p:cNvSpPr txBox="1"/>
          <p:nvPr/>
        </p:nvSpPr>
        <p:spPr>
          <a:xfrm>
            <a:off x="2908300" y="723900"/>
            <a:ext cx="8407400" cy="769441"/>
          </a:xfrm>
          <a:prstGeom prst="rect">
            <a:avLst/>
          </a:prstGeom>
          <a:solidFill>
            <a:schemeClr val="bg1"/>
          </a:solidFill>
        </p:spPr>
        <p:txBody>
          <a:bodyPr wrap="square" rtlCol="0">
            <a:spAutoFit/>
          </a:bodyPr>
          <a:lstStyle/>
          <a:p>
            <a:r>
              <a:rPr lang="en-US" sz="4400" dirty="0">
                <a:solidFill>
                  <a:srgbClr val="44546A"/>
                </a:solidFill>
              </a:rPr>
              <a:t>INSPECTING BASES</a:t>
            </a:r>
          </a:p>
        </p:txBody>
      </p:sp>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rcRect l="49774" t="4930"/>
              <a:stretch>
                <a:fillRect/>
              </a:stretch>
            </p:blipFill>
          </mc:Choice>
          <mc:Fallback>
            <p:blipFill>
              <a:blip r:embed="rId6"/>
              <a:srcRect l="49774" t="4930"/>
              <a:stretch>
                <a:fillRect/>
              </a:stretch>
            </p:blipFill>
          </mc:Fallback>
        </mc:AlternateContent>
        <p:spPr>
          <a:xfrm>
            <a:off x="3124200" y="1790700"/>
            <a:ext cx="2819400" cy="4286250"/>
          </a:xfrm>
          <a:prstGeom prst="roundRect">
            <a:avLst/>
          </a:prstGeom>
        </p:spPr>
      </p:pic>
      <p:pic>
        <p:nvPicPr>
          <p:cNvPr id="7" name="Picture 6"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838200" y="19558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054100" y="1981200"/>
            <a:ext cx="1841500" cy="369332"/>
          </a:xfrm>
          <a:prstGeom prst="rect">
            <a:avLst/>
          </a:prstGeom>
          <a:noFill/>
        </p:spPr>
        <p:txBody>
          <a:bodyPr wrap="square" rtlCol="0">
            <a:spAutoFit/>
          </a:bodyPr>
          <a:lstStyle/>
          <a:p>
            <a:r>
              <a:rPr lang="en-US" cap="all" dirty="0">
                <a:solidFill>
                  <a:schemeClr val="tx1">
                    <a:lumMod val="65000"/>
                    <a:lumOff val="35000"/>
                  </a:schemeClr>
                </a:solidFill>
              </a:rPr>
              <a:t>Fixed Heads</a:t>
            </a:r>
          </a:p>
        </p:txBody>
      </p:sp>
      <p:grpSp>
        <p:nvGrpSpPr>
          <p:cNvPr id="27" name="Group 26"/>
          <p:cNvGrpSpPr/>
          <p:nvPr/>
        </p:nvGrpSpPr>
        <p:grpSpPr>
          <a:xfrm>
            <a:off x="838200" y="2463800"/>
            <a:ext cx="2273300" cy="431800"/>
            <a:chOff x="838200" y="2463800"/>
            <a:chExt cx="2273300" cy="431800"/>
          </a:xfrm>
        </p:grpSpPr>
        <p:sp>
          <p:nvSpPr>
            <p:cNvPr id="12" name="Rounded Rectangle 11"/>
            <p:cNvSpPr/>
            <p:nvPr/>
          </p:nvSpPr>
          <p:spPr>
            <a:xfrm>
              <a:off x="838200" y="24638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041400" y="2514600"/>
              <a:ext cx="1841500" cy="369332"/>
            </a:xfrm>
            <a:prstGeom prst="rect">
              <a:avLst/>
            </a:prstGeom>
            <a:noFill/>
          </p:spPr>
          <p:txBody>
            <a:bodyPr wrap="square" rtlCol="0">
              <a:spAutoFit/>
            </a:bodyPr>
            <a:lstStyle/>
            <a:p>
              <a:r>
                <a:rPr lang="en-US" cap="all" dirty="0">
                  <a:solidFill>
                    <a:schemeClr val="tx1">
                      <a:lumMod val="65000"/>
                      <a:lumOff val="35000"/>
                    </a:schemeClr>
                  </a:solidFill>
                </a:rPr>
                <a:t>ENDS</a:t>
              </a:r>
            </a:p>
          </p:txBody>
        </p:sp>
      </p:grpSp>
      <p:grpSp>
        <p:nvGrpSpPr>
          <p:cNvPr id="26" name="Group 25"/>
          <p:cNvGrpSpPr/>
          <p:nvPr/>
        </p:nvGrpSpPr>
        <p:grpSpPr>
          <a:xfrm>
            <a:off x="838200" y="2997200"/>
            <a:ext cx="2273300" cy="431800"/>
            <a:chOff x="838200" y="2997200"/>
            <a:chExt cx="2273300" cy="431800"/>
          </a:xfrm>
        </p:grpSpPr>
        <p:sp>
          <p:nvSpPr>
            <p:cNvPr id="14" name="Rounded Rectangle 13"/>
            <p:cNvSpPr/>
            <p:nvPr/>
          </p:nvSpPr>
          <p:spPr>
            <a:xfrm>
              <a:off x="838200" y="29972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952500" y="3048000"/>
              <a:ext cx="1841500" cy="369332"/>
            </a:xfrm>
            <a:prstGeom prst="rect">
              <a:avLst/>
            </a:prstGeom>
            <a:noFill/>
          </p:spPr>
          <p:txBody>
            <a:bodyPr wrap="square" rtlCol="0">
              <a:spAutoFit/>
            </a:bodyPr>
            <a:lstStyle/>
            <a:p>
              <a:r>
                <a:rPr lang="en-US" cap="all" dirty="0">
                  <a:solidFill>
                    <a:schemeClr val="tx1">
                      <a:lumMod val="65000"/>
                      <a:lumOff val="35000"/>
                    </a:schemeClr>
                  </a:solidFill>
                </a:rPr>
                <a:t>WELDS</a:t>
              </a:r>
            </a:p>
          </p:txBody>
        </p:sp>
      </p:grpSp>
      <p:sp>
        <p:nvSpPr>
          <p:cNvPr id="16" name="Rounded Rectangle 15"/>
          <p:cNvSpPr/>
          <p:nvPr/>
        </p:nvSpPr>
        <p:spPr>
          <a:xfrm>
            <a:off x="838200" y="3543300"/>
            <a:ext cx="2273300" cy="7366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977900" y="3581400"/>
            <a:ext cx="1841500" cy="646331"/>
          </a:xfrm>
          <a:prstGeom prst="rect">
            <a:avLst/>
          </a:prstGeom>
          <a:noFill/>
        </p:spPr>
        <p:txBody>
          <a:bodyPr wrap="square" rtlCol="0">
            <a:spAutoFit/>
          </a:bodyPr>
          <a:lstStyle/>
          <a:p>
            <a:r>
              <a:rPr lang="en-US" cap="all" dirty="0">
                <a:solidFill>
                  <a:schemeClr val="tx1">
                    <a:lumMod val="65000"/>
                    <a:lumOff val="35000"/>
                  </a:schemeClr>
                </a:solidFill>
              </a:rPr>
              <a:t>ADJUSTMENT</a:t>
            </a:r>
          </a:p>
          <a:p>
            <a:r>
              <a:rPr lang="en-US" cap="all" dirty="0">
                <a:solidFill>
                  <a:schemeClr val="tx1">
                    <a:lumMod val="65000"/>
                    <a:lumOff val="35000"/>
                  </a:schemeClr>
                </a:solidFill>
              </a:rPr>
              <a:t>HANDLE</a:t>
            </a:r>
          </a:p>
        </p:txBody>
      </p:sp>
      <p:grpSp>
        <p:nvGrpSpPr>
          <p:cNvPr id="23" name="Group 22"/>
          <p:cNvGrpSpPr/>
          <p:nvPr/>
        </p:nvGrpSpPr>
        <p:grpSpPr>
          <a:xfrm>
            <a:off x="838200" y="4419600"/>
            <a:ext cx="2273300" cy="431800"/>
            <a:chOff x="825500" y="4318000"/>
            <a:chExt cx="2273300" cy="431800"/>
          </a:xfrm>
        </p:grpSpPr>
        <p:sp>
          <p:nvSpPr>
            <p:cNvPr id="18" name="Rounded Rectangle 17"/>
            <p:cNvSpPr/>
            <p:nvPr/>
          </p:nvSpPr>
          <p:spPr>
            <a:xfrm>
              <a:off x="825500" y="43180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939800" y="4343400"/>
              <a:ext cx="1841500" cy="369332"/>
            </a:xfrm>
            <a:prstGeom prst="rect">
              <a:avLst/>
            </a:prstGeom>
            <a:noFill/>
          </p:spPr>
          <p:txBody>
            <a:bodyPr wrap="square" rtlCol="0">
              <a:spAutoFit/>
            </a:bodyPr>
            <a:lstStyle/>
            <a:p>
              <a:r>
                <a:rPr lang="en-US" cap="all" dirty="0">
                  <a:solidFill>
                    <a:schemeClr val="tx1">
                      <a:lumMod val="65000"/>
                      <a:lumOff val="35000"/>
                    </a:schemeClr>
                  </a:solidFill>
                </a:rPr>
                <a:t>THREADS</a:t>
              </a:r>
            </a:p>
          </p:txBody>
        </p:sp>
      </p:grpSp>
      <p:grpSp>
        <p:nvGrpSpPr>
          <p:cNvPr id="22" name="Group 21"/>
          <p:cNvGrpSpPr/>
          <p:nvPr/>
        </p:nvGrpSpPr>
        <p:grpSpPr>
          <a:xfrm>
            <a:off x="825500" y="4965700"/>
            <a:ext cx="2273300" cy="698500"/>
            <a:chOff x="800100" y="4965700"/>
            <a:chExt cx="2273300" cy="698500"/>
          </a:xfrm>
        </p:grpSpPr>
        <p:sp>
          <p:nvSpPr>
            <p:cNvPr id="20" name="Rounded Rectangle 19"/>
            <p:cNvSpPr/>
            <p:nvPr/>
          </p:nvSpPr>
          <p:spPr>
            <a:xfrm>
              <a:off x="800100" y="49657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889000" y="4991100"/>
              <a:ext cx="1841500" cy="646331"/>
            </a:xfrm>
            <a:prstGeom prst="rect">
              <a:avLst/>
            </a:prstGeom>
            <a:noFill/>
          </p:spPr>
          <p:txBody>
            <a:bodyPr wrap="square" rtlCol="0">
              <a:spAutoFit/>
            </a:bodyPr>
            <a:lstStyle/>
            <a:p>
              <a:r>
                <a:rPr lang="en-US" cap="all" dirty="0">
                  <a:solidFill>
                    <a:schemeClr val="tx1">
                      <a:lumMod val="65000"/>
                      <a:lumOff val="35000"/>
                    </a:schemeClr>
                  </a:solidFill>
                </a:rPr>
                <a:t>GENERAL APPEARANCE</a:t>
              </a:r>
            </a:p>
          </p:txBody>
        </p:sp>
      </p:grpSp>
      <p:sp>
        <p:nvSpPr>
          <p:cNvPr id="24" name="Rounded Rectangle 23"/>
          <p:cNvSpPr/>
          <p:nvPr/>
        </p:nvSpPr>
        <p:spPr>
          <a:xfrm>
            <a:off x="6477000" y="32893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502400" y="3276600"/>
            <a:ext cx="1841500" cy="369332"/>
          </a:xfrm>
          <a:prstGeom prst="rect">
            <a:avLst/>
          </a:prstGeom>
          <a:noFill/>
        </p:spPr>
        <p:txBody>
          <a:bodyPr wrap="square" rtlCol="0">
            <a:spAutoFit/>
          </a:bodyPr>
          <a:lstStyle/>
          <a:p>
            <a:r>
              <a:rPr lang="en-US" cap="all" dirty="0">
                <a:solidFill>
                  <a:schemeClr val="tx1">
                    <a:lumMod val="65000"/>
                    <a:lumOff val="35000"/>
                  </a:schemeClr>
                </a:solidFill>
              </a:rPr>
              <a:t>SPIGOT</a:t>
            </a:r>
          </a:p>
        </p:txBody>
      </p:sp>
      <p:grpSp>
        <p:nvGrpSpPr>
          <p:cNvPr id="30" name="Group 29"/>
          <p:cNvGrpSpPr/>
          <p:nvPr/>
        </p:nvGrpSpPr>
        <p:grpSpPr>
          <a:xfrm>
            <a:off x="6438900" y="3848100"/>
            <a:ext cx="2286000" cy="419100"/>
            <a:chOff x="6438900" y="3848100"/>
            <a:chExt cx="2286000" cy="419100"/>
          </a:xfrm>
        </p:grpSpPr>
        <p:sp>
          <p:nvSpPr>
            <p:cNvPr id="29" name="Rounded Rectangle 28"/>
            <p:cNvSpPr/>
            <p:nvPr/>
          </p:nvSpPr>
          <p:spPr>
            <a:xfrm>
              <a:off x="6451600" y="38481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438900" y="3848100"/>
              <a:ext cx="1841500" cy="369332"/>
            </a:xfrm>
            <a:prstGeom prst="rect">
              <a:avLst/>
            </a:prstGeom>
            <a:noFill/>
          </p:spPr>
          <p:txBody>
            <a:bodyPr wrap="square" rtlCol="0">
              <a:spAutoFit/>
            </a:bodyPr>
            <a:lstStyle/>
            <a:p>
              <a:r>
                <a:rPr lang="en-US" cap="all" dirty="0">
                  <a:solidFill>
                    <a:schemeClr val="tx1">
                      <a:lumMod val="65000"/>
                      <a:lumOff val="35000"/>
                    </a:schemeClr>
                  </a:solidFill>
                </a:rPr>
                <a:t>PIN HOLE</a:t>
              </a:r>
            </a:p>
          </p:txBody>
        </p:sp>
      </p:grpSp>
      <p:grpSp>
        <p:nvGrpSpPr>
          <p:cNvPr id="31" name="Group 30"/>
          <p:cNvGrpSpPr/>
          <p:nvPr/>
        </p:nvGrpSpPr>
        <p:grpSpPr>
          <a:xfrm>
            <a:off x="6438900" y="4495800"/>
            <a:ext cx="2286000" cy="419100"/>
            <a:chOff x="6438900" y="3848100"/>
            <a:chExt cx="2286000" cy="419100"/>
          </a:xfrm>
        </p:grpSpPr>
        <p:sp>
          <p:nvSpPr>
            <p:cNvPr id="32" name="Rounded Rectangle 31"/>
            <p:cNvSpPr/>
            <p:nvPr/>
          </p:nvSpPr>
          <p:spPr>
            <a:xfrm>
              <a:off x="6451600" y="38481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438900" y="3848100"/>
              <a:ext cx="1841500" cy="369332"/>
            </a:xfrm>
            <a:prstGeom prst="rect">
              <a:avLst/>
            </a:prstGeom>
            <a:noFill/>
          </p:spPr>
          <p:txBody>
            <a:bodyPr wrap="square" rtlCol="0">
              <a:spAutoFit/>
            </a:bodyPr>
            <a:lstStyle/>
            <a:p>
              <a:r>
                <a:rPr lang="en-US" cap="all" dirty="0">
                  <a:solidFill>
                    <a:schemeClr val="tx1">
                      <a:lumMod val="65000"/>
                      <a:lumOff val="35000"/>
                    </a:schemeClr>
                  </a:solidFill>
                </a:rPr>
                <a:t>PLATE</a:t>
              </a:r>
            </a:p>
          </p:txBody>
        </p:sp>
      </p:grpSp>
      <p:grpSp>
        <p:nvGrpSpPr>
          <p:cNvPr id="34" name="Group 33"/>
          <p:cNvGrpSpPr/>
          <p:nvPr/>
        </p:nvGrpSpPr>
        <p:grpSpPr>
          <a:xfrm>
            <a:off x="6426200" y="5067300"/>
            <a:ext cx="2273300" cy="698500"/>
            <a:chOff x="800100" y="4965700"/>
            <a:chExt cx="2273300" cy="698500"/>
          </a:xfrm>
        </p:grpSpPr>
        <p:sp>
          <p:nvSpPr>
            <p:cNvPr id="35" name="Rounded Rectangle 34"/>
            <p:cNvSpPr/>
            <p:nvPr/>
          </p:nvSpPr>
          <p:spPr>
            <a:xfrm>
              <a:off x="800100" y="49657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889000" y="4991100"/>
              <a:ext cx="1841500" cy="646331"/>
            </a:xfrm>
            <a:prstGeom prst="rect">
              <a:avLst/>
            </a:prstGeom>
            <a:noFill/>
          </p:spPr>
          <p:txBody>
            <a:bodyPr wrap="square" rtlCol="0">
              <a:spAutoFit/>
            </a:bodyPr>
            <a:lstStyle/>
            <a:p>
              <a:r>
                <a:rPr lang="en-US" cap="all" dirty="0">
                  <a:solidFill>
                    <a:schemeClr val="tx1">
                      <a:lumMod val="65000"/>
                      <a:lumOff val="35000"/>
                    </a:schemeClr>
                  </a:solidFill>
                </a:rPr>
                <a:t>GENERAL APPEARANCE</a:t>
              </a:r>
            </a:p>
          </p:txBody>
        </p:sp>
      </p:gr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60349" y="1268238"/>
            <a:ext cx="4483811" cy="5234162"/>
          </a:xfrm>
          <a:prstGeom prst="rect">
            <a:avLst/>
          </a:prstGeom>
        </p:spPr>
      </p:pic>
      <p:sp>
        <p:nvSpPr>
          <p:cNvPr id="5" name="TextBox 4"/>
          <p:cNvSpPr txBox="1"/>
          <p:nvPr/>
        </p:nvSpPr>
        <p:spPr>
          <a:xfrm>
            <a:off x="2959100" y="490259"/>
            <a:ext cx="6261100" cy="769441"/>
          </a:xfrm>
          <a:prstGeom prst="rect">
            <a:avLst/>
          </a:prstGeom>
          <a:noFill/>
        </p:spPr>
        <p:txBody>
          <a:bodyPr wrap="square" rtlCol="0">
            <a:spAutoFit/>
          </a:bodyPr>
          <a:lstStyle/>
          <a:p>
            <a:pPr algn="ctr"/>
            <a:r>
              <a:rPr lang="id-ID" sz="4400" cap="all" dirty="0">
                <a:solidFill>
                  <a:srgbClr val="44546A"/>
                </a:solidFill>
                <a:latin typeface="+mj-lt"/>
              </a:rPr>
              <a:t>TYPES OF BRACKETS</a:t>
            </a:r>
            <a:endParaRPr lang="en-US" sz="4400" cap="all" dirty="0">
              <a:solidFill>
                <a:srgbClr val="44546A"/>
              </a:solidFill>
              <a:latin typeface="+mj-lt"/>
            </a:endParaRPr>
          </a:p>
        </p:txBody>
      </p:sp>
      <p:sp>
        <p:nvSpPr>
          <p:cNvPr id="6" name="TextBox 5"/>
          <p:cNvSpPr txBox="1"/>
          <p:nvPr/>
        </p:nvSpPr>
        <p:spPr>
          <a:xfrm>
            <a:off x="7810500" y="1524000"/>
            <a:ext cx="3886200" cy="3046988"/>
          </a:xfrm>
          <a:prstGeom prst="rect">
            <a:avLst/>
          </a:prstGeom>
          <a:noFill/>
        </p:spPr>
        <p:txBody>
          <a:bodyPr wrap="square" rtlCol="0">
            <a:spAutoFit/>
          </a:bodyPr>
          <a:lstStyle/>
          <a:p>
            <a:r>
              <a:rPr lang="en-US" sz="2400" dirty="0">
                <a:solidFill>
                  <a:schemeClr val="tx1">
                    <a:lumMod val="50000"/>
                    <a:lumOff val="50000"/>
                  </a:schemeClr>
                </a:solidFill>
              </a:rPr>
              <a:t>Brackets extend the </a:t>
            </a:r>
            <a:r>
              <a:rPr lang="en-US" sz="2400" i="1" dirty="0">
                <a:solidFill>
                  <a:schemeClr val="tx1">
                    <a:lumMod val="50000"/>
                    <a:lumOff val="50000"/>
                  </a:schemeClr>
                </a:solidFill>
              </a:rPr>
              <a:t>length</a:t>
            </a:r>
            <a:r>
              <a:rPr lang="en-US" sz="2400" dirty="0">
                <a:solidFill>
                  <a:schemeClr val="tx1">
                    <a:lumMod val="50000"/>
                    <a:lumOff val="50000"/>
                  </a:schemeClr>
                </a:solidFill>
              </a:rPr>
              <a:t> and/or </a:t>
            </a:r>
            <a:r>
              <a:rPr lang="en-US" sz="2400" i="1" dirty="0">
                <a:solidFill>
                  <a:schemeClr val="tx1">
                    <a:lumMod val="50000"/>
                    <a:lumOff val="50000"/>
                  </a:schemeClr>
                </a:solidFill>
              </a:rPr>
              <a:t>width</a:t>
            </a:r>
            <a:r>
              <a:rPr lang="en-US" sz="2400" dirty="0">
                <a:solidFill>
                  <a:schemeClr val="tx1">
                    <a:lumMod val="50000"/>
                    <a:lumOff val="50000"/>
                  </a:schemeClr>
                </a:solidFill>
              </a:rPr>
              <a:t> of the scaffold platform. There are both </a:t>
            </a:r>
            <a:r>
              <a:rPr lang="en-US" sz="2400" i="1" dirty="0">
                <a:solidFill>
                  <a:schemeClr val="tx1">
                    <a:lumMod val="50000"/>
                    <a:lumOff val="50000"/>
                  </a:schemeClr>
                </a:solidFill>
              </a:rPr>
              <a:t>side brackets </a:t>
            </a:r>
            <a:r>
              <a:rPr lang="en-US" sz="2400" dirty="0">
                <a:solidFill>
                  <a:schemeClr val="tx1">
                    <a:lumMod val="50000"/>
                    <a:lumOff val="50000"/>
                  </a:schemeClr>
                </a:solidFill>
              </a:rPr>
              <a:t>or </a:t>
            </a:r>
            <a:r>
              <a:rPr lang="en-US" sz="2400" i="1" dirty="0">
                <a:solidFill>
                  <a:schemeClr val="tx1">
                    <a:lumMod val="50000"/>
                    <a:lumOff val="50000"/>
                  </a:schemeClr>
                </a:solidFill>
              </a:rPr>
              <a:t>end brackets</a:t>
            </a:r>
            <a:r>
              <a:rPr lang="en-US" sz="2400" dirty="0">
                <a:solidFill>
                  <a:schemeClr val="tx1">
                    <a:lumMod val="50000"/>
                    <a:lumOff val="50000"/>
                  </a:schemeClr>
                </a:solidFill>
              </a:rPr>
              <a:t>. They are </a:t>
            </a:r>
            <a:r>
              <a:rPr lang="en-US" sz="2400" cap="all" dirty="0">
                <a:solidFill>
                  <a:schemeClr val="tx1">
                    <a:lumMod val="50000"/>
                    <a:lumOff val="50000"/>
                  </a:schemeClr>
                </a:solidFill>
              </a:rPr>
              <a:t>designed to carry workers only</a:t>
            </a:r>
            <a:r>
              <a:rPr lang="en-US" sz="2400" dirty="0">
                <a:solidFill>
                  <a:schemeClr val="tx1">
                    <a:lumMod val="50000"/>
                    <a:lumOff val="50000"/>
                  </a:schemeClr>
                </a:solidFill>
              </a:rPr>
              <a:t>. </a:t>
            </a: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432300" y="1284604"/>
            <a:ext cx="2971800" cy="527494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003F5F"/>
      </a:accent1>
      <a:accent2>
        <a:srgbClr val="125D79"/>
      </a:accent2>
      <a:accent3>
        <a:srgbClr val="437A91"/>
      </a:accent3>
      <a:accent4>
        <a:srgbClr val="6C96A8"/>
      </a:accent4>
      <a:accent5>
        <a:srgbClr val="95B3C1"/>
      </a:accent5>
      <a:accent6>
        <a:srgbClr val="AFC6D1"/>
      </a:accent6>
      <a:hlink>
        <a:srgbClr val="0563C1"/>
      </a:hlink>
      <a:folHlink>
        <a:srgbClr val="954F72"/>
      </a:folHlink>
    </a:clrScheme>
    <a:fontScheme name="Ver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35641</TotalTime>
  <Words>4425</Words>
  <Application>Microsoft Macintosh PowerPoint</Application>
  <PresentationFormat>Widescreen</PresentationFormat>
  <Paragraphs>483</Paragraphs>
  <Slides>60</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Century Gothic</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SignAddict</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AbuSina</dc:creator>
  <cp:keywords/>
  <dc:description/>
  <cp:lastModifiedBy>Microsoft Office User</cp:lastModifiedBy>
  <cp:revision>1049</cp:revision>
  <dcterms:created xsi:type="dcterms:W3CDTF">2018-12-20T13:55:33Z</dcterms:created>
  <dcterms:modified xsi:type="dcterms:W3CDTF">2019-12-12T00:15:25Z</dcterms:modified>
  <cp:category/>
</cp:coreProperties>
</file>